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63" r:id="rId2"/>
    <p:sldId id="288" r:id="rId3"/>
    <p:sldId id="289" r:id="rId4"/>
    <p:sldId id="257" r:id="rId5"/>
    <p:sldId id="285" r:id="rId6"/>
    <p:sldId id="291" r:id="rId7"/>
    <p:sldId id="284" r:id="rId8"/>
    <p:sldId id="290" r:id="rId9"/>
    <p:sldId id="286" r:id="rId10"/>
    <p:sldId id="283" r:id="rId11"/>
    <p:sldId id="292" r:id="rId12"/>
    <p:sldId id="287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705" autoAdjust="0"/>
  </p:normalViewPr>
  <p:slideViewPr>
    <p:cSldViewPr>
      <p:cViewPr>
        <p:scale>
          <a:sx n="69" d="100"/>
          <a:sy n="69" d="100"/>
        </p:scale>
        <p:origin x="-200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AD3E8-0289-4819-AB40-5CF5826CC29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AED5C-EF8B-4BF6-92F8-25DF2EFF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4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Conflict resolution + public participation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Potent</a:t>
            </a:r>
            <a:r>
              <a:rPr lang="en-US" sz="1200" baseline="0" dirty="0" smtClean="0"/>
              <a:t> advocate for restoration – formula for political and financial support and success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AED5C-EF8B-4BF6-92F8-25DF2EFF64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1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AED5C-EF8B-4BF6-92F8-25DF2EFF64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0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3D42919-70C5-4F4D-94FD-FD0CAC11308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88155C-7342-4B26-89B2-A80CBF2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919-70C5-4F4D-94FD-FD0CAC11308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55C-7342-4B26-89B2-A80CBF28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919-70C5-4F4D-94FD-FD0CAC11308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88155C-7342-4B26-89B2-A80CBF28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919-70C5-4F4D-94FD-FD0CAC11308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55C-7342-4B26-89B2-A80CBF2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D42919-70C5-4F4D-94FD-FD0CAC11308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88155C-7342-4B26-89B2-A80CBF2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919-70C5-4F4D-94FD-FD0CAC11308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55C-7342-4B26-89B2-A80CBF2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919-70C5-4F4D-94FD-FD0CAC11308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55C-7342-4B26-89B2-A80CBF2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919-70C5-4F4D-94FD-FD0CAC11308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55C-7342-4B26-89B2-A80CBF2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919-70C5-4F4D-94FD-FD0CAC11308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55C-7342-4B26-89B2-A80CBF28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919-70C5-4F4D-94FD-FD0CAC11308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88155C-7342-4B26-89B2-A80CBF2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919-70C5-4F4D-94FD-FD0CAC11308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155C-7342-4B26-89B2-A80CBF2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3D42919-70C5-4F4D-94FD-FD0CAC11308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288155C-7342-4B26-89B2-A80CBF28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38150"/>
            <a:ext cx="4953000" cy="3905250"/>
          </a:xfrm>
        </p:spPr>
        <p:txBody>
          <a:bodyPr>
            <a:normAutofit/>
          </a:bodyPr>
          <a:lstStyle/>
          <a:p>
            <a:r>
              <a:rPr lang="en-US" dirty="0" smtClean="0"/>
              <a:t>Collaboration: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legal </a:t>
            </a:r>
            <a:r>
              <a:rPr lang="en-US" dirty="0" smtClean="0"/>
              <a:t>context and </a:t>
            </a:r>
            <a:r>
              <a:rPr lang="en-US" dirty="0"/>
              <a:t>sideboards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191000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Presented by 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Mike Anderson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The Wilderness Society</a:t>
            </a:r>
          </a:p>
          <a:p>
            <a:pPr algn="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3" descr="HDMTS-hik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609600"/>
            <a:ext cx="1814116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ockscomb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81" y="3610650"/>
            <a:ext cx="178363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010400" y="3352800"/>
            <a:ext cx="1981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Advisory committee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2" y="1719263"/>
            <a:ext cx="8378136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3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All federal laws still apply.</a:t>
            </a:r>
          </a:p>
          <a:p>
            <a:pPr lvl="1"/>
            <a:r>
              <a:rPr lang="en-US" sz="2600" dirty="0" smtClean="0"/>
              <a:t>Projects must be consistent with forest plan</a:t>
            </a:r>
          </a:p>
          <a:p>
            <a:r>
              <a:rPr lang="en-US" sz="2800" dirty="0" smtClean="0"/>
              <a:t> Forest Service retains decision-making authority.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diverse, balanced, transparent, non-exclusive</a:t>
            </a:r>
          </a:p>
          <a:p>
            <a:r>
              <a:rPr lang="en-US" sz="2800" dirty="0" smtClean="0"/>
              <a:t> Federal Advisory Committee Act?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“Established or Utilized”?</a:t>
            </a:r>
          </a:p>
          <a:p>
            <a:pPr lvl="1"/>
            <a:r>
              <a:rPr lang="en-US" sz="2800" dirty="0" smtClean="0"/>
              <a:t>Utilize = Manage or Control (e.g. members, agenda, funding, meeting place)</a:t>
            </a:r>
          </a:p>
          <a:p>
            <a:r>
              <a:rPr lang="en-US" sz="2800" dirty="0" smtClean="0"/>
              <a:t> If so, group cannot give collective advice unless chartered</a:t>
            </a:r>
          </a:p>
          <a:p>
            <a:pPr lvl="1"/>
            <a:r>
              <a:rPr lang="en-US" sz="2800" dirty="0" smtClean="0"/>
              <a:t>Careful not to seek consensus</a:t>
            </a:r>
            <a:endParaRPr lang="en-US" sz="2800" dirty="0"/>
          </a:p>
          <a:p>
            <a:r>
              <a:rPr lang="en-US" sz="2800" dirty="0" smtClean="0"/>
              <a:t> If not, group can give advice – no charter needed.  Relax!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Advisory Committee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Co-labor: Working together</a:t>
            </a:r>
          </a:p>
          <a:p>
            <a:pPr lvl="1"/>
            <a:r>
              <a:rPr lang="en-US" sz="2800" dirty="0" smtClean="0"/>
              <a:t>(Webster’s second definition: Assisting the enemy!)</a:t>
            </a:r>
          </a:p>
          <a:p>
            <a:r>
              <a:rPr lang="en-US" sz="2800" dirty="0" smtClean="0"/>
              <a:t> 2012 Forest Planning Rule definition:</a:t>
            </a:r>
          </a:p>
          <a:p>
            <a:pPr lvl="1"/>
            <a:r>
              <a:rPr lang="en-US" sz="2800" dirty="0" smtClean="0"/>
              <a:t>People with diverse interests</a:t>
            </a:r>
          </a:p>
          <a:p>
            <a:pPr lvl="1"/>
            <a:r>
              <a:rPr lang="en-US" sz="2800" dirty="0" smtClean="0"/>
              <a:t>Sharing knowledge, ideas, &amp; resources</a:t>
            </a:r>
          </a:p>
          <a:p>
            <a:pPr lvl="1"/>
            <a:r>
              <a:rPr lang="en-US" sz="2800" dirty="0" smtClean="0"/>
              <a:t>Working together toward common purpose</a:t>
            </a:r>
          </a:p>
          <a:p>
            <a:pPr marL="365760" lvl="1" indent="0"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collaboration?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560293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Secure Rural Schools Act (2000)</a:t>
            </a:r>
          </a:p>
          <a:p>
            <a:pPr lvl="1"/>
            <a:r>
              <a:rPr lang="en-US" sz="2400" dirty="0" smtClean="0"/>
              <a:t>Title II - Resource Advisory Committees</a:t>
            </a:r>
          </a:p>
          <a:p>
            <a:pPr lvl="1"/>
            <a:r>
              <a:rPr lang="en-US" sz="2400" dirty="0" smtClean="0"/>
              <a:t>Title VI – Community Forest Restoration Program, New Mexico</a:t>
            </a:r>
          </a:p>
          <a:p>
            <a:r>
              <a:rPr lang="en-US" sz="2800" dirty="0" smtClean="0"/>
              <a:t> Healthy Forest Restoration Act (2004) </a:t>
            </a:r>
          </a:p>
          <a:p>
            <a:r>
              <a:rPr lang="en-US" sz="2800" dirty="0" smtClean="0"/>
              <a:t> E.O. on Cooperative Conservation (2004)</a:t>
            </a:r>
          </a:p>
          <a:p>
            <a:r>
              <a:rPr lang="en-US" sz="2800" dirty="0" smtClean="0"/>
              <a:t> Forest Landscape Restoration Act (2009)</a:t>
            </a:r>
          </a:p>
          <a:p>
            <a:r>
              <a:rPr lang="en-US" sz="2800" dirty="0" smtClean="0"/>
              <a:t> Forest </a:t>
            </a:r>
            <a:r>
              <a:rPr lang="en-US" sz="2800" dirty="0"/>
              <a:t>Planning Rule (2012)</a:t>
            </a:r>
          </a:p>
          <a:p>
            <a:r>
              <a:rPr lang="en-US" sz="2800" dirty="0" smtClean="0"/>
              <a:t> Farm Bill Forestry Title (2014)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905000"/>
            <a:ext cx="8407893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/>
              <a:t> Special Funding</a:t>
            </a:r>
          </a:p>
          <a:p>
            <a:pPr lvl="1"/>
            <a:r>
              <a:rPr lang="en-US" sz="3000" dirty="0"/>
              <a:t> Secure Rural Schools </a:t>
            </a:r>
            <a:r>
              <a:rPr lang="en-US" sz="3000" dirty="0" smtClean="0"/>
              <a:t>Act</a:t>
            </a:r>
            <a:endParaRPr lang="en-US" sz="3000" dirty="0"/>
          </a:p>
          <a:p>
            <a:pPr lvl="1"/>
            <a:r>
              <a:rPr lang="en-US" sz="3000" dirty="0"/>
              <a:t> Forest Landscape Restoration Act</a:t>
            </a:r>
            <a:r>
              <a:rPr lang="en-US" sz="3200" dirty="0" smtClean="0"/>
              <a:t> </a:t>
            </a:r>
          </a:p>
          <a:p>
            <a:r>
              <a:rPr lang="en-US" sz="3400" dirty="0" smtClean="0"/>
              <a:t> </a:t>
            </a:r>
            <a:r>
              <a:rPr lang="en-US" sz="3200" dirty="0" smtClean="0"/>
              <a:t>NEPA Streamlining</a:t>
            </a:r>
          </a:p>
          <a:p>
            <a:pPr lvl="1"/>
            <a:r>
              <a:rPr lang="en-US" sz="3000" dirty="0" smtClean="0"/>
              <a:t> Healthy Forest Restoration Act</a:t>
            </a:r>
          </a:p>
          <a:p>
            <a:pPr lvl="1"/>
            <a:r>
              <a:rPr lang="en-US" sz="2800" dirty="0" smtClean="0"/>
              <a:t> 2014 Farm Bill, Forestry Title</a:t>
            </a:r>
          </a:p>
          <a:p>
            <a:r>
              <a:rPr lang="en-US" sz="3200" dirty="0" smtClean="0"/>
              <a:t> National Forest Planning</a:t>
            </a:r>
          </a:p>
          <a:p>
            <a:r>
              <a:rPr lang="en-US" sz="3200" dirty="0" smtClean="0"/>
              <a:t> E.O. on Cooperative Conservation</a:t>
            </a:r>
          </a:p>
          <a:p>
            <a:pPr marL="45720" indent="0">
              <a:buNone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Legal </a:t>
            </a:r>
            <a:r>
              <a:rPr lang="en-US" dirty="0" smtClean="0"/>
              <a:t>Authorities and MANDATES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 Resource Advisory Committees (Title II) </a:t>
            </a:r>
          </a:p>
          <a:p>
            <a:pPr lvl="1"/>
            <a:r>
              <a:rPr lang="en-US" sz="2800" dirty="0" smtClean="0"/>
              <a:t> FACA chartered</a:t>
            </a:r>
          </a:p>
          <a:p>
            <a:pPr lvl="1"/>
            <a:r>
              <a:rPr lang="en-US" sz="2800" dirty="0" smtClean="0"/>
              <a:t> Formal structure with defined interest groups: environmental, industry, government </a:t>
            </a:r>
          </a:p>
          <a:p>
            <a:pPr marL="45720" indent="0">
              <a:buNone/>
            </a:pPr>
            <a:endParaRPr lang="en-US" dirty="0"/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/>
              <a:t> Community </a:t>
            </a:r>
            <a:r>
              <a:rPr lang="en-US" sz="2800" dirty="0"/>
              <a:t>Forest Restoration </a:t>
            </a:r>
            <a:r>
              <a:rPr lang="en-US" sz="2800" dirty="0" smtClean="0"/>
              <a:t>Program, New Mexico (Title VI)</a:t>
            </a:r>
          </a:p>
          <a:p>
            <a:pPr marL="45720" indent="0">
              <a:buNone/>
            </a:pPr>
            <a:r>
              <a:rPr lang="en-US" dirty="0" smtClean="0"/>
              <a:t>“include </a:t>
            </a:r>
            <a:r>
              <a:rPr lang="en-US" dirty="0"/>
              <a:t>a diverse and balanced group of </a:t>
            </a:r>
            <a:r>
              <a:rPr lang="en-US" dirty="0" smtClean="0"/>
              <a:t>stakeholders as </a:t>
            </a:r>
            <a:r>
              <a:rPr lang="en-US" dirty="0"/>
              <a:t>well as appropriate Federal, Tribal, State, County, </a:t>
            </a:r>
            <a:r>
              <a:rPr lang="en-US" dirty="0" smtClean="0"/>
              <a:t>and Municipal </a:t>
            </a:r>
            <a:r>
              <a:rPr lang="en-US" dirty="0"/>
              <a:t>government representatives in the </a:t>
            </a:r>
            <a:r>
              <a:rPr lang="en-US" dirty="0" smtClean="0"/>
              <a:t>design, implementation</a:t>
            </a:r>
            <a:r>
              <a:rPr lang="en-US" dirty="0"/>
              <a:t>, and monitoring of the </a:t>
            </a:r>
            <a:r>
              <a:rPr lang="en-US" dirty="0" smtClean="0"/>
              <a:t>project”</a:t>
            </a:r>
            <a:endParaRPr lang="en-US" sz="6000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Funding - SRS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Forest </a:t>
            </a:r>
            <a:r>
              <a:rPr lang="en-US" sz="2800" dirty="0"/>
              <a:t>Landscape Restoration </a:t>
            </a:r>
            <a:r>
              <a:rPr lang="en-US" sz="2800" dirty="0" smtClean="0"/>
              <a:t>Act</a:t>
            </a:r>
            <a:endParaRPr lang="en-US" sz="2800" dirty="0"/>
          </a:p>
          <a:p>
            <a:pPr lvl="1"/>
            <a:r>
              <a:rPr lang="en-US" sz="2800" dirty="0" smtClean="0"/>
              <a:t>“… </a:t>
            </a:r>
            <a:r>
              <a:rPr lang="en-US" sz="2800" dirty="0"/>
              <a:t>developed and implemented through a collaborative process…”</a:t>
            </a:r>
          </a:p>
          <a:p>
            <a:pPr lvl="2"/>
            <a:r>
              <a:rPr lang="en-US" sz="2800" dirty="0"/>
              <a:t>Representing diverse interests</a:t>
            </a:r>
          </a:p>
          <a:p>
            <a:pPr lvl="2"/>
            <a:r>
              <a:rPr lang="en-US" sz="2800" dirty="0"/>
              <a:t>Transparent and nonexclusive, </a:t>
            </a:r>
            <a:r>
              <a:rPr lang="en-US" sz="2800" u="sng" dirty="0"/>
              <a:t>or</a:t>
            </a:r>
            <a:r>
              <a:rPr lang="en-US" sz="2800" dirty="0"/>
              <a:t> consistent with </a:t>
            </a:r>
            <a:r>
              <a:rPr lang="en-US" sz="2800" dirty="0" smtClean="0"/>
              <a:t>SRS Title </a:t>
            </a:r>
            <a:r>
              <a:rPr lang="en-US" sz="2800" dirty="0"/>
              <a:t>II RACs.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funding – FLRA/CFLRP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8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Healthy </a:t>
            </a:r>
            <a:r>
              <a:rPr lang="en-US" sz="2800" dirty="0"/>
              <a:t>Forest Restoration </a:t>
            </a:r>
            <a:r>
              <a:rPr lang="en-US" sz="2800" dirty="0" smtClean="0"/>
              <a:t>Act, Hazardous Fuels Reduction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 Sec</a:t>
            </a:r>
            <a:r>
              <a:rPr lang="en-US" sz="2800" dirty="0">
                <a:solidFill>
                  <a:schemeClr val="tx1"/>
                </a:solidFill>
              </a:rPr>
              <a:t>. 104(f) </a:t>
            </a:r>
            <a:r>
              <a:rPr lang="en-US" sz="2800" dirty="0" smtClean="0">
                <a:solidFill>
                  <a:schemeClr val="tx1"/>
                </a:solidFill>
              </a:rPr>
              <a:t>- Public Collaboration “… shall </a:t>
            </a:r>
            <a:r>
              <a:rPr lang="en-US" sz="2800" dirty="0">
                <a:solidFill>
                  <a:schemeClr val="tx1"/>
                </a:solidFill>
              </a:rPr>
              <a:t>facilitate collaboration among State and local governments and Indian tribes, and participation of interested </a:t>
            </a:r>
            <a:r>
              <a:rPr lang="en-US" sz="2800" dirty="0" smtClean="0">
                <a:solidFill>
                  <a:schemeClr val="tx1"/>
                </a:solidFill>
              </a:rPr>
              <a:t>persons …”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Nepa</a:t>
            </a:r>
            <a:r>
              <a:rPr lang="en-US" dirty="0" smtClean="0"/>
              <a:t> STREAMLINING - HFRA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7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 2014 </a:t>
            </a:r>
            <a:r>
              <a:rPr lang="en-US" sz="2800" dirty="0" smtClean="0"/>
              <a:t>Agriculture </a:t>
            </a:r>
            <a:r>
              <a:rPr lang="en-US" sz="2800" dirty="0"/>
              <a:t>Act, Forestry Title</a:t>
            </a:r>
          </a:p>
          <a:p>
            <a:pPr lvl="1"/>
            <a:r>
              <a:rPr lang="en-US" sz="2800" dirty="0"/>
              <a:t>Sec. 603(b) - Collaborative Restoration Project “… developed and implemented through a collaborative process…”</a:t>
            </a:r>
          </a:p>
          <a:p>
            <a:pPr lvl="2"/>
            <a:r>
              <a:rPr lang="en-US" sz="2800" dirty="0" smtClean="0"/>
              <a:t>Representing diverse </a:t>
            </a:r>
            <a:r>
              <a:rPr lang="en-US" sz="2800" dirty="0"/>
              <a:t>interests</a:t>
            </a:r>
          </a:p>
          <a:p>
            <a:pPr lvl="2"/>
            <a:r>
              <a:rPr lang="en-US" sz="2800" dirty="0"/>
              <a:t>Transparent and nonexclusive, </a:t>
            </a:r>
            <a:r>
              <a:rPr lang="en-US" sz="2800" u="sng" dirty="0"/>
              <a:t>or</a:t>
            </a:r>
            <a:r>
              <a:rPr lang="en-US" sz="2800" dirty="0"/>
              <a:t> consistent with </a:t>
            </a:r>
            <a:r>
              <a:rPr lang="en-US" sz="2800" dirty="0" smtClean="0"/>
              <a:t>SRS Title </a:t>
            </a:r>
            <a:r>
              <a:rPr lang="en-US" sz="2800" dirty="0"/>
              <a:t>II RACs.</a:t>
            </a:r>
          </a:p>
          <a:p>
            <a:pPr marL="45720" indent="0">
              <a:buNone/>
            </a:pPr>
            <a:r>
              <a:rPr lang="en-US" sz="2800" dirty="0" smtClean="0"/>
              <a:t>(same as FLRA/CFLRP)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 Streamlining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0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2012 Planning Rule</a:t>
            </a:r>
          </a:p>
          <a:p>
            <a:pPr lvl="1"/>
            <a:r>
              <a:rPr lang="en-US" sz="2800" dirty="0" smtClean="0"/>
              <a:t>use </a:t>
            </a:r>
            <a:r>
              <a:rPr lang="en-US" sz="2800" dirty="0"/>
              <a:t>collaborative processes </a:t>
            </a:r>
            <a:r>
              <a:rPr lang="en-US" sz="2800" dirty="0" smtClean="0"/>
              <a:t>“where </a:t>
            </a:r>
            <a:r>
              <a:rPr lang="en-US" sz="2800" dirty="0"/>
              <a:t>feasible and appropriate.” </a:t>
            </a:r>
            <a:endParaRPr lang="en-US" sz="2800" dirty="0" smtClean="0"/>
          </a:p>
          <a:p>
            <a:pPr lvl="1"/>
            <a:r>
              <a:rPr lang="en-US" sz="2800" dirty="0" smtClean="0"/>
              <a:t>Council on Environmental Quality - spectrum of public engagement in NEPA</a:t>
            </a:r>
          </a:p>
          <a:p>
            <a:pPr lvl="1"/>
            <a:r>
              <a:rPr lang="en-US" sz="2800" dirty="0" smtClean="0"/>
              <a:t>National Advisory Committee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28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3417</TotalTime>
  <Words>497</Words>
  <Application>Microsoft Office PowerPoint</Application>
  <PresentationFormat>On-screen Show (4:3)</PresentationFormat>
  <Paragraphs>71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Collaboration:  legal context and sideboards </vt:lpstr>
      <vt:lpstr>What is collaboration?</vt:lpstr>
      <vt:lpstr>Legal evolution</vt:lpstr>
      <vt:lpstr>Legal Authorities and MANDATES</vt:lpstr>
      <vt:lpstr>SPECIAL Funding - SRS</vt:lpstr>
      <vt:lpstr>Special funding – FLRA/CFLRP</vt:lpstr>
      <vt:lpstr>Nepa STREAMLINING - HFRA</vt:lpstr>
      <vt:lpstr>NEPA Streamlining</vt:lpstr>
      <vt:lpstr>Forest PLANNING</vt:lpstr>
      <vt:lpstr>National Advisory committee</vt:lpstr>
      <vt:lpstr>sideboards</vt:lpstr>
      <vt:lpstr>Federal Advisory Committee 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Vera Smith</dc:creator>
  <cp:lastModifiedBy>Emily Olsen</cp:lastModifiedBy>
  <cp:revision>106</cp:revision>
  <cp:lastPrinted>2016-04-07T21:12:36Z</cp:lastPrinted>
  <dcterms:created xsi:type="dcterms:W3CDTF">2012-06-18T20:38:55Z</dcterms:created>
  <dcterms:modified xsi:type="dcterms:W3CDTF">2016-04-08T22:25:47Z</dcterms:modified>
</cp:coreProperties>
</file>