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sldIdLst>
    <p:sldId id="263" r:id="rId2"/>
    <p:sldId id="285" r:id="rId3"/>
    <p:sldId id="282" r:id="rId4"/>
    <p:sldId id="284" r:id="rId5"/>
    <p:sldId id="291" r:id="rId6"/>
    <p:sldId id="292" r:id="rId7"/>
    <p:sldId id="293" r:id="rId8"/>
    <p:sldId id="294" r:id="rId9"/>
    <p:sldId id="29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42" autoAdjust="0"/>
    <p:restoredTop sz="51657" autoAdjust="0"/>
  </p:normalViewPr>
  <p:slideViewPr>
    <p:cSldViewPr>
      <p:cViewPr varScale="1">
        <p:scale>
          <a:sx n="55" d="100"/>
          <a:sy n="55" d="100"/>
        </p:scale>
        <p:origin x="-3150" y="-78"/>
      </p:cViewPr>
      <p:guideLst>
        <p:guide orient="horz" pos="2160"/>
        <p:guide pos="2880"/>
      </p:guideLst>
    </p:cSldViewPr>
  </p:slideViewPr>
  <p:notesTextViewPr>
    <p:cViewPr>
      <p:scale>
        <a:sx n="1" d="1"/>
        <a:sy n="1" d="1"/>
      </p:scale>
      <p:origin x="0" y="0"/>
    </p:cViewPr>
  </p:notesTextViewPr>
  <p:sorterViewPr>
    <p:cViewPr>
      <p:scale>
        <a:sx n="100" d="100"/>
        <a:sy n="100" d="100"/>
      </p:scale>
      <p:origin x="0" y="20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E90EA-0688-479E-AC41-76A687A56CFC}" type="datetimeFigureOut">
              <a:rPr lang="en-US" smtClean="0"/>
              <a:t>4/11/2016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C4298-C6D1-4957-A1FB-2A31FD31C671}" type="slidenum">
              <a:rPr lang="en-US" smtClean="0"/>
              <a:t>‹#›</a:t>
            </a:fld>
            <a:endParaRPr lang="en-US"/>
          </a:p>
        </p:txBody>
      </p:sp>
    </p:spTree>
    <p:extLst>
      <p:ext uri="{BB962C8B-B14F-4D97-AF65-F5344CB8AC3E}">
        <p14:creationId xmlns:p14="http://schemas.microsoft.com/office/powerpoint/2010/main" val="904038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National Forest Management Act requires the Forest Service to develop forest plans,</a:t>
            </a:r>
            <a:r>
              <a:rPr lang="en-US" baseline="0" dirty="0" smtClean="0"/>
              <a:t> and to provide an avenue for public involvement in the development of those plans.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sz="1200" dirty="0" smtClean="0"/>
              <a:t>A</a:t>
            </a:r>
            <a:r>
              <a:rPr lang="en-US" sz="1200" b="1" dirty="0" smtClean="0"/>
              <a:t> </a:t>
            </a:r>
            <a:r>
              <a:rPr lang="en-US" sz="1200" dirty="0" smtClean="0"/>
              <a:t>forest plan is similar to a city or county comprehensive plan that helps guide land use and development. </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Plans set the overall management direction and guidance for each of our national forests.</a:t>
            </a:r>
          </a:p>
          <a:p>
            <a:pPr marL="171450" indent="-171450">
              <a:buFont typeface="Arial" panose="020B0604020202020204" pitchFamily="34" charset="0"/>
              <a:buChar char="•"/>
            </a:pPr>
            <a:endParaRPr lang="en-US" sz="1200" dirty="0" smtClean="0"/>
          </a:p>
          <a:p>
            <a:pPr marL="171450" indent="-171450">
              <a:buFont typeface="Arial" panose="020B0604020202020204" pitchFamily="34" charset="0"/>
              <a:buChar char="•"/>
            </a:pPr>
            <a:r>
              <a:rPr lang="en-US" sz="1200" dirty="0" smtClean="0"/>
              <a:t>Plans do not provide site-specific direction, such as where to put a recreation trail, but instead guide management activities at a forest-wide scale, providing direction for all uses across all lands within the national forests.</a:t>
            </a:r>
          </a:p>
        </p:txBody>
      </p:sp>
      <p:sp>
        <p:nvSpPr>
          <p:cNvPr id="4" name="Slide Number Placeholder 3"/>
          <p:cNvSpPr>
            <a:spLocks noGrp="1"/>
          </p:cNvSpPr>
          <p:nvPr>
            <p:ph type="sldNum" sz="quarter" idx="10"/>
          </p:nvPr>
        </p:nvSpPr>
        <p:spPr/>
        <p:txBody>
          <a:bodyPr/>
          <a:lstStyle/>
          <a:p>
            <a:fld id="{37DC4298-C6D1-4957-A1FB-2A31FD31C671}" type="slidenum">
              <a:rPr lang="en-US" smtClean="0"/>
              <a:t>1</a:t>
            </a:fld>
            <a:endParaRPr lang="en-US"/>
          </a:p>
        </p:txBody>
      </p:sp>
    </p:spTree>
    <p:extLst>
      <p:ext uri="{BB962C8B-B14F-4D97-AF65-F5344CB8AC3E}">
        <p14:creationId xmlns:p14="http://schemas.microsoft.com/office/powerpoint/2010/main" val="345487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new planning rule sets out a 3-phase approach to planning:</a:t>
            </a:r>
            <a:r>
              <a:rPr lang="en-US" baseline="0" dirty="0" smtClean="0"/>
              <a:t> </a:t>
            </a:r>
            <a:r>
              <a:rPr lang="en-US" dirty="0" smtClean="0"/>
              <a:t>1) </a:t>
            </a:r>
            <a:r>
              <a:rPr lang="en-US" b="1" dirty="0" smtClean="0"/>
              <a:t>assessment</a:t>
            </a:r>
            <a:r>
              <a:rPr lang="en-US" dirty="0" smtClean="0"/>
              <a:t>, 2) </a:t>
            </a:r>
            <a:r>
              <a:rPr lang="en-US" b="1" dirty="0" smtClean="0"/>
              <a:t>plan development,</a:t>
            </a:r>
            <a:r>
              <a:rPr lang="en-US" dirty="0" smtClean="0"/>
              <a:t> and 3) </a:t>
            </a:r>
            <a:r>
              <a:rPr lang="en-US" b="1" dirty="0" smtClean="0"/>
              <a:t>monitoring the effectiveness of the plan.</a:t>
            </a:r>
            <a:r>
              <a:rPr lang="en-US" dirty="0" smtClean="0"/>
              <a:t> </a:t>
            </a:r>
          </a:p>
          <a:p>
            <a:pPr marL="171450"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1" dirty="0" smtClean="0"/>
              <a:t>Assessment </a:t>
            </a:r>
            <a:r>
              <a:rPr lang="en-US" dirty="0" smtClean="0"/>
              <a:t>- the Forest Service will identify and evaluate existing economic, social, and ecological conditions of the national forest or grassland undergoing plan revision.</a:t>
            </a:r>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1" dirty="0" smtClean="0"/>
              <a:t>Plan Development </a:t>
            </a:r>
            <a:r>
              <a:rPr lang="en-US" dirty="0" smtClean="0"/>
              <a:t>- the information from the assessment - together with input from the public gathered through comments, collaboration, and other consultation – is used to build a forest plan. (Desired conditions, goals, objectives, standards and guidelines are identified)</a:t>
            </a:r>
          </a:p>
          <a:p>
            <a:pPr marL="457200" lvl="1" indent="0">
              <a:buFont typeface="Arial" panose="020B0604020202020204" pitchFamily="34" charset="0"/>
              <a:buNone/>
            </a:pPr>
            <a:endParaRPr lang="en-US" dirty="0" smtClean="0"/>
          </a:p>
          <a:p>
            <a:pPr marL="1085850" lvl="2" indent="-171450">
              <a:buFont typeface="Arial" panose="020B0604020202020204" pitchFamily="34" charset="0"/>
              <a:buChar char="•"/>
            </a:pPr>
            <a:r>
              <a:rPr lang="en-US" b="1" dirty="0" smtClean="0"/>
              <a:t>Plan components</a:t>
            </a:r>
            <a:r>
              <a:rPr lang="en-US" b="1" baseline="0" dirty="0" smtClean="0"/>
              <a:t>:</a:t>
            </a:r>
            <a:r>
              <a:rPr lang="en-US" b="0" baseline="0" dirty="0" smtClean="0"/>
              <a:t> these are standards, guidelines, desired conditions, goals, etc.</a:t>
            </a:r>
            <a:endParaRPr lang="en-US" b="1" dirty="0" smtClean="0"/>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b="1" dirty="0" smtClean="0"/>
              <a:t>Monitoring</a:t>
            </a:r>
            <a:r>
              <a:rPr lang="en-US" dirty="0" smtClean="0"/>
              <a:t> - of conditions on the ground helps determine whether the plan is actually achieving its intended desired conditions and objectives. Monitoring information helps managers determine whether they need to propose amending or revising the plan.</a:t>
            </a:r>
            <a:endParaRPr lang="en-US" dirty="0" smtClean="0"/>
          </a:p>
        </p:txBody>
      </p:sp>
      <p:sp>
        <p:nvSpPr>
          <p:cNvPr id="4" name="Slide Number Placeholder 3"/>
          <p:cNvSpPr>
            <a:spLocks noGrp="1"/>
          </p:cNvSpPr>
          <p:nvPr>
            <p:ph type="sldNum" sz="quarter" idx="10"/>
          </p:nvPr>
        </p:nvSpPr>
        <p:spPr/>
        <p:txBody>
          <a:bodyPr/>
          <a:lstStyle/>
          <a:p>
            <a:fld id="{37DC4298-C6D1-4957-A1FB-2A31FD31C671}" type="slidenum">
              <a:rPr lang="en-US" smtClean="0"/>
              <a:t>2</a:t>
            </a:fld>
            <a:endParaRPr lang="en-US"/>
          </a:p>
        </p:txBody>
      </p:sp>
    </p:spTree>
    <p:extLst>
      <p:ext uri="{BB962C8B-B14F-4D97-AF65-F5344CB8AC3E}">
        <p14:creationId xmlns:p14="http://schemas.microsoft.com/office/powerpoint/2010/main" val="366011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Prior planning rules</a:t>
            </a:r>
            <a:r>
              <a:rPr lang="en-US" baseline="0" dirty="0" smtClean="0"/>
              <a:t> did not emphasize public engagement, and instead funneled public participation into the NEPA process only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New rule provides for public engagement at all phases of the forest plan revision process: assessment, need for change, plan development, and monitoring, as well as in the traditional NEPA process (scoping and comment)</a:t>
            </a:r>
            <a:endParaRPr lang="en-US" dirty="0" smtClean="0"/>
          </a:p>
        </p:txBody>
      </p:sp>
      <p:sp>
        <p:nvSpPr>
          <p:cNvPr id="4" name="Slide Number Placeholder 3"/>
          <p:cNvSpPr>
            <a:spLocks noGrp="1"/>
          </p:cNvSpPr>
          <p:nvPr>
            <p:ph type="sldNum" sz="quarter" idx="10"/>
          </p:nvPr>
        </p:nvSpPr>
        <p:spPr/>
        <p:txBody>
          <a:bodyPr/>
          <a:lstStyle/>
          <a:p>
            <a:fld id="{37DC4298-C6D1-4957-A1FB-2A31FD31C671}" type="slidenum">
              <a:rPr lang="en-US" smtClean="0"/>
              <a:t>3</a:t>
            </a:fld>
            <a:endParaRPr lang="en-US"/>
          </a:p>
        </p:txBody>
      </p:sp>
    </p:spTree>
    <p:extLst>
      <p:ext uri="{BB962C8B-B14F-4D97-AF65-F5344CB8AC3E}">
        <p14:creationId xmlns:p14="http://schemas.microsoft.com/office/powerpoint/2010/main" val="41213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Chapter 40 of USFS Directives provides detailed information about </a:t>
            </a:r>
            <a:r>
              <a:rPr lang="en-US" dirty="0" smtClean="0"/>
              <a:t>the nuts and bolts of the agency’s public</a:t>
            </a:r>
            <a:r>
              <a:rPr lang="en-US" baseline="0" dirty="0" smtClean="0"/>
              <a:t> participation strategy</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Forest Service “shall engage the public… early and throughout the planning process.”  Public will be involved in the following revision stages: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Assessments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Plan Development</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Commenting on the Draft EIS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Objection process</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Developing the monitoring program</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Spectrum of public engagement, from “collaboration” (most detailed and in-depth, includes FACA committees) to “inform” (fact sheets, mailers, etc.)</a:t>
            </a: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Whether collaboration as we have seen it with </a:t>
            </a:r>
            <a:r>
              <a:rPr lang="en-US" sz="1200" b="0" i="0" u="none" strike="noStrike" kern="1200" baseline="0" dirty="0" err="1" smtClean="0">
                <a:solidFill>
                  <a:schemeClr val="tx1"/>
                </a:solidFill>
                <a:latin typeface="+mn-lt"/>
                <a:ea typeface="+mn-ea"/>
                <a:cs typeface="+mn-cs"/>
              </a:rPr>
              <a:t>CFLRPs</a:t>
            </a:r>
            <a:r>
              <a:rPr lang="en-US" sz="1200" b="0" i="0" u="none" strike="noStrike" kern="1200" baseline="0" dirty="0" smtClean="0">
                <a:solidFill>
                  <a:schemeClr val="tx1"/>
                </a:solidFill>
                <a:latin typeface="+mn-lt"/>
                <a:ea typeface="+mn-ea"/>
                <a:cs typeface="+mn-cs"/>
              </a:rPr>
              <a:t> will translate to forest plan revision is unknown.  Based on the FACA </a:t>
            </a:r>
            <a:r>
              <a:rPr lang="en-US" sz="1200" b="0" i="0" u="none" strike="noStrike" kern="1200" baseline="0" dirty="0" err="1" smtClean="0">
                <a:solidFill>
                  <a:schemeClr val="tx1"/>
                </a:solidFill>
                <a:latin typeface="+mn-lt"/>
                <a:ea typeface="+mn-ea"/>
                <a:cs typeface="+mn-cs"/>
              </a:rPr>
              <a:t>cmte’s</a:t>
            </a:r>
            <a:r>
              <a:rPr lang="en-US" sz="1200" b="0" i="0" u="none" strike="noStrike" kern="1200" baseline="0" dirty="0" smtClean="0">
                <a:solidFill>
                  <a:schemeClr val="tx1"/>
                </a:solidFill>
                <a:latin typeface="+mn-lt"/>
                <a:ea typeface="+mn-ea"/>
                <a:cs typeface="+mn-cs"/>
              </a:rPr>
              <a:t> learning, I would suggest that it would be rare to see either </a:t>
            </a:r>
            <a:r>
              <a:rPr lang="en-US" sz="1200" b="0" i="0" u="none" strike="noStrike" kern="1200" baseline="0" dirty="0" err="1" smtClean="0">
                <a:solidFill>
                  <a:schemeClr val="tx1"/>
                </a:solidFill>
                <a:latin typeface="+mn-lt"/>
                <a:ea typeface="+mn-ea"/>
                <a:cs typeface="+mn-cs"/>
              </a:rPr>
              <a:t>CFLRPs</a:t>
            </a:r>
            <a:r>
              <a:rPr lang="en-US" sz="1200" b="0" i="0" u="none" strike="noStrike" kern="1200" baseline="0" dirty="0" smtClean="0">
                <a:solidFill>
                  <a:schemeClr val="tx1"/>
                </a:solidFill>
                <a:latin typeface="+mn-lt"/>
                <a:ea typeface="+mn-ea"/>
                <a:cs typeface="+mn-cs"/>
              </a:rPr>
              <a:t> or place-based collaboratives to translate into LRMP </a:t>
            </a:r>
            <a:r>
              <a:rPr lang="en-US" sz="1200" b="0" i="0" u="none" strike="noStrike" kern="1200" baseline="0" dirty="0" err="1" smtClean="0">
                <a:solidFill>
                  <a:schemeClr val="tx1"/>
                </a:solidFill>
                <a:latin typeface="+mn-lt"/>
                <a:ea typeface="+mn-ea"/>
                <a:cs typeface="+mn-cs"/>
              </a:rPr>
              <a:t>collabs</a:t>
            </a: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Next slides talk about how the public may be engaged during each phase of the planning process...</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7DC4298-C6D1-4957-A1FB-2A31FD31C671}" type="slidenum">
              <a:rPr lang="en-US" smtClean="0"/>
              <a:t>4</a:t>
            </a:fld>
            <a:endParaRPr lang="en-US"/>
          </a:p>
        </p:txBody>
      </p:sp>
    </p:spTree>
    <p:extLst>
      <p:ext uri="{BB962C8B-B14F-4D97-AF65-F5344CB8AC3E}">
        <p14:creationId xmlns:p14="http://schemas.microsoft.com/office/powerpoint/2010/main" val="207647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intent of public participation in the assessment phase</a:t>
            </a:r>
            <a:r>
              <a:rPr lang="en-US" baseline="0" dirty="0" smtClean="0"/>
              <a:t> is to: 1) </a:t>
            </a:r>
            <a:r>
              <a:rPr lang="en-US" dirty="0" smtClean="0"/>
              <a:t>provide opportunities for the public to share its knowledge of existing forest conditions;</a:t>
            </a:r>
            <a:r>
              <a:rPr lang="en-US" baseline="0" dirty="0" smtClean="0"/>
              <a:t> and 2) i</a:t>
            </a:r>
            <a:r>
              <a:rPr lang="en-US" dirty="0" smtClean="0"/>
              <a:t>dentify concerns about trends and perceptions of risks to social, economic, and ecological systems.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Notice of Initiation of Assessment to be published in Federal Register, newspaper of record, online.</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Assessment is a snapshot</a:t>
            </a:r>
            <a:r>
              <a:rPr lang="en-US" baseline="0" dirty="0" smtClean="0"/>
              <a:t> of existing conditions: “assesses” existing conditions, and will form the “need for change”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Public may provide information relevant to this inquiry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Best available science: information that is relevant to the issue under analysis; does not have to include peer-reviewed articles, does include </a:t>
            </a:r>
            <a:r>
              <a:rPr lang="en-US" baseline="0" dirty="0" err="1" smtClean="0"/>
              <a:t>TEK</a:t>
            </a:r>
            <a:r>
              <a:rPr lang="en-US" dirty="0" smtClean="0"/>
              <a: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37DC4298-C6D1-4957-A1FB-2A31FD31C671}" type="slidenum">
              <a:rPr lang="en-US" smtClean="0"/>
              <a:t>5</a:t>
            </a:fld>
            <a:endParaRPr lang="en-US"/>
          </a:p>
        </p:txBody>
      </p:sp>
    </p:spTree>
    <p:extLst>
      <p:ext uri="{BB962C8B-B14F-4D97-AF65-F5344CB8AC3E}">
        <p14:creationId xmlns:p14="http://schemas.microsoft.com/office/powerpoint/2010/main" val="49025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revision phase is the meat</a:t>
            </a:r>
            <a:r>
              <a:rPr lang="en-US" baseline="0" dirty="0" smtClean="0"/>
              <a:t> of the forest planning process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Public may comment on all aspects of the proposed plan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Includes the NEPA process</a:t>
            </a:r>
            <a:endParaRPr lang="en-US" dirty="0"/>
          </a:p>
        </p:txBody>
      </p:sp>
      <p:sp>
        <p:nvSpPr>
          <p:cNvPr id="4" name="Slide Number Placeholder 3"/>
          <p:cNvSpPr>
            <a:spLocks noGrp="1"/>
          </p:cNvSpPr>
          <p:nvPr>
            <p:ph type="sldNum" sz="quarter" idx="10"/>
          </p:nvPr>
        </p:nvSpPr>
        <p:spPr/>
        <p:txBody>
          <a:bodyPr/>
          <a:lstStyle/>
          <a:p>
            <a:fld id="{37DC4298-C6D1-4957-A1FB-2A31FD31C671}" type="slidenum">
              <a:rPr lang="en-US" smtClean="0"/>
              <a:t>6</a:t>
            </a:fld>
            <a:endParaRPr lang="en-US"/>
          </a:p>
        </p:txBody>
      </p:sp>
    </p:spTree>
    <p:extLst>
      <p:ext uri="{BB962C8B-B14F-4D97-AF65-F5344CB8AC3E}">
        <p14:creationId xmlns:p14="http://schemas.microsoft.com/office/powerpoint/2010/main" val="92783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Public may participate in the predecisional</a:t>
            </a:r>
            <a:r>
              <a:rPr lang="en-US" baseline="0" dirty="0" smtClean="0"/>
              <a:t> administrative review of proposed USFS plans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37DC4298-C6D1-4957-A1FB-2A31FD31C671}" type="slidenum">
              <a:rPr lang="en-US" smtClean="0"/>
              <a:t>7</a:t>
            </a:fld>
            <a:endParaRPr lang="en-US"/>
          </a:p>
        </p:txBody>
      </p:sp>
    </p:spTree>
    <p:extLst>
      <p:ext uri="{BB962C8B-B14F-4D97-AF65-F5344CB8AC3E}">
        <p14:creationId xmlns:p14="http://schemas.microsoft.com/office/powerpoint/2010/main" val="134312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Plan monitoring plans</a:t>
            </a:r>
            <a:r>
              <a:rPr lang="en-US" baseline="0" dirty="0" smtClean="0"/>
              <a:t> are in development now; currently required for all forests, regardless of when their plan was developed (i.e., 1982-era plans)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Broad scale monitoring takes place at larger scales than just the forest unit level, developed by regional offices.  Made available to the public on 5 year intervals.</a:t>
            </a:r>
            <a:endParaRPr lang="en-US" dirty="0"/>
          </a:p>
        </p:txBody>
      </p:sp>
      <p:sp>
        <p:nvSpPr>
          <p:cNvPr id="4" name="Slide Number Placeholder 3"/>
          <p:cNvSpPr>
            <a:spLocks noGrp="1"/>
          </p:cNvSpPr>
          <p:nvPr>
            <p:ph type="sldNum" sz="quarter" idx="10"/>
          </p:nvPr>
        </p:nvSpPr>
        <p:spPr/>
        <p:txBody>
          <a:bodyPr/>
          <a:lstStyle/>
          <a:p>
            <a:fld id="{37DC4298-C6D1-4957-A1FB-2A31FD31C671}" type="slidenum">
              <a:rPr lang="en-US" smtClean="0"/>
              <a:t>8</a:t>
            </a:fld>
            <a:endParaRPr lang="en-US"/>
          </a:p>
        </p:txBody>
      </p:sp>
    </p:spTree>
    <p:extLst>
      <p:ext uri="{BB962C8B-B14F-4D97-AF65-F5344CB8AC3E}">
        <p14:creationId xmlns:p14="http://schemas.microsoft.com/office/powerpoint/2010/main" val="496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B3D42919-70C5-4F4D-94FD-FD0CAC113085}" type="datetimeFigureOut">
              <a:rPr lang="en-US" smtClean="0"/>
              <a:pPr/>
              <a:t>4/11/2016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288155C-7342-4B26-89B2-A80CBF28BD92}"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D42919-70C5-4F4D-94FD-FD0CAC11308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8155C-7342-4B26-89B2-A80CBF28BD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D42919-70C5-4F4D-94FD-FD0CAC11308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288155C-7342-4B26-89B2-A80CBF28BD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D42919-70C5-4F4D-94FD-FD0CAC11308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88155C-7342-4B26-89B2-A80CBF28BD92}"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B3D42919-70C5-4F4D-94FD-FD0CAC113085}" type="datetimeFigureOut">
              <a:rPr lang="en-US" smtClean="0"/>
              <a:pPr/>
              <a:t>4/11/2016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288155C-7342-4B26-89B2-A80CBF28BD92}"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D42919-70C5-4F4D-94FD-FD0CAC113085}"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8155C-7342-4B26-89B2-A80CBF28BD92}"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D42919-70C5-4F4D-94FD-FD0CAC113085}"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88155C-7342-4B26-89B2-A80CBF28BD92}"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D42919-70C5-4F4D-94FD-FD0CAC113085}"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88155C-7342-4B26-89B2-A80CBF28BD92}"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3D42919-70C5-4F4D-94FD-FD0CAC113085}"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88155C-7342-4B26-89B2-A80CBF28BD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42919-70C5-4F4D-94FD-FD0CAC113085}"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C288155C-7342-4B26-89B2-A80CBF28BD92}"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D42919-70C5-4F4D-94FD-FD0CAC113085}"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88155C-7342-4B26-89B2-A80CBF28BD92}"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3D42919-70C5-4F4D-94FD-FD0CAC113085}" type="datetimeFigureOut">
              <a:rPr lang="en-US" smtClean="0"/>
              <a:pPr/>
              <a:t>4/11/2016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C288155C-7342-4B26-89B2-A80CBF28BD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096000" cy="5715000"/>
          </a:xfrm>
        </p:spPr>
        <p:txBody>
          <a:bodyPr>
            <a:normAutofit/>
          </a:bodyPr>
          <a:lstStyle/>
          <a:p>
            <a:pPr algn="ctr"/>
            <a:r>
              <a:rPr lang="en-US" sz="4000" dirty="0" smtClean="0"/>
              <a:t>“The people’s forests”</a:t>
            </a:r>
            <a:br>
              <a:rPr lang="en-US" sz="4000" dirty="0" smtClean="0"/>
            </a:br>
            <a:r>
              <a:rPr lang="en-US" sz="4000" dirty="0" smtClean="0"/>
              <a:t/>
            </a:r>
            <a:br>
              <a:rPr lang="en-US" sz="4000" dirty="0" smtClean="0"/>
            </a:br>
            <a:r>
              <a:rPr lang="en-US" dirty="0" smtClean="0"/>
              <a:t> </a:t>
            </a:r>
            <a:r>
              <a:rPr lang="en-US" sz="3200" dirty="0" smtClean="0"/>
              <a:t>Public Participation in National Forest Planning</a:t>
            </a:r>
            <a:r>
              <a:rPr lang="en-US" dirty="0" smtClean="0"/>
              <a:t/>
            </a:r>
            <a:br>
              <a:rPr lang="en-US" dirty="0" smtClean="0"/>
            </a:br>
            <a:r>
              <a:rPr lang="en-US" dirty="0" smtClean="0"/>
              <a:t/>
            </a:r>
            <a:br>
              <a:rPr lang="en-US" dirty="0" smtClean="0"/>
            </a:br>
            <a:r>
              <a:rPr lang="en-US" sz="2200" dirty="0" smtClean="0"/>
              <a:t>Susan Jane Brown, Staff Attorney</a:t>
            </a:r>
            <a:br>
              <a:rPr lang="en-US" sz="2200" dirty="0" smtClean="0"/>
            </a:br>
            <a:r>
              <a:rPr lang="en-US" sz="2200" dirty="0" smtClean="0"/>
              <a:t>Western Environmental Law Center</a:t>
            </a:r>
            <a:endParaRPr lang="en-US" sz="2200" dirty="0"/>
          </a:p>
        </p:txBody>
      </p:sp>
      <p:pic>
        <p:nvPicPr>
          <p:cNvPr id="5" name="Picture 3" descr="HDMTS-hi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1" y="381000"/>
            <a:ext cx="1814116"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6"/>
          <p:cNvSpPr>
            <a:spLocks noGrp="1"/>
          </p:cNvSpPr>
          <p:nvPr>
            <p:ph type="subTitle" idx="1"/>
          </p:nvPr>
        </p:nvSpPr>
        <p:spPr>
          <a:xfrm>
            <a:off x="7003059" y="3615158"/>
            <a:ext cx="1981200" cy="45719"/>
          </a:xfrm>
        </p:spPr>
        <p:txBody>
          <a:bodyPr>
            <a:normAutofit fontScale="25000" lnSpcReduction="20000"/>
          </a:bodyPr>
          <a:lstStyle/>
          <a:p>
            <a:endParaRPr lang="en-US" dirty="0"/>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86601" y="3683000"/>
            <a:ext cx="1814116" cy="2794000"/>
          </a:xfrm>
          <a:prstGeom prst="rect">
            <a:avLst/>
          </a:prstGeom>
        </p:spPr>
      </p:pic>
    </p:spTree>
    <p:extLst>
      <p:ext uri="{BB962C8B-B14F-4D97-AF65-F5344CB8AC3E}">
        <p14:creationId xmlns:p14="http://schemas.microsoft.com/office/powerpoint/2010/main" val="853669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8407893" cy="4800600"/>
          </a:xfrm>
        </p:spPr>
        <p:txBody>
          <a:bodyPr>
            <a:noAutofit/>
          </a:bodyPr>
          <a:lstStyle/>
          <a:p>
            <a:r>
              <a:rPr lang="en-US" dirty="0" smtClean="0"/>
              <a:t>Goal: Ecological</a:t>
            </a:r>
            <a:r>
              <a:rPr lang="en-US" dirty="0"/>
              <a:t>, economic, and social sustainability</a:t>
            </a:r>
          </a:p>
          <a:p>
            <a:r>
              <a:rPr lang="en-US" dirty="0" smtClean="0"/>
              <a:t>Assessment</a:t>
            </a:r>
          </a:p>
          <a:p>
            <a:r>
              <a:rPr lang="en-US" dirty="0" smtClean="0"/>
              <a:t>Plan Development</a:t>
            </a:r>
          </a:p>
          <a:p>
            <a:pPr lvl="1"/>
            <a:r>
              <a:rPr lang="en-US" sz="2000" dirty="0" smtClean="0"/>
              <a:t>Preliminary need for change</a:t>
            </a:r>
          </a:p>
          <a:p>
            <a:pPr lvl="1"/>
            <a:r>
              <a:rPr lang="en-US" sz="2000" dirty="0" smtClean="0"/>
              <a:t>Proposed action and NEPA scoping</a:t>
            </a:r>
          </a:p>
          <a:p>
            <a:pPr lvl="1"/>
            <a:r>
              <a:rPr lang="en-US" sz="2000" dirty="0" smtClean="0"/>
              <a:t>Planning includes: </a:t>
            </a:r>
          </a:p>
          <a:p>
            <a:pPr lvl="2">
              <a:buFont typeface="Wingdings" panose="05000000000000000000" pitchFamily="2" charset="2"/>
              <a:buChar char="q"/>
            </a:pPr>
            <a:r>
              <a:rPr lang="en-US" sz="2000" dirty="0" smtClean="0"/>
              <a:t>Wilderness evaluation</a:t>
            </a:r>
          </a:p>
          <a:p>
            <a:pPr lvl="2">
              <a:buFont typeface="Wingdings" panose="05000000000000000000" pitchFamily="2" charset="2"/>
              <a:buChar char="q"/>
            </a:pPr>
            <a:r>
              <a:rPr lang="en-US" sz="2000" dirty="0" smtClean="0"/>
              <a:t>Wildlife </a:t>
            </a:r>
            <a:r>
              <a:rPr lang="en-US" sz="2000" dirty="0" smtClean="0"/>
              <a:t>conservation </a:t>
            </a:r>
            <a:r>
              <a:rPr lang="en-US" sz="2000" dirty="0" smtClean="0"/>
              <a:t>strategies</a:t>
            </a:r>
          </a:p>
          <a:p>
            <a:pPr lvl="2">
              <a:buFont typeface="Wingdings" panose="05000000000000000000" pitchFamily="2" charset="2"/>
              <a:buChar char="q"/>
            </a:pPr>
            <a:r>
              <a:rPr lang="en-US" sz="2000" dirty="0" smtClean="0"/>
              <a:t>Timberland </a:t>
            </a:r>
            <a:r>
              <a:rPr lang="en-US" sz="2000" dirty="0" smtClean="0"/>
              <a:t>suitability</a:t>
            </a:r>
          </a:p>
          <a:p>
            <a:pPr lvl="2">
              <a:buFont typeface="Wingdings" panose="05000000000000000000" pitchFamily="2" charset="2"/>
              <a:buChar char="q"/>
            </a:pPr>
            <a:r>
              <a:rPr lang="en-US" sz="2000" dirty="0" smtClean="0"/>
              <a:t>Etc.</a:t>
            </a:r>
            <a:endParaRPr lang="en-US" sz="2000" dirty="0" smtClean="0"/>
          </a:p>
          <a:p>
            <a:pPr lvl="1"/>
            <a:r>
              <a:rPr lang="en-US" sz="2000" dirty="0" smtClean="0"/>
              <a:t>Draft and final plans and EIS’s</a:t>
            </a:r>
          </a:p>
          <a:p>
            <a:r>
              <a:rPr lang="en-US" dirty="0" smtClean="0"/>
              <a:t>Monitoring</a:t>
            </a:r>
          </a:p>
          <a:p>
            <a:r>
              <a:rPr lang="en-US" dirty="0"/>
              <a:t>Use Best Available </a:t>
            </a:r>
            <a:r>
              <a:rPr lang="en-US" dirty="0" smtClean="0"/>
              <a:t>Science</a:t>
            </a:r>
            <a:endParaRPr lang="en-US" dirty="0"/>
          </a:p>
        </p:txBody>
      </p:sp>
      <p:sp>
        <p:nvSpPr>
          <p:cNvPr id="3" name="Title 2"/>
          <p:cNvSpPr>
            <a:spLocks noGrp="1"/>
          </p:cNvSpPr>
          <p:nvPr>
            <p:ph type="title"/>
          </p:nvPr>
        </p:nvSpPr>
        <p:spPr/>
        <p:txBody>
          <a:bodyPr/>
          <a:lstStyle/>
          <a:p>
            <a:r>
              <a:rPr lang="en-US" dirty="0" smtClean="0"/>
              <a:t>2012 Planning Rule overview</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819400"/>
            <a:ext cx="31273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85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a:t>Requires outreach to and inclusion of diverse </a:t>
            </a:r>
            <a:r>
              <a:rPr lang="en-US" sz="2600" dirty="0" smtClean="0"/>
              <a:t>stakeholders.</a:t>
            </a:r>
            <a:endParaRPr lang="en-US" sz="2600" dirty="0"/>
          </a:p>
          <a:p>
            <a:r>
              <a:rPr lang="en-US" sz="2600" dirty="0"/>
              <a:t>Engaging with the public at all phases of the planning process. </a:t>
            </a:r>
          </a:p>
          <a:p>
            <a:r>
              <a:rPr lang="en-US" sz="2600" dirty="0"/>
              <a:t>Ensuring that the public is involved in the development (and not just the review) of plans. </a:t>
            </a:r>
          </a:p>
        </p:txBody>
      </p:sp>
      <p:sp>
        <p:nvSpPr>
          <p:cNvPr id="3" name="Title 2"/>
          <p:cNvSpPr>
            <a:spLocks noGrp="1"/>
          </p:cNvSpPr>
          <p:nvPr>
            <p:ph type="title"/>
          </p:nvPr>
        </p:nvSpPr>
        <p:spPr/>
        <p:txBody>
          <a:bodyPr/>
          <a:lstStyle/>
          <a:p>
            <a:r>
              <a:rPr lang="en-US" dirty="0" smtClean="0"/>
              <a:t>2012 planning rule: </a:t>
            </a:r>
            <a:br>
              <a:rPr lang="en-US" dirty="0" smtClean="0"/>
            </a:br>
            <a:r>
              <a:rPr lang="en-US" dirty="0" smtClean="0"/>
              <a:t>Public </a:t>
            </a:r>
            <a:r>
              <a:rPr lang="en-US" dirty="0" smtClean="0"/>
              <a:t>engagement</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468" b="11655"/>
          <a:stretch/>
        </p:blipFill>
        <p:spPr>
          <a:xfrm>
            <a:off x="2639961" y="4572000"/>
            <a:ext cx="3758420" cy="1981200"/>
          </a:xfrm>
          <a:prstGeom prst="rect">
            <a:avLst/>
          </a:prstGeom>
        </p:spPr>
      </p:pic>
    </p:spTree>
    <p:extLst>
      <p:ext uri="{BB962C8B-B14F-4D97-AF65-F5344CB8AC3E}">
        <p14:creationId xmlns:p14="http://schemas.microsoft.com/office/powerpoint/2010/main" val="344571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1917192"/>
            <a:ext cx="4572000" cy="4407408"/>
          </a:xfrm>
        </p:spPr>
        <p:txBody>
          <a:bodyPr>
            <a:noAutofit/>
          </a:bodyPr>
          <a:lstStyle/>
          <a:p>
            <a:r>
              <a:rPr lang="en-US" dirty="0" smtClean="0"/>
              <a:t>The </a:t>
            </a:r>
            <a:r>
              <a:rPr lang="en-US" dirty="0"/>
              <a:t>Forest Service “shall engage the </a:t>
            </a:r>
            <a:r>
              <a:rPr lang="en-US" dirty="0" smtClean="0"/>
              <a:t>public… </a:t>
            </a:r>
            <a:r>
              <a:rPr lang="en-US" dirty="0"/>
              <a:t>early and throughout the planning </a:t>
            </a:r>
            <a:r>
              <a:rPr lang="en-US" dirty="0" smtClean="0"/>
              <a:t>process”</a:t>
            </a:r>
            <a:endParaRPr lang="en-US" dirty="0" smtClean="0"/>
          </a:p>
          <a:p>
            <a:pPr lvl="1"/>
            <a:r>
              <a:rPr lang="en-US" sz="2000" dirty="0" smtClean="0"/>
              <a:t>Assessments</a:t>
            </a:r>
            <a:endParaRPr lang="en-US" sz="2000" dirty="0"/>
          </a:p>
          <a:p>
            <a:pPr lvl="1"/>
            <a:r>
              <a:rPr lang="en-US" sz="2000" dirty="0" smtClean="0"/>
              <a:t>Plan Development</a:t>
            </a:r>
            <a:endParaRPr lang="en-US" sz="2000" dirty="0"/>
          </a:p>
          <a:p>
            <a:pPr lvl="1"/>
            <a:r>
              <a:rPr lang="en-US" sz="2000" dirty="0"/>
              <a:t>Commenting on </a:t>
            </a:r>
            <a:r>
              <a:rPr lang="en-US" sz="2000" dirty="0" smtClean="0"/>
              <a:t>the Draft EIS</a:t>
            </a:r>
          </a:p>
          <a:p>
            <a:pPr lvl="1"/>
            <a:r>
              <a:rPr lang="en-US" sz="2000" dirty="0" smtClean="0"/>
              <a:t>Objection process</a:t>
            </a:r>
            <a:endParaRPr lang="en-US" sz="2000" dirty="0"/>
          </a:p>
          <a:p>
            <a:pPr lvl="1"/>
            <a:r>
              <a:rPr lang="en-US" sz="2000" dirty="0"/>
              <a:t>Developing the monitoring </a:t>
            </a:r>
            <a:r>
              <a:rPr lang="en-US" sz="2000" dirty="0" smtClean="0"/>
              <a:t>program</a:t>
            </a:r>
          </a:p>
          <a:p>
            <a:pPr marL="365760" lvl="1" indent="0">
              <a:buNone/>
            </a:pPr>
            <a:endParaRPr lang="en-US" sz="2000" dirty="0"/>
          </a:p>
          <a:p>
            <a:r>
              <a:rPr lang="en-US" dirty="0" smtClean="0"/>
              <a:t>Use collaboration “where feasible and </a:t>
            </a:r>
            <a:r>
              <a:rPr lang="en-US" dirty="0" smtClean="0"/>
              <a:t>appropriate”</a:t>
            </a:r>
            <a:endParaRPr lang="en-US" dirty="0"/>
          </a:p>
        </p:txBody>
      </p:sp>
      <p:sp>
        <p:nvSpPr>
          <p:cNvPr id="2" name="Title 1"/>
          <p:cNvSpPr>
            <a:spLocks noGrp="1"/>
          </p:cNvSpPr>
          <p:nvPr>
            <p:ph type="title"/>
          </p:nvPr>
        </p:nvSpPr>
        <p:spPr>
          <a:xfrm>
            <a:off x="457200" y="381000"/>
            <a:ext cx="8381260" cy="1105440"/>
          </a:xfrm>
        </p:spPr>
        <p:txBody>
          <a:bodyPr>
            <a:normAutofit fontScale="90000"/>
          </a:bodyPr>
          <a:lstStyle/>
          <a:p>
            <a:r>
              <a:rPr lang="en-US" sz="3600" dirty="0" smtClean="0"/>
              <a:t>2012 </a:t>
            </a:r>
            <a:r>
              <a:rPr lang="en-US" sz="3600" dirty="0" smtClean="0"/>
              <a:t>Planning rule:</a:t>
            </a:r>
            <a:br>
              <a:rPr lang="en-US" sz="3600" dirty="0" smtClean="0"/>
            </a:br>
            <a:r>
              <a:rPr lang="en-US" sz="3600" dirty="0" smtClean="0"/>
              <a:t>Public </a:t>
            </a:r>
            <a:r>
              <a:rPr lang="en-US" sz="3600" dirty="0" smtClean="0"/>
              <a:t>engagement</a:t>
            </a:r>
            <a:r>
              <a:rPr lang="en-US" sz="4000" dirty="0" smtClean="0"/>
              <a:t/>
            </a:r>
            <a:br>
              <a:rPr lang="en-US" sz="4000" dirty="0" smtClean="0"/>
            </a:br>
            <a:endParaRPr lang="en-US" dirty="0"/>
          </a:p>
        </p:txBody>
      </p:sp>
      <p:pic>
        <p:nvPicPr>
          <p:cNvPr id="1028" name="Picture 4" descr="C:\Users\Susan Jane\Dropbox\My Documents\My Pictures\KS\Stoney Sk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86"/>
          <a:stretch/>
        </p:blipFill>
        <p:spPr bwMode="auto">
          <a:xfrm rot="5400000">
            <a:off x="16510" y="2231390"/>
            <a:ext cx="463042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039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fontScale="92500" lnSpcReduction="10000"/>
          </a:bodyPr>
          <a:lstStyle/>
          <a:p>
            <a:r>
              <a:rPr lang="en-US" b="1" dirty="0" smtClean="0"/>
              <a:t>Opportunities for public participation:</a:t>
            </a:r>
          </a:p>
          <a:p>
            <a:pPr lvl="1"/>
            <a:r>
              <a:rPr lang="en-US" dirty="0" smtClean="0"/>
              <a:t>Start of the Assessment</a:t>
            </a:r>
          </a:p>
          <a:p>
            <a:pPr lvl="1"/>
            <a:r>
              <a:rPr lang="en-US" dirty="0" smtClean="0"/>
              <a:t>During the Assessment</a:t>
            </a:r>
          </a:p>
          <a:p>
            <a:pPr lvl="1"/>
            <a:r>
              <a:rPr lang="en-US" dirty="0" smtClean="0"/>
              <a:t>Assessment report will be available for public review and feedback (not a formal comment period) </a:t>
            </a:r>
          </a:p>
          <a:p>
            <a:pPr lvl="1"/>
            <a:endParaRPr lang="en-US" dirty="0"/>
          </a:p>
          <a:p>
            <a:r>
              <a:rPr lang="en-US" b="1" dirty="0" smtClean="0"/>
              <a:t>Opportunity to comment on:</a:t>
            </a:r>
          </a:p>
          <a:p>
            <a:pPr lvl="1"/>
            <a:r>
              <a:rPr lang="en-US" dirty="0" smtClean="0"/>
              <a:t>Potential </a:t>
            </a:r>
            <a:r>
              <a:rPr lang="en-US" dirty="0"/>
              <a:t>list of Species of </a:t>
            </a:r>
            <a:endParaRPr lang="en-US" dirty="0" smtClean="0"/>
          </a:p>
          <a:p>
            <a:pPr marL="365760" lvl="1" indent="0">
              <a:buNone/>
            </a:pPr>
            <a:r>
              <a:rPr lang="en-US" dirty="0"/>
              <a:t>	</a:t>
            </a:r>
            <a:r>
              <a:rPr lang="en-US" dirty="0" smtClean="0"/>
              <a:t>Conservation Concern (SCC) </a:t>
            </a:r>
            <a:endParaRPr lang="en-US" dirty="0"/>
          </a:p>
          <a:p>
            <a:pPr lvl="1"/>
            <a:r>
              <a:rPr lang="en-US" dirty="0"/>
              <a:t>Area of influence of social and </a:t>
            </a:r>
            <a:endParaRPr lang="en-US" dirty="0" smtClean="0"/>
          </a:p>
          <a:p>
            <a:pPr marL="365760" lvl="1" indent="0">
              <a:buNone/>
            </a:pPr>
            <a:r>
              <a:rPr lang="en-US" dirty="0" smtClean="0"/>
              <a:t>	economic </a:t>
            </a:r>
            <a:r>
              <a:rPr lang="en-US" dirty="0"/>
              <a:t>contributions of planning </a:t>
            </a:r>
            <a:endParaRPr lang="en-US" dirty="0" smtClean="0"/>
          </a:p>
          <a:p>
            <a:pPr marL="365760" lvl="1" indent="0">
              <a:buNone/>
            </a:pPr>
            <a:r>
              <a:rPr lang="en-US" dirty="0"/>
              <a:t>	</a:t>
            </a:r>
            <a:r>
              <a:rPr lang="en-US" dirty="0" smtClean="0"/>
              <a:t>unit </a:t>
            </a:r>
            <a:endParaRPr lang="en-US" dirty="0"/>
          </a:p>
          <a:p>
            <a:pPr lvl="1"/>
            <a:r>
              <a:rPr lang="en-US" dirty="0"/>
              <a:t>Wilderness and wild and scenic </a:t>
            </a:r>
            <a:endParaRPr lang="en-US" dirty="0" smtClean="0"/>
          </a:p>
          <a:p>
            <a:pPr marL="365760" lvl="1" indent="0">
              <a:buNone/>
            </a:pPr>
            <a:r>
              <a:rPr lang="en-US" dirty="0" smtClean="0"/>
              <a:t>	river </a:t>
            </a:r>
            <a:r>
              <a:rPr lang="en-US" dirty="0"/>
              <a:t>inventories, if those inventories </a:t>
            </a:r>
            <a:endParaRPr lang="en-US" dirty="0" smtClean="0"/>
          </a:p>
          <a:p>
            <a:pPr marL="365760" lvl="1" indent="0">
              <a:buNone/>
            </a:pPr>
            <a:r>
              <a:rPr lang="en-US" dirty="0"/>
              <a:t>	</a:t>
            </a:r>
            <a:r>
              <a:rPr lang="en-US" dirty="0" smtClean="0"/>
              <a:t>are  initiated </a:t>
            </a:r>
            <a:r>
              <a:rPr lang="en-US" dirty="0"/>
              <a:t>during the </a:t>
            </a:r>
            <a:r>
              <a:rPr lang="en-US" dirty="0" smtClean="0"/>
              <a:t>assessment</a:t>
            </a:r>
          </a:p>
          <a:p>
            <a:pPr lvl="1"/>
            <a:r>
              <a:rPr lang="en-US" dirty="0" smtClean="0"/>
              <a:t>Best available science </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2012 Planning rule:</a:t>
            </a:r>
            <a:br>
              <a:rPr lang="en-US" dirty="0" smtClean="0"/>
            </a:br>
            <a:r>
              <a:rPr lang="en-US" dirty="0" smtClean="0"/>
              <a:t>assessment phase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116" y="3124200"/>
            <a:ext cx="3378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4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2012 Planning rule: </a:t>
            </a:r>
            <a:br>
              <a:rPr lang="en-US" dirty="0" smtClean="0"/>
            </a:br>
            <a:r>
              <a:rPr lang="en-US" dirty="0" smtClean="0"/>
              <a:t>revision phase</a:t>
            </a:r>
            <a:endParaRPr lang="en-US" dirty="0"/>
          </a:p>
        </p:txBody>
      </p:sp>
      <p:pic>
        <p:nvPicPr>
          <p:cNvPr id="5122" name="Picture 2" descr="C:\Users\Susan Jane\Dropbox\My Documents\My Pictures\John Muir Wilderness August 2012\Emerald%2520Fulltard%2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42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3810000" y="1828800"/>
            <a:ext cx="4978892" cy="4571999"/>
          </a:xfrm>
        </p:spPr>
        <p:txBody>
          <a:bodyPr>
            <a:noAutofit/>
          </a:bodyPr>
          <a:lstStyle/>
          <a:p>
            <a:r>
              <a:rPr lang="en-US" sz="1800" b="1" dirty="0" smtClean="0"/>
              <a:t>Opportunities for public participation:</a:t>
            </a:r>
          </a:p>
          <a:p>
            <a:pPr lvl="1"/>
            <a:r>
              <a:rPr lang="en-US" dirty="0"/>
              <a:t>Identifying the need for </a:t>
            </a:r>
            <a:r>
              <a:rPr lang="en-US" dirty="0" smtClean="0"/>
              <a:t>change</a:t>
            </a:r>
            <a:endParaRPr lang="en-US" dirty="0"/>
          </a:p>
          <a:p>
            <a:pPr lvl="1"/>
            <a:r>
              <a:rPr lang="en-US" dirty="0" smtClean="0"/>
              <a:t>Developing </a:t>
            </a:r>
            <a:r>
              <a:rPr lang="en-US" dirty="0"/>
              <a:t>potential plan </a:t>
            </a:r>
            <a:r>
              <a:rPr lang="en-US" dirty="0" smtClean="0"/>
              <a:t>components</a:t>
            </a:r>
          </a:p>
          <a:p>
            <a:pPr lvl="1"/>
            <a:r>
              <a:rPr lang="en-US" dirty="0" smtClean="0"/>
              <a:t>Ensuring the use of best available scientific information</a:t>
            </a:r>
          </a:p>
          <a:p>
            <a:pPr lvl="1"/>
            <a:r>
              <a:rPr lang="en-US" dirty="0" smtClean="0"/>
              <a:t>Providing </a:t>
            </a:r>
            <a:r>
              <a:rPr lang="en-US" dirty="0"/>
              <a:t>an opportunity to comment on a proposed plan and accompanying NEPA analysis </a:t>
            </a:r>
            <a:r>
              <a:rPr lang="en-US" dirty="0" smtClean="0"/>
              <a:t>documents</a:t>
            </a:r>
            <a:endParaRPr lang="en-US" dirty="0"/>
          </a:p>
          <a:p>
            <a:endParaRPr lang="en-US" sz="1800" dirty="0" smtClean="0"/>
          </a:p>
          <a:p>
            <a:r>
              <a:rPr lang="en-US" sz="1800" b="1" dirty="0" smtClean="0"/>
              <a:t>Opportunity to comment on:</a:t>
            </a:r>
          </a:p>
          <a:p>
            <a:pPr lvl="1"/>
            <a:r>
              <a:rPr lang="en-US" dirty="0"/>
              <a:t>Species of conservation </a:t>
            </a:r>
            <a:r>
              <a:rPr lang="en-US" dirty="0" smtClean="0"/>
              <a:t>concern</a:t>
            </a:r>
            <a:endParaRPr lang="en-US" dirty="0"/>
          </a:p>
          <a:p>
            <a:pPr lvl="1"/>
            <a:r>
              <a:rPr lang="en-US" dirty="0" smtClean="0"/>
              <a:t>Suitability </a:t>
            </a:r>
            <a:r>
              <a:rPr lang="en-US" dirty="0"/>
              <a:t>of </a:t>
            </a:r>
            <a:r>
              <a:rPr lang="en-US" dirty="0" smtClean="0"/>
              <a:t>land</a:t>
            </a:r>
          </a:p>
          <a:p>
            <a:pPr lvl="1"/>
            <a:r>
              <a:rPr lang="en-US" dirty="0" smtClean="0"/>
              <a:t>Environmental consequences</a:t>
            </a:r>
          </a:p>
          <a:p>
            <a:pPr lvl="1"/>
            <a:r>
              <a:rPr lang="en-US" dirty="0" smtClean="0"/>
              <a:t>Alternatives</a:t>
            </a:r>
          </a:p>
          <a:p>
            <a:pPr lvl="1"/>
            <a:r>
              <a:rPr lang="en-US" dirty="0" smtClean="0"/>
              <a:t>Etc.</a:t>
            </a:r>
            <a:endParaRPr lang="en-US" dirty="0"/>
          </a:p>
        </p:txBody>
      </p:sp>
    </p:spTree>
    <p:extLst>
      <p:ext uri="{BB962C8B-B14F-4D97-AF65-F5344CB8AC3E}">
        <p14:creationId xmlns:p14="http://schemas.microsoft.com/office/powerpoint/2010/main" val="3560453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2600" dirty="0" smtClean="0"/>
              <a:t>Opportunity for public to seek administrative review of Forest Service draft decision</a:t>
            </a:r>
          </a:p>
          <a:p>
            <a:endParaRPr lang="en-US" sz="2600" dirty="0"/>
          </a:p>
          <a:p>
            <a:r>
              <a:rPr lang="en-US" sz="2600" dirty="0" smtClean="0"/>
              <a:t>Predecisional</a:t>
            </a:r>
          </a:p>
          <a:p>
            <a:endParaRPr lang="en-US" sz="2600" dirty="0"/>
          </a:p>
          <a:p>
            <a:r>
              <a:rPr lang="en-US" sz="2600" dirty="0" smtClean="0"/>
              <a:t>Object to proposed decision</a:t>
            </a:r>
          </a:p>
          <a:p>
            <a:endParaRPr lang="en-US" sz="2600" dirty="0"/>
          </a:p>
          <a:p>
            <a:r>
              <a:rPr lang="en-US" sz="2600" dirty="0" smtClean="0"/>
              <a:t>Objection resolution meetings</a:t>
            </a:r>
            <a:endParaRPr lang="en-US" sz="2600" dirty="0"/>
          </a:p>
        </p:txBody>
      </p:sp>
      <p:sp>
        <p:nvSpPr>
          <p:cNvPr id="3" name="Title 2"/>
          <p:cNvSpPr>
            <a:spLocks noGrp="1"/>
          </p:cNvSpPr>
          <p:nvPr>
            <p:ph type="title"/>
          </p:nvPr>
        </p:nvSpPr>
        <p:spPr/>
        <p:txBody>
          <a:bodyPr/>
          <a:lstStyle/>
          <a:p>
            <a:r>
              <a:rPr lang="en-US" dirty="0" smtClean="0"/>
              <a:t>2012 planning rule:</a:t>
            </a:r>
            <a:br>
              <a:rPr lang="en-US" dirty="0" smtClean="0"/>
            </a:br>
            <a:r>
              <a:rPr lang="en-US" dirty="0" smtClean="0"/>
              <a:t>objections</a:t>
            </a:r>
            <a:endParaRPr lang="en-US" dirty="0"/>
          </a:p>
        </p:txBody>
      </p:sp>
      <p:pic>
        <p:nvPicPr>
          <p:cNvPr id="4098" name="Picture 2" descr="C:\Users\Susan Jane\Dropbox\My Documents\My Pictures\sunset behind lone oak-Grayback flats.jpg"/>
          <p:cNvPicPr>
            <a:picLocks noChangeAspect="1" noChangeArrowheads="1"/>
          </p:cNvPicPr>
          <p:nvPr/>
        </p:nvPicPr>
        <p:blipFill rotWithShape="1">
          <a:blip r:embed="rId3">
            <a:extLst>
              <a:ext uri="{28A0092B-C50C-407E-A947-70E740481C1C}">
                <a14:useLocalDpi xmlns:a14="http://schemas.microsoft.com/office/drawing/2010/main" val="0"/>
              </a:ext>
            </a:extLst>
          </a:blip>
          <a:srcRect l="23185" t="7430" r="11895"/>
          <a:stretch/>
        </p:blipFill>
        <p:spPr bwMode="auto">
          <a:xfrm>
            <a:off x="5658465" y="3276600"/>
            <a:ext cx="3148782" cy="3008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48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4400" y="1828800"/>
            <a:ext cx="4064492" cy="4800599"/>
          </a:xfrm>
        </p:spPr>
        <p:txBody>
          <a:bodyPr>
            <a:normAutofit/>
          </a:bodyPr>
          <a:lstStyle/>
          <a:p>
            <a:r>
              <a:rPr lang="en-US" dirty="0" smtClean="0"/>
              <a:t>Opportunity for public participation:</a:t>
            </a:r>
          </a:p>
          <a:p>
            <a:pPr lvl="1"/>
            <a:r>
              <a:rPr lang="en-US" dirty="0" smtClean="0"/>
              <a:t>Development and implementation of the Plan Monitoring Program</a:t>
            </a:r>
          </a:p>
          <a:p>
            <a:pPr lvl="1"/>
            <a:endParaRPr lang="en-US" dirty="0"/>
          </a:p>
          <a:p>
            <a:r>
              <a:rPr lang="en-US" dirty="0" smtClean="0"/>
              <a:t>Opportunity to comment on:</a:t>
            </a:r>
          </a:p>
          <a:p>
            <a:pPr lvl="1"/>
            <a:r>
              <a:rPr lang="en-US" dirty="0" smtClean="0"/>
              <a:t>Monitoring questions </a:t>
            </a:r>
            <a:r>
              <a:rPr lang="en-US" dirty="0"/>
              <a:t>and </a:t>
            </a:r>
            <a:r>
              <a:rPr lang="en-US" dirty="0" smtClean="0"/>
              <a:t>indicators </a:t>
            </a:r>
            <a:endParaRPr lang="en-US" dirty="0"/>
          </a:p>
          <a:p>
            <a:pPr lvl="1"/>
            <a:r>
              <a:rPr lang="en-US" dirty="0" smtClean="0"/>
              <a:t>Design </a:t>
            </a:r>
            <a:r>
              <a:rPr lang="en-US" dirty="0"/>
              <a:t>and </a:t>
            </a:r>
            <a:r>
              <a:rPr lang="en-US" dirty="0" smtClean="0"/>
              <a:t>implementation of multi-party monitoring </a:t>
            </a:r>
          </a:p>
          <a:p>
            <a:pPr lvl="1"/>
            <a:r>
              <a:rPr lang="en-US" dirty="0" smtClean="0"/>
              <a:t>Effectiveness of plan direction</a:t>
            </a:r>
            <a:endParaRPr lang="en-US" dirty="0"/>
          </a:p>
          <a:p>
            <a:pPr lvl="1"/>
            <a:endParaRPr lang="en-US" dirty="0"/>
          </a:p>
          <a:p>
            <a:r>
              <a:rPr lang="en-US" dirty="0" smtClean="0"/>
              <a:t>Broad scale monitoring</a:t>
            </a:r>
          </a:p>
        </p:txBody>
      </p:sp>
      <p:sp>
        <p:nvSpPr>
          <p:cNvPr id="3" name="Title 2"/>
          <p:cNvSpPr>
            <a:spLocks noGrp="1"/>
          </p:cNvSpPr>
          <p:nvPr>
            <p:ph type="title"/>
          </p:nvPr>
        </p:nvSpPr>
        <p:spPr/>
        <p:txBody>
          <a:bodyPr/>
          <a:lstStyle/>
          <a:p>
            <a:r>
              <a:rPr lang="en-US" dirty="0" smtClean="0"/>
              <a:t>2012 planning rule:</a:t>
            </a:r>
            <a:br>
              <a:rPr lang="en-US" dirty="0" smtClean="0"/>
            </a:br>
            <a:r>
              <a:rPr lang="en-US" dirty="0" smtClean="0"/>
              <a:t>monitoring phase</a:t>
            </a:r>
            <a:endParaRPr lang="en-US" dirty="0"/>
          </a:p>
        </p:txBody>
      </p:sp>
      <p:pic>
        <p:nvPicPr>
          <p:cNvPr id="6146" name="Picture 2" descr="C:\Users\Susan Jane\Dropbox\My Documents\My Pictures\Mt. Jefferson\Jeff Peak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54" t="18476" b="16247"/>
          <a:stretch/>
        </p:blipFill>
        <p:spPr bwMode="auto">
          <a:xfrm>
            <a:off x="457200" y="2057400"/>
            <a:ext cx="4069492"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lgn="ctr">
              <a:buNone/>
            </a:pPr>
            <a:endParaRPr lang="en-US" sz="3200" dirty="0" smtClean="0"/>
          </a:p>
          <a:p>
            <a:pPr marL="45720" indent="0" algn="ctr">
              <a:buNone/>
            </a:pPr>
            <a:endParaRPr lang="en-US" sz="3200" dirty="0" smtClean="0"/>
          </a:p>
          <a:p>
            <a:pPr marL="45720" indent="0" algn="ctr">
              <a:buNone/>
            </a:pPr>
            <a:r>
              <a:rPr lang="en-US" sz="8000" dirty="0" smtClean="0"/>
              <a:t>Questions?</a:t>
            </a:r>
            <a:endParaRPr lang="en-US" sz="3200" dirty="0"/>
          </a:p>
        </p:txBody>
      </p:sp>
      <p:sp>
        <p:nvSpPr>
          <p:cNvPr id="3" name="Title 2"/>
          <p:cNvSpPr>
            <a:spLocks noGrp="1"/>
          </p:cNvSpPr>
          <p:nvPr>
            <p:ph type="title"/>
          </p:nvPr>
        </p:nvSpPr>
        <p:spPr/>
        <p:txBody>
          <a:bodyPr/>
          <a:lstStyle/>
          <a:p>
            <a:r>
              <a:rPr lang="en-US" dirty="0" smtClean="0"/>
              <a:t>2012 Planning rule</a:t>
            </a:r>
            <a:endParaRPr lang="en-US" dirty="0"/>
          </a:p>
        </p:txBody>
      </p:sp>
    </p:spTree>
    <p:extLst>
      <p:ext uri="{BB962C8B-B14F-4D97-AF65-F5344CB8AC3E}">
        <p14:creationId xmlns:p14="http://schemas.microsoft.com/office/powerpoint/2010/main" val="1882506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1650</TotalTime>
  <Words>1006</Words>
  <Application>Microsoft Office PowerPoint</Application>
  <PresentationFormat>On-screen Show (4:3)</PresentationFormat>
  <Paragraphs>139</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Grid</vt:lpstr>
      <vt:lpstr>“The people’s forests”   Public Participation in National Forest Planning  Susan Jane Brown, Staff Attorney Western Environmental Law Center</vt:lpstr>
      <vt:lpstr>2012 Planning Rule overview</vt:lpstr>
      <vt:lpstr>2012 planning rule:  Public engagement</vt:lpstr>
      <vt:lpstr>2012 Planning rule: Public engagement </vt:lpstr>
      <vt:lpstr>2012 Planning rule: assessment phase</vt:lpstr>
      <vt:lpstr>2012 Planning rule:  revision phase</vt:lpstr>
      <vt:lpstr>2012 planning rule: objections</vt:lpstr>
      <vt:lpstr>2012 planning rule: monitoring phase</vt:lpstr>
      <vt:lpstr>2012 Planning rule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Vera Smith</dc:creator>
  <cp:lastModifiedBy>Susan Jane</cp:lastModifiedBy>
  <cp:revision>131</cp:revision>
  <dcterms:created xsi:type="dcterms:W3CDTF">2012-06-18T20:38:55Z</dcterms:created>
  <dcterms:modified xsi:type="dcterms:W3CDTF">2016-04-11T20:21:39Z</dcterms:modified>
</cp:coreProperties>
</file>