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56" r:id="rId2"/>
    <p:sldId id="340" r:id="rId3"/>
    <p:sldId id="313" r:id="rId4"/>
    <p:sldId id="314" r:id="rId5"/>
    <p:sldId id="317" r:id="rId6"/>
    <p:sldId id="322" r:id="rId7"/>
    <p:sldId id="318" r:id="rId8"/>
    <p:sldId id="319" r:id="rId9"/>
    <p:sldId id="320" r:id="rId10"/>
    <p:sldId id="321" r:id="rId11"/>
    <p:sldId id="316" r:id="rId12"/>
    <p:sldId id="275" r:id="rId13"/>
    <p:sldId id="280" r:id="rId14"/>
    <p:sldId id="283" r:id="rId15"/>
    <p:sldId id="292" r:id="rId16"/>
    <p:sldId id="335" r:id="rId17"/>
    <p:sldId id="329" r:id="rId18"/>
    <p:sldId id="339" r:id="rId19"/>
    <p:sldId id="328" r:id="rId20"/>
    <p:sldId id="331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375" autoAdjust="0"/>
  </p:normalViewPr>
  <p:slideViewPr>
    <p:cSldViewPr>
      <p:cViewPr varScale="1">
        <p:scale>
          <a:sx n="80" d="100"/>
          <a:sy n="80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0582B-A9AE-47EB-A995-F56A3EC8585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8F8CB-5DC7-4880-BB63-7765C4F59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0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0DA82D-0C12-48BE-8092-F7F212536223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A12A9D-D29D-49B2-AC9B-ABFF767A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7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5FC1-D614-C048-8346-A50813CA2CA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3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5FC1-D614-C048-8346-A50813CA2C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5FC1-D614-C048-8346-A50813CA2C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5FC1-D614-C048-8346-A50813CA2CA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1C633D-997C-4B29-A27A-CFD4263D8B51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CC33DF-8D69-4560-970C-2A89AFAF591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Salmon Superhighway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Fish, Habitat, and community connections at a landscape scale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030" y="2790094"/>
            <a:ext cx="8083296" cy="1419664"/>
          </a:xfrm>
        </p:spPr>
        <p:txBody>
          <a:bodyPr>
            <a:normAutofit fontScale="70000" lnSpcReduction="20000"/>
          </a:bodyPr>
          <a:lstStyle/>
          <a:p>
            <a:endParaRPr lang="en-US" b="1" dirty="0" smtClean="0"/>
          </a:p>
          <a:p>
            <a:r>
              <a:rPr lang="en-US" b="1" dirty="0" smtClean="0"/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Collaborative Restoration Workshop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April 26, 2016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323" y="4437127"/>
            <a:ext cx="3147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James Capurso, PhD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Regional Fisheries Biologist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Pacific Northwest Region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USDA Forest Service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620000" y="5181600"/>
          <a:ext cx="138112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Photo Editor Photo" r:id="rId3" imgW="1380952" imgH="1523810" progId="MSPhotoEd.3">
                  <p:embed/>
                </p:oleObj>
              </mc:Choice>
              <mc:Fallback>
                <p:oleObj name="Photo Editor Photo" r:id="rId3" imgW="1380952" imgH="152381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181600"/>
                        <a:ext cx="1381125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81600"/>
            <a:ext cx="1750268" cy="15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Creating the Database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059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Compiled local existing data into overall database.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Includes Road Crossings, Dams, and Tide Gates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Includes project </a:t>
            </a:r>
            <a:r>
              <a:rPr lang="en-US" dirty="0">
                <a:solidFill>
                  <a:schemeClr val="bg1"/>
                </a:solidFill>
              </a:rPr>
              <a:t>cost estimates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Includes key </a:t>
            </a:r>
            <a:r>
              <a:rPr lang="en-US" dirty="0">
                <a:solidFill>
                  <a:schemeClr val="bg1"/>
                </a:solidFill>
              </a:rPr>
              <a:t>species benefited at each barrier   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 descr="C:\Capurso\Restoration\Basinwide Focused Passage\Photos\FarmerCreek\PC16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 of APASS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needed a tool to strategically consider landscape and population-level </a:t>
            </a:r>
            <a:r>
              <a:rPr lang="en-US" dirty="0">
                <a:solidFill>
                  <a:schemeClr val="bg1"/>
                </a:solidFill>
              </a:rPr>
              <a:t>goals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Utilized </a:t>
            </a:r>
            <a:r>
              <a:rPr lang="en-US" dirty="0" err="1" smtClean="0">
                <a:solidFill>
                  <a:schemeClr val="bg1"/>
                </a:solidFill>
              </a:rPr>
              <a:t>O’Hanley</a:t>
            </a:r>
            <a:r>
              <a:rPr lang="en-US" dirty="0" smtClean="0">
                <a:solidFill>
                  <a:schemeClr val="bg1"/>
                </a:solidFill>
              </a:rPr>
              <a:t> prioritization method including use of APASS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Anadromous Passage Optimization Tool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O’Hanley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Tomberlin</a:t>
            </a:r>
            <a:r>
              <a:rPr lang="en-US" dirty="0" smtClean="0">
                <a:solidFill>
                  <a:schemeClr val="bg1"/>
                </a:solidFill>
              </a:rPr>
              <a:t> 2005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O’Hanley</a:t>
            </a:r>
            <a:r>
              <a:rPr lang="en-US" dirty="0" smtClean="0">
                <a:solidFill>
                  <a:schemeClr val="bg1"/>
                </a:solidFill>
              </a:rPr>
              <a:t> 2011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2" y="1981200"/>
            <a:ext cx="439526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5638800"/>
            <a:ext cx="258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 err="1" smtClean="0">
                <a:solidFill>
                  <a:schemeClr val="bg1"/>
                </a:solidFill>
              </a:rPr>
              <a:t>O’Hanley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Tomberlin</a:t>
            </a:r>
            <a:r>
              <a:rPr lang="en-US" dirty="0" smtClean="0">
                <a:solidFill>
                  <a:schemeClr val="bg1"/>
                </a:solidFill>
              </a:rPr>
              <a:t> 2005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437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Use of  APASS Model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1143000"/>
            <a:ext cx="78009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8377"/>
              </p:ext>
            </p:extLst>
          </p:nvPr>
        </p:nvGraphicFramePr>
        <p:xfrm>
          <a:off x="4758966" y="1260569"/>
          <a:ext cx="4052607" cy="2123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66799"/>
                <a:gridCol w="1143000"/>
                <a:gridCol w="18428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Budget</a:t>
                      </a:r>
                      <a:endParaRPr lang="en-US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Barriers</a:t>
                      </a:r>
                      <a:endParaRPr lang="en-US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Total Habitat (mi)</a:t>
                      </a:r>
                      <a:endParaRPr lang="en-US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$200K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A+B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3.0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2.0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A+B+C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Can’t afford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A+C+D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Can’t afford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22697"/>
              </p:ext>
            </p:extLst>
          </p:nvPr>
        </p:nvGraphicFramePr>
        <p:xfrm>
          <a:off x="4696922" y="3733800"/>
          <a:ext cx="4109881" cy="2743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19332"/>
                <a:gridCol w="1143000"/>
                <a:gridCol w="1947549"/>
              </a:tblGrid>
              <a:tr h="354235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$300K</a:t>
                      </a:r>
                      <a:endParaRPr lang="en-US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A+B+C</a:t>
                      </a:r>
                      <a:endParaRPr lang="en-US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4.0</a:t>
                      </a:r>
                      <a:endParaRPr lang="en-US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5423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A+C+D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4.5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61142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A+B+C+D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Can’t afford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5423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6114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$400K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A+B+C+D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6.5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54235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 of APASS Model 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796" y="1676400"/>
            <a:ext cx="44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A: $100K, B: $50K, C: $75K, D: $100K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3" y="2362200"/>
            <a:ext cx="4134204" cy="376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4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Use of APASS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Provides a rough guide to where and in what order fish passage restoration should take place.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Incorporates priorities set by local partners.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Provides a way to quantify progress at the </a:t>
            </a:r>
            <a:r>
              <a:rPr lang="en-US" dirty="0" err="1" smtClean="0">
                <a:solidFill>
                  <a:schemeClr val="bg1"/>
                </a:solidFill>
              </a:rPr>
              <a:t>subbasin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scale or individual watersheds.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Allows us to incorporate species-specific, population-level distribution goals.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4038600" cy="1949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99" y="3657599"/>
            <a:ext cx="3973001" cy="26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38600" y="1143000"/>
            <a:ext cx="4846892" cy="5578359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600200"/>
            <a:ext cx="3200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270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 err="1" smtClean="0">
                <a:solidFill>
                  <a:schemeClr val="bg1"/>
                </a:solidFill>
              </a:rPr>
              <a:t>nthro-pogenic</a:t>
            </a:r>
            <a:r>
              <a:rPr lang="en-US" dirty="0" smtClean="0">
                <a:solidFill>
                  <a:schemeClr val="bg1"/>
                </a:solidFill>
              </a:rPr>
              <a:t> barriers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Blocked stream reaches in red.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Most barriers are on streams, not </a:t>
            </a:r>
            <a:r>
              <a:rPr lang="en-US" dirty="0" err="1" smtClean="0">
                <a:solidFill>
                  <a:schemeClr val="bg1"/>
                </a:solidFill>
              </a:rPr>
              <a:t>mainstem</a:t>
            </a:r>
            <a:r>
              <a:rPr lang="en-US" dirty="0" smtClean="0">
                <a:solidFill>
                  <a:schemeClr val="bg1"/>
                </a:solidFill>
              </a:rPr>
              <a:t> rivers.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Fixing 63 barriers would return access to 95% of available fish habitat.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519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Strong Monitoring Component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Partnership monitoring plan includes Implementation, Effectiveness, and Validation components.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Database used by partners to enter pre- and post-project effectiveness monitoring.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Findings feed back to improve implementation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Informs next demo partnership.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:\Capurso\Restoration\Basinwide Focused Passage\Photos\WildcatCreek\Picture 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20253"/>
            <a:ext cx="2971800" cy="22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75" y="4191000"/>
            <a:ext cx="3463625" cy="16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 smtClean="0">
                <a:solidFill>
                  <a:schemeClr val="bg1"/>
                </a:solidFill>
              </a:rPr>
              <a:t>Human Dimension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Additional investment in coordination between all levels of partnership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Ownership from key players in community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Using salmon to rally community to action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Advanced fundraising capabilities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Advanced marketing capabilities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95400"/>
            <a:ext cx="2667000" cy="2637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38600"/>
            <a:ext cx="2311671" cy="27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Salmon </a:t>
            </a:r>
            <a:r>
              <a:rPr lang="en-US" dirty="0" err="1" smtClean="0">
                <a:solidFill>
                  <a:schemeClr val="bg1"/>
                </a:solidFill>
              </a:rPr>
              <a:t>SuperHighway</a:t>
            </a:r>
            <a:r>
              <a:rPr lang="en-US" dirty="0" smtClean="0">
                <a:solidFill>
                  <a:schemeClr val="bg1"/>
                </a:solidFill>
              </a:rPr>
              <a:t> Partnership is a unique approach to connecting fisheries resources to their historic habitat and local communities to their landscape.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approach includes essential components: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Prioritization of projects using a portfolio approach.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Supportive, interested, and capable community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Concentrated funding stream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Monitoring to facilitate its application elsewhere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more information:  Salmonsuperhighway.org</a:t>
            </a:r>
          </a:p>
        </p:txBody>
      </p:sp>
    </p:spTree>
    <p:extLst>
      <p:ext uri="{BB962C8B-B14F-4D97-AF65-F5344CB8AC3E}">
        <p14:creationId xmlns:p14="http://schemas.microsoft.com/office/powerpoint/2010/main" val="8835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Presentation 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Origin of the Salmon </a:t>
            </a:r>
            <a:r>
              <a:rPr lang="en-US" dirty="0" err="1" smtClean="0">
                <a:solidFill>
                  <a:schemeClr val="bg1"/>
                </a:solidFill>
              </a:rPr>
              <a:t>SuperHighway</a:t>
            </a:r>
            <a:r>
              <a:rPr lang="en-US" dirty="0" smtClean="0">
                <a:solidFill>
                  <a:schemeClr val="bg1"/>
                </a:solidFill>
              </a:rPr>
              <a:t> Partnership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Its Unique Approach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Monitoring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Human Dimensions</a:t>
            </a:r>
          </a:p>
          <a:p>
            <a:pPr marL="13716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"/>
          <a:stretch/>
        </p:blipFill>
        <p:spPr>
          <a:xfrm>
            <a:off x="4724400" y="1828800"/>
            <a:ext cx="3836257" cy="26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8" y="-7196"/>
            <a:ext cx="9196815" cy="6872392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501209"/>
              </p:ext>
            </p:extLst>
          </p:nvPr>
        </p:nvGraphicFramePr>
        <p:xfrm>
          <a:off x="2286000" y="4038600"/>
          <a:ext cx="1905000" cy="210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Photo Editor Photo" r:id="rId4" imgW="1380952" imgH="1523810" progId="MSPhotoEd.3">
                  <p:embed/>
                </p:oleObj>
              </mc:Choice>
              <mc:Fallback>
                <p:oleObj name="Photo Editor Photo" r:id="rId4" imgW="1380952" imgH="1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038600"/>
                        <a:ext cx="1905000" cy="2102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0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Considering Scale while Planning Passage Projects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Considerations at the: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Project Site Scale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Stream Scale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Watershed Scale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Basin Scale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Need to be problem-solving at multiple scales.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Need for data exchange at multiple scales to inform decisions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3" descr="C:\Capurso\Restoration\Basinwide Focused Passage\Photos\BaysCreek\Picture 011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54" y="1524000"/>
            <a:ext cx="2576546" cy="19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943" y="3886200"/>
            <a:ext cx="2387167" cy="2138259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5400000">
            <a:off x="6057409" y="3779522"/>
            <a:ext cx="1920240" cy="0"/>
          </a:xfrm>
          <a:prstGeom prst="curvedConnector3">
            <a:avLst/>
          </a:prstGeom>
          <a:ln w="79375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Salmon </a:t>
            </a:r>
            <a:r>
              <a:rPr lang="en-US" dirty="0" err="1" smtClean="0">
                <a:solidFill>
                  <a:schemeClr val="bg1"/>
                </a:solidFill>
              </a:rPr>
              <a:t>SuperHighway</a:t>
            </a:r>
            <a:r>
              <a:rPr lang="en-US" dirty="0" smtClean="0">
                <a:solidFill>
                  <a:schemeClr val="bg1"/>
                </a:solidFill>
              </a:rPr>
              <a:t> Partnership Origin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Program Managers from several agencies in Portland and Salem convened to develop a demo project to: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Prioritize passage at multiple scales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Concentrate resources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Develop and use passage barrier database to prioritize and present portfolio of opportunities.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1"/>
            <a:ext cx="1324523" cy="14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upload.wikimedia.org/wikipedia/commons/thumb/0/0c/US-FishAndWildlifeService-Logo.svg/502px-US-FishAndWildlifeService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94" y="1447801"/>
            <a:ext cx="1276815" cy="152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fws.gov/cno/images/ODFW-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57" y="4953000"/>
            <a:ext cx="1134538" cy="14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ts1.mm.bing.net/th?id=HN.607988093017065607&amp;pid=1.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28950"/>
            <a:ext cx="1592282" cy="156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images.signaturea.com/sa/assets/logos/page_seals/2016_seal_fo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24" y="4953000"/>
            <a:ext cx="1608658" cy="16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ts1.mm.bing.net/th?&amp;id=HN.608048437302855125&amp;w=300&amp;h=300&amp;c=0&amp;pid=1.9&amp;rs=0&amp;p=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168">
            <a:off x="5996857" y="3076575"/>
            <a:ext cx="1215608" cy="14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://kealliance.files.wordpress.com/2010/08/blm-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84" y="5021808"/>
            <a:ext cx="148366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www.oregon.gov/OWEB/PublishingImages/NewLogo/LOGO_COLOR_jpe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12" y="3303351"/>
            <a:ext cx="1243718" cy="12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Selection of First Demo Drainage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Partners </a:t>
            </a:r>
            <a:r>
              <a:rPr lang="en-US" dirty="0" err="1" smtClean="0">
                <a:solidFill>
                  <a:schemeClr val="bg1"/>
                </a:solidFill>
              </a:rPr>
              <a:t>overlayed</a:t>
            </a:r>
            <a:r>
              <a:rPr lang="en-US" dirty="0" smtClean="0">
                <a:solidFill>
                  <a:schemeClr val="bg1"/>
                </a:solidFill>
              </a:rPr>
              <a:t> their priority areas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Tillamook-</a:t>
            </a:r>
            <a:r>
              <a:rPr lang="en-US" dirty="0" err="1" smtClean="0">
                <a:solidFill>
                  <a:schemeClr val="bg1"/>
                </a:solidFill>
              </a:rPr>
              <a:t>Nestucca</a:t>
            </a:r>
            <a:r>
              <a:rPr lang="en-US" dirty="0" smtClean="0">
                <a:solidFill>
                  <a:schemeClr val="bg1"/>
                </a:solidFill>
              </a:rPr>
              <a:t> selected due to: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High quality habitat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Fish species diversity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Land ownership mix between partners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Active restoration partner community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4038600" cy="3120736"/>
          </a:xfrm>
        </p:spPr>
      </p:pic>
    </p:spTree>
    <p:extLst>
      <p:ext uri="{BB962C8B-B14F-4D97-AF65-F5344CB8AC3E}">
        <p14:creationId xmlns:p14="http://schemas.microsoft.com/office/powerpoint/2010/main" val="190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Partnership Goals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35814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Determine where on the landscape fish passage restoration could make the most impact on fish populations.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Optimize habitat gain per funding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 a passage portfolio that sets priorities at a landscape scale, tying to measurable biological outcomes at the population level.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346" y="1524000"/>
            <a:ext cx="4618508" cy="44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Tillamook and </a:t>
            </a:r>
            <a:r>
              <a:rPr lang="en-US" dirty="0" err="1" smtClean="0">
                <a:solidFill>
                  <a:schemeClr val="bg1"/>
                </a:solidFill>
              </a:rPr>
              <a:t>Nestucca</a:t>
            </a:r>
            <a:r>
              <a:rPr lang="en-US" dirty="0" smtClean="0">
                <a:solidFill>
                  <a:schemeClr val="bg1"/>
                </a:solidFill>
              </a:rPr>
              <a:t> Watershed Characteristics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 miles from Portland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Consists of 2 major bay drainages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Forestry is the dominant land use on state, federal, and private lands.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Lowlands converted from floodplain forests to diked agricultural lands (dairies).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Important commercial and sport fisheries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4" name="Picture 4" descr="http://visittheoregoncoast.com/img/flickr/photos/4769680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89" y="3851149"/>
            <a:ext cx="22606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2865083" cy="2140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29" y="3863181"/>
            <a:ext cx="2244496" cy="1683418"/>
          </a:xfrm>
          <a:prstGeom prst="rect">
            <a:avLst/>
          </a:prstGeom>
        </p:spPr>
      </p:pic>
      <p:pic>
        <p:nvPicPr>
          <p:cNvPr id="5122" name="Picture 2" descr="http://thecouponproject.com/wp-content/uploads/2010/05/TillamookChee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04" y="5257539"/>
            <a:ext cx="928979" cy="9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Tillamook and </a:t>
            </a:r>
            <a:r>
              <a:rPr lang="en-US" dirty="0" err="1" smtClean="0">
                <a:solidFill>
                  <a:schemeClr val="bg1"/>
                </a:solidFill>
              </a:rPr>
              <a:t>Nestucca</a:t>
            </a:r>
            <a:r>
              <a:rPr lang="en-US" dirty="0" smtClean="0">
                <a:solidFill>
                  <a:schemeClr val="bg1"/>
                </a:solidFill>
              </a:rPr>
              <a:t> Watershed Characteristics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Local partners include: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Forest Service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BLM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Tillamook </a:t>
            </a:r>
            <a:r>
              <a:rPr lang="en-US" dirty="0">
                <a:solidFill>
                  <a:schemeClr val="bg1"/>
                </a:solidFill>
              </a:rPr>
              <a:t>Estuary </a:t>
            </a:r>
            <a:r>
              <a:rPr lang="en-US" dirty="0" smtClean="0">
                <a:solidFill>
                  <a:schemeClr val="bg1"/>
                </a:solidFill>
              </a:rPr>
              <a:t>Partnership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Nestucca-Neskowin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Watershed </a:t>
            </a:r>
            <a:r>
              <a:rPr lang="en-US" dirty="0" smtClean="0">
                <a:solidFill>
                  <a:schemeClr val="bg1"/>
                </a:solidFill>
              </a:rPr>
              <a:t>Council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Oregon Department of Forestry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Oregon Department of Fish and Wildlife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Natural Resources Conservation Service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Trout Unlimited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USFWS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County Roads Dept.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City and County Leadership</a:t>
            </a:r>
          </a:p>
          <a:p>
            <a:pPr lvl="1"/>
            <a:endParaRPr lang="en-US" dirty="0"/>
          </a:p>
        </p:txBody>
      </p:sp>
      <p:pic>
        <p:nvPicPr>
          <p:cNvPr id="10242" name="Picture 2" descr="http://cdn.baysider.com/companies/2223/22235/2223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199"/>
            <a:ext cx="3962400" cy="32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Salmon </a:t>
            </a:r>
            <a:r>
              <a:rPr lang="en-US" sz="3200" dirty="0" err="1" smtClean="0">
                <a:solidFill>
                  <a:schemeClr val="bg1"/>
                </a:solidFill>
              </a:rPr>
              <a:t>SuperHighway</a:t>
            </a:r>
            <a:r>
              <a:rPr lang="en-US" sz="3200" dirty="0" smtClean="0">
                <a:solidFill>
                  <a:schemeClr val="bg1"/>
                </a:solidFill>
              </a:rPr>
              <a:t> Partnership Executive Team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Formed to: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Represent local stakeholder groups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Outreach to other local and broader interests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External fund-raising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Consists of agency execs, ag interests, fishing interests, county and city politicians, NGO leaders, etc.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9050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4152</TotalTime>
  <Words>676</Words>
  <Application>Microsoft Office PowerPoint</Application>
  <PresentationFormat>On-screen Show (4:3)</PresentationFormat>
  <Paragraphs>139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Photo Editor Photo</vt:lpstr>
      <vt:lpstr>Salmon Superhighway Fish, Habitat, and community connections at a landscape scale</vt:lpstr>
      <vt:lpstr>Presentation Content</vt:lpstr>
      <vt:lpstr>Considering Scale while Planning Passage Projects</vt:lpstr>
      <vt:lpstr>Salmon SuperHighway Partnership Origin</vt:lpstr>
      <vt:lpstr>Selection of First Demo Drainage</vt:lpstr>
      <vt:lpstr> Partnership Goals</vt:lpstr>
      <vt:lpstr>Tillamook and Nestucca Watershed Characteristics</vt:lpstr>
      <vt:lpstr>Tillamook and Nestucca Watershed Characteristics</vt:lpstr>
      <vt:lpstr>Salmon SuperHighway Partnership Executive Team</vt:lpstr>
      <vt:lpstr> Creating the Database </vt:lpstr>
      <vt:lpstr>Use of APASS Model</vt:lpstr>
      <vt:lpstr>Use of  APASS Model </vt:lpstr>
      <vt:lpstr>Use of APASS Model  </vt:lpstr>
      <vt:lpstr>Use of APASS Model</vt:lpstr>
      <vt:lpstr>Model Results</vt:lpstr>
      <vt:lpstr>PowerPoint Presentation</vt:lpstr>
      <vt:lpstr>Strong Monitoring Component</vt:lpstr>
      <vt:lpstr>Human Dimension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Tillamook – Nestucca Fish Passage Partnership</dc:title>
  <dc:creator>Dan Shively</dc:creator>
  <cp:lastModifiedBy>Capurso, James -FS</cp:lastModifiedBy>
  <cp:revision>237</cp:revision>
  <cp:lastPrinted>2014-04-07T21:31:28Z</cp:lastPrinted>
  <dcterms:created xsi:type="dcterms:W3CDTF">2013-06-18T17:21:27Z</dcterms:created>
  <dcterms:modified xsi:type="dcterms:W3CDTF">2016-04-21T05:15:03Z</dcterms:modified>
</cp:coreProperties>
</file>