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57" r:id="rId3"/>
    <p:sldId id="258" r:id="rId4"/>
    <p:sldId id="259" r:id="rId5"/>
    <p:sldId id="260" r:id="rId6"/>
    <p:sldId id="263" r:id="rId7"/>
    <p:sldId id="261" r:id="rId8"/>
    <p:sldId id="266" r:id="rId9"/>
    <p:sldId id="265"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7342"/>
    <a:srgbClr val="EB7F2E"/>
    <a:srgbClr val="AEBC46"/>
    <a:srgbClr val="E4E4E4"/>
    <a:srgbClr val="266A2E"/>
    <a:srgbClr val="1F3D0C"/>
    <a:srgbClr val="465D9D"/>
    <a:srgbClr val="AE9514"/>
    <a:srgbClr val="0A215E"/>
    <a:srgbClr val="AE7C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225" autoAdjust="0"/>
  </p:normalViewPr>
  <p:slideViewPr>
    <p:cSldViewPr>
      <p:cViewPr varScale="1">
        <p:scale>
          <a:sx n="106" d="100"/>
          <a:sy n="106" d="100"/>
        </p:scale>
        <p:origin x="1764" y="102"/>
      </p:cViewPr>
      <p:guideLst>
        <p:guide orient="horz" pos="2160"/>
        <p:guide pos="2880"/>
      </p:guideLst>
    </p:cSldViewPr>
  </p:slideViewPr>
  <p:notesTextViewPr>
    <p:cViewPr>
      <p:scale>
        <a:sx n="3" d="2"/>
        <a:sy n="3" d="2"/>
      </p:scale>
      <p:origin x="0" y="0"/>
    </p:cViewPr>
  </p:notesTextViewPr>
  <p:notesViewPr>
    <p:cSldViewPr>
      <p:cViewPr varScale="1">
        <p:scale>
          <a:sx n="83" d="100"/>
          <a:sy n="83" d="100"/>
        </p:scale>
        <p:origin x="115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AF69E2-DAA6-4C39-95A8-4BF67CCDD5D5}" type="datetimeFigureOut">
              <a:rPr lang="en-US" smtClean="0"/>
              <a:t>4/18/2016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68565A-2076-4CD5-B594-B6227DE37F41}" type="slidenum">
              <a:rPr lang="en-US" smtClean="0"/>
              <a:t>‹#›</a:t>
            </a:fld>
            <a:endParaRPr lang="en-US"/>
          </a:p>
        </p:txBody>
      </p:sp>
    </p:spTree>
    <p:extLst>
      <p:ext uri="{BB962C8B-B14F-4D97-AF65-F5344CB8AC3E}">
        <p14:creationId xmlns:p14="http://schemas.microsoft.com/office/powerpoint/2010/main" val="2100644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 the presentation</a:t>
            </a:r>
            <a:r>
              <a:rPr lang="en-US" baseline="0" dirty="0" smtClean="0"/>
              <a:t> I will talk about partner’s participation in the planning process. Then, I will discuss landscape planning.</a:t>
            </a:r>
            <a:endParaRPr lang="en-US" dirty="0"/>
          </a:p>
        </p:txBody>
      </p:sp>
      <p:sp>
        <p:nvSpPr>
          <p:cNvPr id="4" name="Slide Number Placeholder 3"/>
          <p:cNvSpPr>
            <a:spLocks noGrp="1"/>
          </p:cNvSpPr>
          <p:nvPr>
            <p:ph type="sldNum" sz="quarter" idx="10"/>
          </p:nvPr>
        </p:nvSpPr>
        <p:spPr/>
        <p:txBody>
          <a:bodyPr/>
          <a:lstStyle/>
          <a:p>
            <a:fld id="{0D68565A-2076-4CD5-B594-B6227DE37F41}" type="slidenum">
              <a:rPr lang="en-US" smtClean="0"/>
              <a:t>2</a:t>
            </a:fld>
            <a:endParaRPr lang="en-US"/>
          </a:p>
        </p:txBody>
      </p:sp>
    </p:spTree>
    <p:extLst>
      <p:ext uri="{BB962C8B-B14F-4D97-AF65-F5344CB8AC3E}">
        <p14:creationId xmlns:p14="http://schemas.microsoft.com/office/powerpoint/2010/main" val="726848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engage</a:t>
            </a:r>
            <a:r>
              <a:rPr lang="en-US" baseline="0" dirty="0" smtClean="0"/>
              <a:t> the public via workshops, town hall meetings and collaborative meetings. Partners like the Arkansas Game and Fish Commission and the Nature Conservancy hosts many of these meetings. </a:t>
            </a:r>
            <a:endParaRPr lang="en-US" dirty="0"/>
          </a:p>
        </p:txBody>
      </p:sp>
      <p:sp>
        <p:nvSpPr>
          <p:cNvPr id="4" name="Slide Number Placeholder 3"/>
          <p:cNvSpPr>
            <a:spLocks noGrp="1"/>
          </p:cNvSpPr>
          <p:nvPr>
            <p:ph type="sldNum" sz="quarter" idx="10"/>
          </p:nvPr>
        </p:nvSpPr>
        <p:spPr/>
        <p:txBody>
          <a:bodyPr/>
          <a:lstStyle/>
          <a:p>
            <a:fld id="{0D68565A-2076-4CD5-B594-B6227DE37F41}" type="slidenum">
              <a:rPr lang="en-US" smtClean="0"/>
              <a:t>4</a:t>
            </a:fld>
            <a:endParaRPr lang="en-US"/>
          </a:p>
        </p:txBody>
      </p:sp>
    </p:spTree>
    <p:extLst>
      <p:ext uri="{BB962C8B-B14F-4D97-AF65-F5344CB8AC3E}">
        <p14:creationId xmlns:p14="http://schemas.microsoft.com/office/powerpoint/2010/main" val="2614272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general compartment</a:t>
            </a:r>
            <a:r>
              <a:rPr lang="en-US" baseline="0" dirty="0" smtClean="0"/>
              <a:t> level planning consist of small project areas. Usually, these areas includes several compartments and activities at stands within those compartments. Think of is as a shotgun approach. </a:t>
            </a:r>
          </a:p>
          <a:p>
            <a:endParaRPr lang="en-US" baseline="0" dirty="0" smtClean="0"/>
          </a:p>
          <a:p>
            <a:r>
              <a:rPr lang="en-US" baseline="0" dirty="0" smtClean="0"/>
              <a:t>Landscape level planning usually consist of project areas larger than ten </a:t>
            </a:r>
            <a:r>
              <a:rPr lang="en-US" baseline="0" smtClean="0"/>
              <a:t>thousand acres. </a:t>
            </a:r>
            <a:endParaRPr lang="en-US" dirty="0"/>
          </a:p>
        </p:txBody>
      </p:sp>
      <p:sp>
        <p:nvSpPr>
          <p:cNvPr id="4" name="Slide Number Placeholder 3"/>
          <p:cNvSpPr>
            <a:spLocks noGrp="1"/>
          </p:cNvSpPr>
          <p:nvPr>
            <p:ph type="sldNum" sz="quarter" idx="10"/>
          </p:nvPr>
        </p:nvSpPr>
        <p:spPr/>
        <p:txBody>
          <a:bodyPr/>
          <a:lstStyle/>
          <a:p>
            <a:fld id="{0D68565A-2076-4CD5-B594-B6227DE37F41}" type="slidenum">
              <a:rPr lang="en-US" smtClean="0"/>
              <a:t>5</a:t>
            </a:fld>
            <a:endParaRPr lang="en-US"/>
          </a:p>
        </p:txBody>
      </p:sp>
    </p:spTree>
    <p:extLst>
      <p:ext uri="{BB962C8B-B14F-4D97-AF65-F5344CB8AC3E}">
        <p14:creationId xmlns:p14="http://schemas.microsoft.com/office/powerpoint/2010/main" val="1029022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example</a:t>
            </a:r>
            <a:r>
              <a:rPr lang="en-US" baseline="0" dirty="0" smtClean="0"/>
              <a:t> of a compartment/stand based project. It consists of three compartments and several stands per compartment. </a:t>
            </a:r>
            <a:r>
              <a:rPr lang="en-US" dirty="0" smtClean="0"/>
              <a:t>The</a:t>
            </a:r>
            <a:r>
              <a:rPr lang="en-US" baseline="0" dirty="0" smtClean="0"/>
              <a:t> project area is approximately 3,957 acres of National Forest System land. Proposed activities include vegetation management, hazardous fuel reduction, road management and wildlife habitat improvement.</a:t>
            </a:r>
            <a:endParaRPr lang="en-US" dirty="0"/>
          </a:p>
        </p:txBody>
      </p:sp>
      <p:sp>
        <p:nvSpPr>
          <p:cNvPr id="4" name="Slide Number Placeholder 3"/>
          <p:cNvSpPr>
            <a:spLocks noGrp="1"/>
          </p:cNvSpPr>
          <p:nvPr>
            <p:ph type="sldNum" sz="quarter" idx="10"/>
          </p:nvPr>
        </p:nvSpPr>
        <p:spPr/>
        <p:txBody>
          <a:bodyPr/>
          <a:lstStyle/>
          <a:p>
            <a:fld id="{0D68565A-2076-4CD5-B594-B6227DE37F41}" type="slidenum">
              <a:rPr lang="en-US" smtClean="0"/>
              <a:t>6</a:t>
            </a:fld>
            <a:endParaRPr lang="en-US"/>
          </a:p>
        </p:txBody>
      </p:sp>
    </p:spTree>
    <p:extLst>
      <p:ext uri="{BB962C8B-B14F-4D97-AF65-F5344CB8AC3E}">
        <p14:creationId xmlns:p14="http://schemas.microsoft.com/office/powerpoint/2010/main" val="2716653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example shows a landscape level project. The project area consists of 80,000 acres (20,000 private land). The main objective for this project is habitat restoration for a listed bat species. The Land Resource Management Plan identifies desired future conditions for the bat habitat. These were incorporated in the proposed actions. The proposed actions include forest management, invasive species management, fuel reduction, wildlife habitat improvement, native grass restoration, glade restoration.</a:t>
            </a:r>
            <a:endParaRPr lang="en-US" dirty="0"/>
          </a:p>
        </p:txBody>
      </p:sp>
      <p:sp>
        <p:nvSpPr>
          <p:cNvPr id="4" name="Slide Number Placeholder 3"/>
          <p:cNvSpPr>
            <a:spLocks noGrp="1"/>
          </p:cNvSpPr>
          <p:nvPr>
            <p:ph type="sldNum" sz="quarter" idx="10"/>
          </p:nvPr>
        </p:nvSpPr>
        <p:spPr/>
        <p:txBody>
          <a:bodyPr/>
          <a:lstStyle/>
          <a:p>
            <a:fld id="{0D68565A-2076-4CD5-B594-B6227DE37F41}" type="slidenum">
              <a:rPr lang="en-US" smtClean="0"/>
              <a:t>7</a:t>
            </a:fld>
            <a:endParaRPr lang="en-US"/>
          </a:p>
        </p:txBody>
      </p:sp>
    </p:spTree>
    <p:extLst>
      <p:ext uri="{BB962C8B-B14F-4D97-AF65-F5344CB8AC3E}">
        <p14:creationId xmlns:p14="http://schemas.microsoft.com/office/powerpoint/2010/main" val="1154270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Landscape level planning includes many activities. This figure shows the prescribed burn blocks in grey scale. Then, we have other activities like timber sales, invasive species treatments, wildlife habitat improvements, glade restoration and native warm season grass restoration. This level </a:t>
            </a:r>
            <a:r>
              <a:rPr lang="en-US" baseline="0" smtClean="0"/>
              <a:t>of planning requires </a:t>
            </a:r>
            <a:r>
              <a:rPr lang="en-US" baseline="0" dirty="0" smtClean="0"/>
              <a:t>a well integrated team. Some of the activities may conflict with each other. For example a prescribed burn cannot take place at the same time as an active timber sale. You may want to treat invasive species before moving equipment to a project area. Landscape restoration is more involved. Timing is critical to allow activities to take place without conflict.</a:t>
            </a:r>
            <a:endParaRPr lang="en-US" dirty="0"/>
          </a:p>
        </p:txBody>
      </p:sp>
      <p:sp>
        <p:nvSpPr>
          <p:cNvPr id="4" name="Slide Number Placeholder 3"/>
          <p:cNvSpPr>
            <a:spLocks noGrp="1"/>
          </p:cNvSpPr>
          <p:nvPr>
            <p:ph type="sldNum" sz="quarter" idx="10"/>
          </p:nvPr>
        </p:nvSpPr>
        <p:spPr/>
        <p:txBody>
          <a:bodyPr/>
          <a:lstStyle/>
          <a:p>
            <a:fld id="{0D68565A-2076-4CD5-B594-B6227DE37F41}" type="slidenum">
              <a:rPr lang="en-US" smtClean="0"/>
              <a:t>8</a:t>
            </a:fld>
            <a:endParaRPr lang="en-US"/>
          </a:p>
        </p:txBody>
      </p:sp>
    </p:spTree>
    <p:extLst>
      <p:ext uri="{BB962C8B-B14F-4D97-AF65-F5344CB8AC3E}">
        <p14:creationId xmlns:p14="http://schemas.microsoft.com/office/powerpoint/2010/main" val="3669357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4800" cap="all"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rgbClr val="5C5C5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400">
                <a:solidFill>
                  <a:srgbClr val="5C5C5C"/>
                </a:solidFill>
              </a:defRPr>
            </a:lvl1pPr>
            <a:lvl2pPr>
              <a:defRPr sz="1800">
                <a:solidFill>
                  <a:srgbClr val="5C5C5C"/>
                </a:solidFill>
              </a:defRPr>
            </a:lvl2pPr>
            <a:lvl3pPr>
              <a:defRPr sz="1800">
                <a:solidFill>
                  <a:srgbClr val="5C5C5C"/>
                </a:solidFill>
              </a:defRPr>
            </a:lvl3pPr>
            <a:lvl4pPr>
              <a:defRPr>
                <a:solidFill>
                  <a:srgbClr val="5C5C5C"/>
                </a:solidFill>
              </a:defRPr>
            </a:lvl4pPr>
            <a:lvl5pPr>
              <a:defRPr>
                <a:solidFill>
                  <a:srgbClr val="5C5C5C"/>
                </a:solidFill>
              </a:defRPr>
            </a:lvl5pPr>
            <a:lvl6pPr>
              <a:defRPr/>
            </a:lvl6pPr>
            <a:lvl7pPr>
              <a:defRPr/>
            </a:lvl7pPr>
            <a:lvl8pPr>
              <a:defRPr/>
            </a:lvl8pPr>
            <a:lvl9pPr>
              <a:buFont typeface="Arial" pitchFamily="34" charset="0"/>
              <a:buChar char="•"/>
              <a:defRPr/>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2"/>
          </p:nvPr>
        </p:nvSpPr>
        <p:spPr/>
        <p:txBody>
          <a:bodyPr/>
          <a:lstStyle/>
          <a:p>
            <a:fld id="{BE4CF738-C9AB-4C6E-AA65-E4E34C4A4411}" type="slidenum">
              <a:rPr lang="en-US" smtClean="0"/>
              <a:t>‹#›</a:t>
            </a:fld>
            <a:endParaRPr lang="en-US"/>
          </a:p>
        </p:txBody>
      </p:sp>
      <p:pic>
        <p:nvPicPr>
          <p:cNvPr id="10" name="Picture 9" descr="United States Department of Agriculture (USDA) logo"/>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43000" contrast="-40000"/>
                    </a14:imgEffect>
                  </a14:imgLayer>
                </a14:imgProps>
              </a:ext>
              <a:ext uri="{28A0092B-C50C-407E-A947-70E740481C1C}">
                <a14:useLocalDpi xmlns:a14="http://schemas.microsoft.com/office/drawing/2010/main" val="0"/>
              </a:ext>
            </a:extLst>
          </a:blip>
          <a:stretch>
            <a:fillRect/>
          </a:stretch>
        </p:blipFill>
        <p:spPr>
          <a:xfrm>
            <a:off x="152400" y="6072901"/>
            <a:ext cx="914400" cy="630935"/>
          </a:xfrm>
          <a:prstGeom prst="rect">
            <a:avLst/>
          </a:prstGeom>
        </p:spPr>
      </p:pic>
      <p:pic>
        <p:nvPicPr>
          <p:cNvPr id="9" name="Picture 8"/>
          <p:cNvPicPr>
            <a:picLocks noChangeAspect="1"/>
          </p:cNvPicPr>
          <p:nvPr userDrawn="1"/>
        </p:nvPicPr>
        <p:blipFill>
          <a:blip r:embed="rId4" cstate="print">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8234656" y="5938132"/>
            <a:ext cx="743497" cy="836436"/>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rgbClr val="266A2E"/>
                </a:solidFill>
                <a:effectLst>
                  <a:outerShdw blurRad="63500" dist="38100" dir="5400000" algn="t" rotWithShape="0">
                    <a:prstClr val="black">
                      <a:alpha val="25000"/>
                    </a:prstClr>
                  </a:outerShdw>
                </a:effectLst>
                <a:latin typeface="+mn-lt"/>
                <a:ea typeface="+mj-ea"/>
                <a:cs typeface="+mj-cs"/>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rgbClr val="5C5C5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BE4CF738-C9AB-4C6E-AA65-E4E34C4A4411}"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C5C5C"/>
              </a:solidFill>
            </a:endParaRPr>
          </a:p>
        </p:txBody>
      </p:sp>
      <p:pic>
        <p:nvPicPr>
          <p:cNvPr id="13" name="Picture 12" descr="United States Department of Agriculture (USDA) logo"/>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43000" contrast="-40000"/>
                    </a14:imgEffect>
                  </a14:imgLayer>
                </a14:imgProps>
              </a:ext>
              <a:ext uri="{28A0092B-C50C-407E-A947-70E740481C1C}">
                <a14:useLocalDpi xmlns:a14="http://schemas.microsoft.com/office/drawing/2010/main" val="0"/>
              </a:ext>
            </a:extLst>
          </a:blip>
          <a:stretch>
            <a:fillRect/>
          </a:stretch>
        </p:blipFill>
        <p:spPr>
          <a:xfrm>
            <a:off x="152400" y="6072901"/>
            <a:ext cx="914400" cy="630935"/>
          </a:xfrm>
          <a:prstGeom prst="rect">
            <a:avLst/>
          </a:prstGeom>
        </p:spPr>
      </p:pic>
      <p:pic>
        <p:nvPicPr>
          <p:cNvPr id="12" name="Picture 11"/>
          <p:cNvPicPr>
            <a:picLocks noChangeAspect="1"/>
          </p:cNvPicPr>
          <p:nvPr userDrawn="1"/>
        </p:nvPicPr>
        <p:blipFill>
          <a:blip r:embed="rId4" cstate="print">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8234656" y="5938132"/>
            <a:ext cx="743497" cy="836436"/>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400">
                <a:solidFill>
                  <a:srgbClr val="5C5C5C"/>
                </a:solidFill>
              </a:defRPr>
            </a:lvl1pPr>
            <a:lvl2pPr>
              <a:defRPr sz="1600">
                <a:solidFill>
                  <a:srgbClr val="5C5C5C"/>
                </a:solidFill>
              </a:defRPr>
            </a:lvl2pPr>
            <a:lvl3pPr>
              <a:defRPr sz="1600">
                <a:solidFill>
                  <a:srgbClr val="5C5C5C"/>
                </a:solidFill>
              </a:defRPr>
            </a:lvl3pPr>
            <a:lvl4pPr>
              <a:defRPr sz="1600">
                <a:solidFill>
                  <a:srgbClr val="5C5C5C"/>
                </a:solidFill>
              </a:defRPr>
            </a:lvl4pPr>
            <a:lvl5pPr>
              <a:defRPr sz="1600">
                <a:solidFill>
                  <a:srgbClr val="5C5C5C"/>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Slide Number Placeholder 6"/>
          <p:cNvSpPr>
            <a:spLocks noGrp="1"/>
          </p:cNvSpPr>
          <p:nvPr>
            <p:ph type="sldNum" sz="quarter" idx="12"/>
          </p:nvPr>
        </p:nvSpPr>
        <p:spPr/>
        <p:txBody>
          <a:bodyPr/>
          <a:lstStyle/>
          <a:p>
            <a:fld id="{BE4CF738-C9AB-4C6E-AA65-E4E34C4A4411}" type="slidenum">
              <a:rPr lang="en-US" smtClean="0"/>
              <a:t>‹#›</a:t>
            </a:fld>
            <a:endParaRPr lang="en-US" dirty="0"/>
          </a:p>
        </p:txBody>
      </p:sp>
      <p:sp>
        <p:nvSpPr>
          <p:cNvPr id="9" name="Content Placeholder 8"/>
          <p:cNvSpPr>
            <a:spLocks noGrp="1"/>
          </p:cNvSpPr>
          <p:nvPr>
            <p:ph sz="quarter" idx="13"/>
          </p:nvPr>
        </p:nvSpPr>
        <p:spPr>
          <a:xfrm>
            <a:off x="365760" y="1600200"/>
            <a:ext cx="4041648" cy="4526280"/>
          </a:xfrm>
        </p:spPr>
        <p:txBody>
          <a:bodyPr/>
          <a:lstStyle>
            <a:lvl1pPr>
              <a:defRPr>
                <a:solidFill>
                  <a:srgbClr val="5C5C5C"/>
                </a:solidFill>
              </a:defRPr>
            </a:lvl1pPr>
            <a:lvl2pPr>
              <a:defRPr sz="1800">
                <a:solidFill>
                  <a:srgbClr val="5C5C5C"/>
                </a:solidFill>
              </a:defRPr>
            </a:lvl2pPr>
            <a:lvl3pPr>
              <a:defRPr sz="1800">
                <a:solidFill>
                  <a:srgbClr val="5C5C5C"/>
                </a:solidFill>
              </a:defRPr>
            </a:lvl3pPr>
            <a:lvl4pPr>
              <a:defRPr>
                <a:solidFill>
                  <a:srgbClr val="5C5C5C"/>
                </a:solidFill>
              </a:defRPr>
            </a:lvl4pPr>
            <a:lvl5pPr>
              <a:defRPr>
                <a:solidFill>
                  <a:srgbClr val="5C5C5C"/>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pic>
        <p:nvPicPr>
          <p:cNvPr id="12" name="Picture 11" descr="United States Department of Agriculture (USDA) logo"/>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43000" contrast="-40000"/>
                    </a14:imgEffect>
                  </a14:imgLayer>
                </a14:imgProps>
              </a:ext>
              <a:ext uri="{28A0092B-C50C-407E-A947-70E740481C1C}">
                <a14:useLocalDpi xmlns:a14="http://schemas.microsoft.com/office/drawing/2010/main" val="0"/>
              </a:ext>
            </a:extLst>
          </a:blip>
          <a:stretch>
            <a:fillRect/>
          </a:stretch>
        </p:blipFill>
        <p:spPr>
          <a:xfrm>
            <a:off x="152400" y="6072901"/>
            <a:ext cx="914400" cy="630935"/>
          </a:xfrm>
          <a:prstGeom prst="rect">
            <a:avLst/>
          </a:prstGeom>
        </p:spPr>
      </p:pic>
      <p:pic>
        <p:nvPicPr>
          <p:cNvPr id="11" name="Picture 10"/>
          <p:cNvPicPr>
            <a:picLocks noChangeAspect="1"/>
          </p:cNvPicPr>
          <p:nvPr userDrawn="1"/>
        </p:nvPicPr>
        <p:blipFill>
          <a:blip r:embed="rId4" cstate="print">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8234656" y="5938132"/>
            <a:ext cx="743497" cy="836436"/>
          </a:xfrm>
          <a:prstGeom prst="rect">
            <a:avLst/>
          </a:prstGeom>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solidFill>
                  <a:srgbClr val="5C5C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solidFill>
                  <a:srgbClr val="5C5C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9" name="Slide Number Placeholder 8"/>
          <p:cNvSpPr>
            <a:spLocks noGrp="1"/>
          </p:cNvSpPr>
          <p:nvPr>
            <p:ph type="sldNum" sz="quarter" idx="12"/>
          </p:nvPr>
        </p:nvSpPr>
        <p:spPr/>
        <p:txBody>
          <a:bodyPr/>
          <a:lstStyle/>
          <a:p>
            <a:fld id="{BE4CF738-C9AB-4C6E-AA65-E4E34C4A4411}"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lvl1pPr>
              <a:defRPr>
                <a:solidFill>
                  <a:srgbClr val="5C5C5C"/>
                </a:solidFill>
              </a:defRPr>
            </a:lvl1pPr>
            <a:lvl2pPr>
              <a:defRPr sz="1800">
                <a:solidFill>
                  <a:srgbClr val="5C5C5C"/>
                </a:solidFill>
              </a:defRPr>
            </a:lvl2pPr>
            <a:lvl3pPr>
              <a:defRPr sz="1800">
                <a:solidFill>
                  <a:srgbClr val="5C5C5C"/>
                </a:solidFill>
              </a:defRPr>
            </a:lvl3pPr>
            <a:lvl4pPr>
              <a:defRPr>
                <a:solidFill>
                  <a:srgbClr val="5C5C5C"/>
                </a:solidFill>
              </a:defRPr>
            </a:lvl4pPr>
            <a:lvl5pPr>
              <a:defRPr>
                <a:solidFill>
                  <a:srgbClr val="5C5C5C"/>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3" name="Content Placeholder 12"/>
          <p:cNvSpPr>
            <a:spLocks noGrp="1"/>
          </p:cNvSpPr>
          <p:nvPr>
            <p:ph sz="quarter" idx="14"/>
          </p:nvPr>
        </p:nvSpPr>
        <p:spPr>
          <a:xfrm>
            <a:off x="4672584" y="2212848"/>
            <a:ext cx="4041648" cy="3913187"/>
          </a:xfrm>
        </p:spPr>
        <p:txBody>
          <a:bodyPr/>
          <a:lstStyle>
            <a:lvl1pPr>
              <a:defRPr>
                <a:solidFill>
                  <a:srgbClr val="5C5C5C"/>
                </a:solidFill>
              </a:defRPr>
            </a:lvl1pPr>
            <a:lvl2pPr>
              <a:defRPr sz="1800">
                <a:solidFill>
                  <a:srgbClr val="5C5C5C"/>
                </a:solidFill>
              </a:defRPr>
            </a:lvl2pPr>
            <a:lvl3pPr>
              <a:defRPr sz="1800">
                <a:solidFill>
                  <a:srgbClr val="5C5C5C"/>
                </a:solidFill>
              </a:defRPr>
            </a:lvl3pPr>
            <a:lvl4pPr>
              <a:defRPr>
                <a:solidFill>
                  <a:srgbClr val="5C5C5C"/>
                </a:solidFill>
              </a:defRPr>
            </a:lvl4pPr>
            <a:lvl5pPr>
              <a:defRPr>
                <a:solidFill>
                  <a:srgbClr val="5C5C5C"/>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pic>
        <p:nvPicPr>
          <p:cNvPr id="15" name="Picture 14" descr="United States Department of Agriculture (USDA) logo"/>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43000" contrast="-40000"/>
                    </a14:imgEffect>
                  </a14:imgLayer>
                </a14:imgProps>
              </a:ext>
              <a:ext uri="{28A0092B-C50C-407E-A947-70E740481C1C}">
                <a14:useLocalDpi xmlns:a14="http://schemas.microsoft.com/office/drawing/2010/main" val="0"/>
              </a:ext>
            </a:extLst>
          </a:blip>
          <a:stretch>
            <a:fillRect/>
          </a:stretch>
        </p:blipFill>
        <p:spPr>
          <a:xfrm>
            <a:off x="152400" y="6072901"/>
            <a:ext cx="914400" cy="630935"/>
          </a:xfrm>
          <a:prstGeom prst="rect">
            <a:avLst/>
          </a:prstGeom>
        </p:spPr>
      </p:pic>
      <p:pic>
        <p:nvPicPr>
          <p:cNvPr id="14" name="Picture 13"/>
          <p:cNvPicPr>
            <a:picLocks noChangeAspect="1"/>
          </p:cNvPicPr>
          <p:nvPr userDrawn="1"/>
        </p:nvPicPr>
        <p:blipFill>
          <a:blip r:embed="rId4" cstate="print">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8234656" y="5938132"/>
            <a:ext cx="743497" cy="836436"/>
          </a:xfrm>
          <a:prstGeom prst="rect">
            <a:avLst/>
          </a:prstGeom>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BE4CF738-C9AB-4C6E-AA65-E4E34C4A4411}" type="slidenum">
              <a:rPr lang="en-US" smtClean="0"/>
              <a:t>‹#›</a:t>
            </a:fld>
            <a:endParaRPr lang="en-US"/>
          </a:p>
        </p:txBody>
      </p:sp>
      <p:pic>
        <p:nvPicPr>
          <p:cNvPr id="9" name="Picture 8" descr="United States Department of Agriculture (USDA) logo"/>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43000" contrast="-40000"/>
                    </a14:imgEffect>
                  </a14:imgLayer>
                </a14:imgProps>
              </a:ext>
              <a:ext uri="{28A0092B-C50C-407E-A947-70E740481C1C}">
                <a14:useLocalDpi xmlns:a14="http://schemas.microsoft.com/office/drawing/2010/main" val="0"/>
              </a:ext>
            </a:extLst>
          </a:blip>
          <a:stretch>
            <a:fillRect/>
          </a:stretch>
        </p:blipFill>
        <p:spPr>
          <a:xfrm>
            <a:off x="152400" y="6072901"/>
            <a:ext cx="914400" cy="630935"/>
          </a:xfrm>
          <a:prstGeom prst="rect">
            <a:avLst/>
          </a:prstGeom>
        </p:spPr>
      </p:pic>
      <p:pic>
        <p:nvPicPr>
          <p:cNvPr id="8" name="Picture 7"/>
          <p:cNvPicPr>
            <a:picLocks noChangeAspect="1"/>
          </p:cNvPicPr>
          <p:nvPr userDrawn="1"/>
        </p:nvPicPr>
        <p:blipFill>
          <a:blip r:embed="rId4" cstate="print">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8234656" y="5938132"/>
            <a:ext cx="743497" cy="836436"/>
          </a:xfrm>
          <a:prstGeom prst="rect">
            <a:avLst/>
          </a:prstGeom>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E4CF738-C9AB-4C6E-AA65-E4E34C4A4411}" type="slidenum">
              <a:rPr lang="en-US" smtClean="0"/>
              <a:t>‹#›</a:t>
            </a:fld>
            <a:endParaRPr lang="en-US"/>
          </a:p>
        </p:txBody>
      </p:sp>
      <p:pic>
        <p:nvPicPr>
          <p:cNvPr id="8" name="Picture 7" descr="United States Department of Agriculture (USDA) logo"/>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43000" contrast="-40000"/>
                    </a14:imgEffect>
                  </a14:imgLayer>
                </a14:imgProps>
              </a:ext>
              <a:ext uri="{28A0092B-C50C-407E-A947-70E740481C1C}">
                <a14:useLocalDpi xmlns:a14="http://schemas.microsoft.com/office/drawing/2010/main" val="0"/>
              </a:ext>
            </a:extLst>
          </a:blip>
          <a:stretch>
            <a:fillRect/>
          </a:stretch>
        </p:blipFill>
        <p:spPr>
          <a:xfrm>
            <a:off x="152400" y="6072901"/>
            <a:ext cx="914400" cy="630935"/>
          </a:xfrm>
          <a:prstGeom prst="rect">
            <a:avLst/>
          </a:prstGeom>
        </p:spPr>
      </p:pic>
      <p:pic>
        <p:nvPicPr>
          <p:cNvPr id="7" name="Picture 6"/>
          <p:cNvPicPr>
            <a:picLocks noChangeAspect="1"/>
          </p:cNvPicPr>
          <p:nvPr userDrawn="1"/>
        </p:nvPicPr>
        <p:blipFill>
          <a:blip r:embed="rId4" cstate="print">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8234656" y="5938132"/>
            <a:ext cx="743497" cy="836436"/>
          </a:xfrm>
          <a:prstGeom prst="rect">
            <a:avLst/>
          </a:prstGeom>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solidFill>
                  <a:srgbClr val="5C5C5C"/>
                </a:solidFill>
              </a:defRPr>
            </a:lvl1pPr>
            <a:lvl2pPr>
              <a:defRPr sz="2800">
                <a:solidFill>
                  <a:srgbClr val="5C5C5C"/>
                </a:solidFill>
              </a:defRPr>
            </a:lvl2pPr>
            <a:lvl3pPr>
              <a:defRPr sz="2400">
                <a:solidFill>
                  <a:srgbClr val="5C5C5C"/>
                </a:solidFill>
              </a:defRPr>
            </a:lvl3pPr>
            <a:lvl4pPr>
              <a:defRPr sz="2000">
                <a:solidFill>
                  <a:srgbClr val="5C5C5C"/>
                </a:solidFill>
              </a:defRPr>
            </a:lvl4pPr>
            <a:lvl5pPr>
              <a:defRPr sz="2000">
                <a:solidFill>
                  <a:srgbClr val="5C5C5C"/>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solidFill>
                  <a:srgbClr val="5C5C5C"/>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4CF738-C9AB-4C6E-AA65-E4E34C4A441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solidFill>
                  <a:srgbClr val="5C5C5C"/>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solidFill>
                  <a:srgbClr val="5C5C5C"/>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BE4CF738-C9AB-4C6E-AA65-E4E34C4A4411}" type="slidenum">
              <a:rPr lang="en-US" smtClean="0"/>
              <a:t>‹#›</a:t>
            </a:fld>
            <a:endParaRPr lang="en-US"/>
          </a:p>
        </p:txBody>
      </p:sp>
      <p:pic>
        <p:nvPicPr>
          <p:cNvPr id="10" name="Picture 9" descr="United States Department of Agriculture (USDA) logo"/>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43000" contrast="-40000"/>
                    </a14:imgEffect>
                  </a14:imgLayer>
                </a14:imgProps>
              </a:ext>
              <a:ext uri="{28A0092B-C50C-407E-A947-70E740481C1C}">
                <a14:useLocalDpi xmlns:a14="http://schemas.microsoft.com/office/drawing/2010/main" val="0"/>
              </a:ext>
            </a:extLst>
          </a:blip>
          <a:stretch>
            <a:fillRect/>
          </a:stretch>
        </p:blipFill>
        <p:spPr>
          <a:xfrm>
            <a:off x="152400" y="6072901"/>
            <a:ext cx="914400" cy="630935"/>
          </a:xfrm>
          <a:prstGeom prst="rect">
            <a:avLst/>
          </a:prstGeom>
        </p:spPr>
      </p:pic>
      <p:pic>
        <p:nvPicPr>
          <p:cNvPr id="9" name="Picture 8"/>
          <p:cNvPicPr>
            <a:picLocks noChangeAspect="1"/>
          </p:cNvPicPr>
          <p:nvPr userDrawn="1"/>
        </p:nvPicPr>
        <p:blipFill>
          <a:blip r:embed="rId4" cstate="print">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8234656" y="5938132"/>
            <a:ext cx="743497" cy="836436"/>
          </a:xfrm>
          <a:prstGeom prst="rect">
            <a:avLst/>
          </a:prstGeom>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2.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2"/>
          </p:nvPr>
        </p:nvSpPr>
        <p:spPr>
          <a:xfrm>
            <a:off x="5534025"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endParaRPr lang="en-US"/>
          </a:p>
        </p:txBody>
      </p:sp>
      <p:sp>
        <p:nvSpPr>
          <p:cNvPr id="5" name="Footer Placeholder 4"/>
          <p:cNvSpPr>
            <a:spLocks noGrp="1"/>
          </p:cNvSpPr>
          <p:nvPr>
            <p:ph type="ftr" sz="quarter" idx="3"/>
          </p:nvPr>
        </p:nvSpPr>
        <p:spPr>
          <a:xfrm>
            <a:off x="111442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dirty="0"/>
          </a:p>
        </p:txBody>
      </p:sp>
      <p:sp>
        <p:nvSpPr>
          <p:cNvPr id="6" name="Slide Number Placeholder 5"/>
          <p:cNvSpPr>
            <a:spLocks noGrp="1"/>
          </p:cNvSpPr>
          <p:nvPr>
            <p:ph type="sldNum" sz="quarter" idx="4"/>
          </p:nvPr>
        </p:nvSpPr>
        <p:spPr>
          <a:xfrm>
            <a:off x="4419600"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E4CF738-C9AB-4C6E-AA65-E4E34C4A4411}" type="slidenum">
              <a:rPr lang="en-US" smtClean="0"/>
              <a:t>‹#›</a:t>
            </a:fld>
            <a:endParaRPr lang="en-US"/>
          </a:p>
        </p:txBody>
      </p:sp>
      <p:pic>
        <p:nvPicPr>
          <p:cNvPr id="9" name="Picture 8" descr="United States Department of Agriculture (USDA) logo"/>
          <p:cNvPicPr>
            <a:picLocks noChangeAspect="1"/>
          </p:cNvPicPr>
          <p:nvPr userDrawn="1"/>
        </p:nvPicPr>
        <p:blipFill>
          <a:blip r:embed="rId11" cstate="print">
            <a:extLst>
              <a:ext uri="{BEBA8EAE-BF5A-486C-A8C5-ECC9F3942E4B}">
                <a14:imgProps xmlns:a14="http://schemas.microsoft.com/office/drawing/2010/main">
                  <a14:imgLayer r:embed="rId12">
                    <a14:imgEffect>
                      <a14:brightnessContrast bright="-43000" contrast="-40000"/>
                    </a14:imgEffect>
                  </a14:imgLayer>
                </a14:imgProps>
              </a:ext>
              <a:ext uri="{28A0092B-C50C-407E-A947-70E740481C1C}">
                <a14:useLocalDpi xmlns:a14="http://schemas.microsoft.com/office/drawing/2010/main" val="0"/>
              </a:ext>
            </a:extLst>
          </a:blip>
          <a:stretch>
            <a:fillRect/>
          </a:stretch>
        </p:blipFill>
        <p:spPr>
          <a:xfrm>
            <a:off x="152400" y="6072901"/>
            <a:ext cx="914400" cy="630935"/>
          </a:xfrm>
          <a:prstGeom prst="rect">
            <a:avLst/>
          </a:prstGeom>
        </p:spPr>
      </p:pic>
      <p:pic>
        <p:nvPicPr>
          <p:cNvPr id="10" name="Picture 9"/>
          <p:cNvPicPr>
            <a:picLocks noChangeAspect="1"/>
          </p:cNvPicPr>
          <p:nvPr userDrawn="1"/>
        </p:nvPicPr>
        <p:blipFill>
          <a:blip r:embed="rId13" cstate="print">
            <a:extLst>
              <a:ext uri="{BEBA8EAE-BF5A-486C-A8C5-ECC9F3942E4B}">
                <a14:imgProps xmlns:a14="http://schemas.microsoft.com/office/drawing/2010/main">
                  <a14:imgLayer r:embed="rId14">
                    <a14:imgEffect>
                      <a14:saturation sat="66000"/>
                    </a14:imgEffect>
                  </a14:imgLayer>
                </a14:imgProps>
              </a:ext>
              <a:ext uri="{28A0092B-C50C-407E-A947-70E740481C1C}">
                <a14:useLocalDpi xmlns:a14="http://schemas.microsoft.com/office/drawing/2010/main" val="0"/>
              </a:ext>
            </a:extLst>
          </a:blip>
          <a:stretch>
            <a:fillRect/>
          </a:stretch>
        </p:blipFill>
        <p:spPr>
          <a:xfrm>
            <a:off x="8234656" y="5938132"/>
            <a:ext cx="743497" cy="836436"/>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iming>
    <p:tnLst>
      <p:par>
        <p:cTn id="1" dur="indefinite" restart="never" nodeType="tmRoot"/>
      </p:par>
    </p:tnLst>
  </p:timing>
  <p:hf hdr="0" ftr="0" dt="0"/>
  <p:txStyles>
    <p:titleStyle>
      <a:lvl1pPr algn="ctr" defTabSz="914400" rtl="0" eaLnBrk="1" latinLnBrk="0" hangingPunct="1">
        <a:lnSpc>
          <a:spcPts val="5800"/>
        </a:lnSpc>
        <a:spcBef>
          <a:spcPct val="0"/>
        </a:spcBef>
        <a:buNone/>
        <a:defRPr sz="4200" kern="1200">
          <a:solidFill>
            <a:srgbClr val="266A2E"/>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Clr>
          <a:srgbClr val="266A2E"/>
        </a:buClr>
        <a:buFont typeface="Wingdings" panose="05000000000000000000" pitchFamily="2" charset="2"/>
        <a:buChar char="§"/>
        <a:defRPr sz="2400" kern="1200">
          <a:solidFill>
            <a:srgbClr val="5C5C5C"/>
          </a:solidFill>
          <a:latin typeface="+mj-lt"/>
          <a:ea typeface="+mn-ea"/>
          <a:cs typeface="+mn-cs"/>
        </a:defRPr>
      </a:lvl1pPr>
      <a:lvl2pPr marL="742950" indent="-285750" algn="l" defTabSz="914400" rtl="0" eaLnBrk="1" latinLnBrk="0" hangingPunct="1">
        <a:spcBef>
          <a:spcPct val="20000"/>
        </a:spcBef>
        <a:buFont typeface="Wingdings" panose="05000000000000000000" pitchFamily="2" charset="2"/>
        <a:buChar char="§"/>
        <a:defRPr sz="1600" kern="1200">
          <a:solidFill>
            <a:srgbClr val="5C5C5C"/>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rgbClr val="5C5C5C"/>
          </a:solidFill>
          <a:latin typeface="+mj-lt"/>
          <a:ea typeface="+mn-ea"/>
          <a:cs typeface="+mn-cs"/>
        </a:defRPr>
      </a:lvl3pPr>
      <a:lvl4pPr marL="1600200" indent="-228600" algn="l" defTabSz="914400" rtl="0" eaLnBrk="1" latinLnBrk="0" hangingPunct="1">
        <a:spcBef>
          <a:spcPct val="20000"/>
        </a:spcBef>
        <a:buFont typeface="Wingdings" panose="05000000000000000000" pitchFamily="2" charset="2"/>
        <a:buChar char="Ø"/>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50000">
              <a:schemeClr val="bg1">
                <a:tint val="80000"/>
                <a:satMod val="250000"/>
              </a:schemeClr>
            </a:gs>
            <a:gs pos="76000">
              <a:schemeClr val="bg1">
                <a:tint val="90000"/>
                <a:shade val="90000"/>
                <a:satMod val="200000"/>
              </a:schemeClr>
            </a:gs>
            <a:gs pos="92000">
              <a:srgbClr val="E4E4E4"/>
            </a:gs>
          </a:gsLst>
          <a:path path="circle">
            <a:fillToRect l="50000" t="50000" r="50000" b="50000"/>
          </a:path>
        </a:gradFill>
        <a:effectLst/>
      </p:bgPr>
    </p:bg>
    <p:spTree>
      <p:nvGrpSpPr>
        <p:cNvPr id="1" name=""/>
        <p:cNvGrpSpPr/>
        <p:nvPr/>
      </p:nvGrpSpPr>
      <p:grpSpPr>
        <a:xfrm>
          <a:off x="0" y="0"/>
          <a:ext cx="0" cy="0"/>
          <a:chOff x="0" y="0"/>
          <a:chExt cx="0" cy="0"/>
        </a:xfrm>
      </p:grpSpPr>
      <p:pic>
        <p:nvPicPr>
          <p:cNvPr id="4" name="Picture 3" descr="United States Department of Agriculture (USDA) logo"/>
          <p:cNvPicPr>
            <a:picLocks noChangeAspect="1"/>
          </p:cNvPicPr>
          <p:nvPr/>
        </p:nvPicPr>
        <p:blipFill>
          <a:blip r:embed="rId2" cstate="print">
            <a:extLst>
              <a:ext uri="{BEBA8EAE-BF5A-486C-A8C5-ECC9F3942E4B}">
                <a14:imgProps xmlns:a14="http://schemas.microsoft.com/office/drawing/2010/main">
                  <a14:imgLayer r:embed="rId3">
                    <a14:imgEffect>
                      <a14:brightnessContrast bright="-43000" contrast="-40000"/>
                    </a14:imgEffect>
                  </a14:imgLayer>
                </a14:imgProps>
              </a:ext>
              <a:ext uri="{28A0092B-C50C-407E-A947-70E740481C1C}">
                <a14:useLocalDpi xmlns:a14="http://schemas.microsoft.com/office/drawing/2010/main" val="0"/>
              </a:ext>
            </a:extLst>
          </a:blip>
          <a:stretch>
            <a:fillRect/>
          </a:stretch>
        </p:blipFill>
        <p:spPr>
          <a:xfrm>
            <a:off x="381000" y="457200"/>
            <a:ext cx="1371600" cy="946403"/>
          </a:xfrm>
          <a:prstGeom prst="rect">
            <a:avLst/>
          </a:prstGeom>
        </p:spPr>
      </p:pic>
      <p:pic>
        <p:nvPicPr>
          <p:cNvPr id="5" name="Picture 4" descr="US Forest Service shield"/>
          <p:cNvPicPr>
            <a:picLocks noChangeAspect="1"/>
          </p:cNvPicPr>
          <p:nvPr/>
        </p:nvPicPr>
        <p:blipFill>
          <a:blip r:embed="rId4" cstate="print">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7636952" y="277754"/>
            <a:ext cx="1160260" cy="1305294"/>
          </a:xfrm>
          <a:prstGeom prst="rect">
            <a:avLst/>
          </a:prstGeom>
        </p:spPr>
      </p:pic>
      <p:sp>
        <p:nvSpPr>
          <p:cNvPr id="2" name="Title 1"/>
          <p:cNvSpPr>
            <a:spLocks noGrp="1"/>
          </p:cNvSpPr>
          <p:nvPr>
            <p:ph type="ctrTitle"/>
          </p:nvPr>
        </p:nvSpPr>
        <p:spPr/>
        <p:txBody>
          <a:bodyPr/>
          <a:lstStyle/>
          <a:p>
            <a:r>
              <a:rPr lang="en-US" dirty="0" smtClean="0"/>
              <a:t>Ozark Highlands CFLR Restoration planning</a:t>
            </a:r>
            <a:endParaRPr lang="en-US" dirty="0"/>
          </a:p>
        </p:txBody>
      </p:sp>
      <p:sp>
        <p:nvSpPr>
          <p:cNvPr id="3" name="Subtitle 2"/>
          <p:cNvSpPr>
            <a:spLocks noGrp="1"/>
          </p:cNvSpPr>
          <p:nvPr>
            <p:ph type="subTitle" idx="1"/>
          </p:nvPr>
        </p:nvSpPr>
        <p:spPr/>
        <p:txBody>
          <a:bodyPr/>
          <a:lstStyle/>
          <a:p>
            <a:r>
              <a:rPr lang="en-US" dirty="0" smtClean="0"/>
              <a:t>William </a:t>
            </a:r>
            <a:r>
              <a:rPr lang="en-US" dirty="0" err="1" smtClean="0"/>
              <a:t>Carromero</a:t>
            </a:r>
            <a:endParaRPr lang="en-US" dirty="0" smtClean="0"/>
          </a:p>
          <a:p>
            <a:r>
              <a:rPr lang="en-US" dirty="0" smtClean="0"/>
              <a:t>April 27, 2016</a:t>
            </a:r>
            <a:endParaRPr lang="en-US" dirty="0"/>
          </a:p>
        </p:txBody>
      </p:sp>
      <p:sp>
        <p:nvSpPr>
          <p:cNvPr id="6" name="Footer Placeholder 8"/>
          <p:cNvSpPr txBox="1">
            <a:spLocks/>
          </p:cNvSpPr>
          <p:nvPr/>
        </p:nvSpPr>
        <p:spPr>
          <a:xfrm>
            <a:off x="1371600" y="6400800"/>
            <a:ext cx="6400800" cy="365125"/>
          </a:xfrm>
          <a:prstGeom prst="rect">
            <a:avLst/>
          </a:prstGeom>
        </p:spPr>
        <p:txBody>
          <a:bodyPr/>
          <a:lstStyle>
            <a:defPPr>
              <a:defRPr lang="en-US"/>
            </a:defPPr>
            <a:lvl1pPr marL="0" algn="ctr" defTabSz="914400" rtl="0" eaLnBrk="1" latinLnBrk="0" hangingPunct="1">
              <a:defRPr sz="1800" i="1" kern="1200">
                <a:solidFill>
                  <a:srgbClr val="5C5C5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t>Caring for the Land and Serving People.</a:t>
            </a:r>
            <a:endParaRPr lang="en-US" sz="1200" dirty="0"/>
          </a:p>
        </p:txBody>
      </p:sp>
    </p:spTree>
    <p:extLst>
      <p:ext uri="{BB962C8B-B14F-4D97-AF65-F5344CB8AC3E}">
        <p14:creationId xmlns:p14="http://schemas.microsoft.com/office/powerpoint/2010/main" val="38503343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pic>
        <p:nvPicPr>
          <p:cNvPr id="6" name="Content Placeholder 5" descr="Collaborative members are siting at a boardroom discussing project planning." title="Round Table Meeting"/>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348706"/>
            <a:ext cx="4038600" cy="3028950"/>
          </a:xfrm>
        </p:spPr>
      </p:pic>
      <p:sp>
        <p:nvSpPr>
          <p:cNvPr id="4" name="Slide Number Placeholder 3"/>
          <p:cNvSpPr>
            <a:spLocks noGrp="1"/>
          </p:cNvSpPr>
          <p:nvPr>
            <p:ph type="sldNum" sz="quarter" idx="12"/>
          </p:nvPr>
        </p:nvSpPr>
        <p:spPr/>
        <p:txBody>
          <a:bodyPr/>
          <a:lstStyle/>
          <a:p>
            <a:fld id="{BE4CF738-C9AB-4C6E-AA65-E4E34C4A4411}" type="slidenum">
              <a:rPr lang="en-US" smtClean="0"/>
              <a:t>2</a:t>
            </a:fld>
            <a:endParaRPr lang="en-US" dirty="0"/>
          </a:p>
        </p:txBody>
      </p:sp>
      <p:sp>
        <p:nvSpPr>
          <p:cNvPr id="5" name="Content Placeholder 4"/>
          <p:cNvSpPr>
            <a:spLocks noGrp="1"/>
          </p:cNvSpPr>
          <p:nvPr>
            <p:ph sz="quarter" idx="13"/>
          </p:nvPr>
        </p:nvSpPr>
        <p:spPr>
          <a:xfrm>
            <a:off x="365760" y="1600200"/>
            <a:ext cx="4282440" cy="4526280"/>
          </a:xfrm>
        </p:spPr>
        <p:txBody>
          <a:bodyPr/>
          <a:lstStyle/>
          <a:p>
            <a:r>
              <a:rPr lang="en-US" dirty="0" smtClean="0"/>
              <a:t>Partner’s involvement</a:t>
            </a:r>
          </a:p>
          <a:p>
            <a:r>
              <a:rPr lang="en-US" dirty="0" smtClean="0"/>
              <a:t>Landscape planning</a:t>
            </a:r>
          </a:p>
        </p:txBody>
      </p:sp>
    </p:spTree>
    <p:extLst>
      <p:ext uri="{BB962C8B-B14F-4D97-AF65-F5344CB8AC3E}">
        <p14:creationId xmlns:p14="http://schemas.microsoft.com/office/powerpoint/2010/main" val="23267311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Stakeholder Involvement</a:t>
            </a:r>
          </a:p>
        </p:txBody>
      </p:sp>
      <p:pic>
        <p:nvPicPr>
          <p:cNvPr id="11" name="Content Placeholder 10" descr="A group of Forest Service specialists and local stakeholders standing in an open field. Trees are in the background. " title="Meeting in the field"/>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8200" y="2522005"/>
            <a:ext cx="4038600" cy="2682353"/>
          </a:xfrm>
        </p:spPr>
      </p:pic>
      <p:sp>
        <p:nvSpPr>
          <p:cNvPr id="5" name="Slide Number Placeholder 4"/>
          <p:cNvSpPr>
            <a:spLocks noGrp="1"/>
          </p:cNvSpPr>
          <p:nvPr>
            <p:ph type="sldNum" sz="quarter" idx="12"/>
          </p:nvPr>
        </p:nvSpPr>
        <p:spPr/>
        <p:txBody>
          <a:bodyPr/>
          <a:lstStyle/>
          <a:p>
            <a:fld id="{BE4CF738-C9AB-4C6E-AA65-E4E34C4A4411}" type="slidenum">
              <a:rPr lang="en-US" smtClean="0"/>
              <a:t>3</a:t>
            </a:fld>
            <a:endParaRPr lang="en-US"/>
          </a:p>
        </p:txBody>
      </p:sp>
      <p:sp>
        <p:nvSpPr>
          <p:cNvPr id="10" name="Content Placeholder 9"/>
          <p:cNvSpPr>
            <a:spLocks noGrp="1"/>
          </p:cNvSpPr>
          <p:nvPr>
            <p:ph sz="quarter" idx="13"/>
          </p:nvPr>
        </p:nvSpPr>
        <p:spPr/>
        <p:txBody>
          <a:bodyPr/>
          <a:lstStyle/>
          <a:p>
            <a:r>
              <a:rPr lang="en-US" dirty="0" smtClean="0"/>
              <a:t>Meetings include field visits to discuss current conditions and desired future conditions.</a:t>
            </a:r>
          </a:p>
          <a:p>
            <a:r>
              <a:rPr lang="en-US" dirty="0" smtClean="0"/>
              <a:t>Multiple stakeholders are involved in field visits.</a:t>
            </a:r>
            <a:endParaRPr lang="en-US" dirty="0"/>
          </a:p>
        </p:txBody>
      </p:sp>
    </p:spTree>
    <p:extLst>
      <p:ext uri="{BB962C8B-B14F-4D97-AF65-F5344CB8AC3E}">
        <p14:creationId xmlns:p14="http://schemas.microsoft.com/office/powerpoint/2010/main" val="20189680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Stakeholder Involvement</a:t>
            </a:r>
          </a:p>
        </p:txBody>
      </p:sp>
      <p:pic>
        <p:nvPicPr>
          <p:cNvPr id="6" name="Content Placeholder 5" descr="A group of Forest Service specialists and local stakeholders meeting in a glade. " title="Meeting outdoo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522005"/>
            <a:ext cx="4038600" cy="2682353"/>
          </a:xfrm>
        </p:spPr>
      </p:pic>
      <p:sp>
        <p:nvSpPr>
          <p:cNvPr id="4" name="Slide Number Placeholder 3"/>
          <p:cNvSpPr>
            <a:spLocks noGrp="1"/>
          </p:cNvSpPr>
          <p:nvPr>
            <p:ph type="sldNum" sz="quarter" idx="12"/>
          </p:nvPr>
        </p:nvSpPr>
        <p:spPr/>
        <p:txBody>
          <a:bodyPr/>
          <a:lstStyle/>
          <a:p>
            <a:fld id="{BE4CF738-C9AB-4C6E-AA65-E4E34C4A4411}" type="slidenum">
              <a:rPr lang="en-US" smtClean="0"/>
              <a:t>4</a:t>
            </a:fld>
            <a:endParaRPr lang="en-US" dirty="0"/>
          </a:p>
        </p:txBody>
      </p:sp>
      <p:sp>
        <p:nvSpPr>
          <p:cNvPr id="5" name="Content Placeholder 4"/>
          <p:cNvSpPr>
            <a:spLocks noGrp="1"/>
          </p:cNvSpPr>
          <p:nvPr>
            <p:ph sz="quarter" idx="13"/>
          </p:nvPr>
        </p:nvSpPr>
        <p:spPr/>
        <p:txBody>
          <a:bodyPr/>
          <a:lstStyle/>
          <a:p>
            <a:r>
              <a:rPr lang="en-US" dirty="0" smtClean="0"/>
              <a:t>Partner involvement includes workshops, town hall meetings and formal collaborative meetings.</a:t>
            </a:r>
            <a:endParaRPr lang="en-US" dirty="0"/>
          </a:p>
        </p:txBody>
      </p:sp>
    </p:spTree>
    <p:extLst>
      <p:ext uri="{BB962C8B-B14F-4D97-AF65-F5344CB8AC3E}">
        <p14:creationId xmlns:p14="http://schemas.microsoft.com/office/powerpoint/2010/main" val="34272504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Tale of Two Plans</a:t>
            </a:r>
            <a:endParaRPr lang="en-US" dirty="0"/>
          </a:p>
        </p:txBody>
      </p:sp>
      <p:sp>
        <p:nvSpPr>
          <p:cNvPr id="3" name="Content Placeholder 2"/>
          <p:cNvSpPr>
            <a:spLocks noGrp="1"/>
          </p:cNvSpPr>
          <p:nvPr>
            <p:ph sz="half" idx="2"/>
          </p:nvPr>
        </p:nvSpPr>
        <p:spPr/>
        <p:txBody>
          <a:bodyPr/>
          <a:lstStyle/>
          <a:p>
            <a:r>
              <a:rPr lang="en-US" dirty="0" smtClean="0"/>
              <a:t>Landscape Level Planning</a:t>
            </a:r>
          </a:p>
          <a:p>
            <a:pPr lvl="1"/>
            <a:r>
              <a:rPr lang="en-US" dirty="0" smtClean="0"/>
              <a:t>10 to 80 thousand acres</a:t>
            </a:r>
          </a:p>
          <a:p>
            <a:pPr lvl="1"/>
            <a:r>
              <a:rPr lang="en-US" dirty="0" smtClean="0"/>
              <a:t>Multiple actions</a:t>
            </a:r>
          </a:p>
        </p:txBody>
      </p:sp>
      <p:sp>
        <p:nvSpPr>
          <p:cNvPr id="4" name="Slide Number Placeholder 3"/>
          <p:cNvSpPr>
            <a:spLocks noGrp="1"/>
          </p:cNvSpPr>
          <p:nvPr>
            <p:ph type="sldNum" sz="quarter" idx="12"/>
          </p:nvPr>
        </p:nvSpPr>
        <p:spPr/>
        <p:txBody>
          <a:bodyPr/>
          <a:lstStyle/>
          <a:p>
            <a:fld id="{BE4CF738-C9AB-4C6E-AA65-E4E34C4A4411}" type="slidenum">
              <a:rPr lang="en-US" smtClean="0"/>
              <a:t>5</a:t>
            </a:fld>
            <a:endParaRPr lang="en-US" dirty="0"/>
          </a:p>
        </p:txBody>
      </p:sp>
      <p:sp>
        <p:nvSpPr>
          <p:cNvPr id="5" name="Content Placeholder 4"/>
          <p:cNvSpPr>
            <a:spLocks noGrp="1"/>
          </p:cNvSpPr>
          <p:nvPr>
            <p:ph sz="quarter" idx="13"/>
          </p:nvPr>
        </p:nvSpPr>
        <p:spPr/>
        <p:txBody>
          <a:bodyPr/>
          <a:lstStyle/>
          <a:p>
            <a:r>
              <a:rPr lang="en-US" dirty="0" smtClean="0"/>
              <a:t>Compartment Level Planning</a:t>
            </a:r>
          </a:p>
          <a:p>
            <a:pPr lvl="1"/>
            <a:r>
              <a:rPr lang="en-US" dirty="0" smtClean="0"/>
              <a:t>Smaller project area</a:t>
            </a:r>
          </a:p>
          <a:p>
            <a:pPr lvl="1"/>
            <a:r>
              <a:rPr lang="en-US" dirty="0" smtClean="0"/>
              <a:t>Shotgun approach</a:t>
            </a:r>
          </a:p>
          <a:p>
            <a:pPr lvl="1"/>
            <a:r>
              <a:rPr lang="en-US" dirty="0" smtClean="0"/>
              <a:t>Few actions</a:t>
            </a:r>
            <a:endParaRPr lang="en-US" dirty="0"/>
          </a:p>
        </p:txBody>
      </p:sp>
    </p:spTree>
    <p:extLst>
      <p:ext uri="{BB962C8B-B14F-4D97-AF65-F5344CB8AC3E}">
        <p14:creationId xmlns:p14="http://schemas.microsoft.com/office/powerpoint/2010/main" val="42863452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 Level Planning</a:t>
            </a:r>
            <a:endParaRPr lang="en-US" dirty="0"/>
          </a:p>
        </p:txBody>
      </p:sp>
      <p:pic>
        <p:nvPicPr>
          <p:cNvPr id="5" name="Content Placeholder 4" descr="Map shows timber activities in stands within three compartments. The project map inlcudes compartments, stands, roads, and private property." title="Compartment Project Map"/>
          <p:cNvPicPr>
            <a:picLocks noGrp="1" noChangeAspect="1"/>
          </p:cNvPicPr>
          <p:nvPr>
            <p:ph idx="1"/>
          </p:nvPr>
        </p:nvPicPr>
        <p:blipFill>
          <a:blip r:embed="rId3"/>
          <a:stretch>
            <a:fillRect/>
          </a:stretch>
        </p:blipFill>
        <p:spPr>
          <a:xfrm>
            <a:off x="1066010" y="1600200"/>
            <a:ext cx="7011980" cy="4525963"/>
          </a:xfrm>
          <a:prstGeom prst="rect">
            <a:avLst/>
          </a:prstGeom>
        </p:spPr>
      </p:pic>
      <p:sp>
        <p:nvSpPr>
          <p:cNvPr id="4" name="Slide Number Placeholder 3"/>
          <p:cNvSpPr>
            <a:spLocks noGrp="1"/>
          </p:cNvSpPr>
          <p:nvPr>
            <p:ph type="sldNum" sz="quarter" idx="12"/>
          </p:nvPr>
        </p:nvSpPr>
        <p:spPr/>
        <p:txBody>
          <a:bodyPr/>
          <a:lstStyle/>
          <a:p>
            <a:fld id="{BE4CF738-C9AB-4C6E-AA65-E4E34C4A4411}" type="slidenum">
              <a:rPr lang="en-US" smtClean="0"/>
              <a:t>6</a:t>
            </a:fld>
            <a:endParaRPr lang="en-US"/>
          </a:p>
        </p:txBody>
      </p:sp>
    </p:spTree>
    <p:extLst>
      <p:ext uri="{BB962C8B-B14F-4D97-AF65-F5344CB8AC3E}">
        <p14:creationId xmlns:p14="http://schemas.microsoft.com/office/powerpoint/2010/main" val="2615195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Landscape Level Planning</a:t>
            </a:r>
          </a:p>
        </p:txBody>
      </p:sp>
      <p:sp>
        <p:nvSpPr>
          <p:cNvPr id="4" name="Slide Number Placeholder 3"/>
          <p:cNvSpPr>
            <a:spLocks noGrp="1"/>
          </p:cNvSpPr>
          <p:nvPr>
            <p:ph type="sldNum" sz="quarter" idx="12"/>
          </p:nvPr>
        </p:nvSpPr>
        <p:spPr/>
        <p:txBody>
          <a:bodyPr/>
          <a:lstStyle/>
          <a:p>
            <a:fld id="{BE4CF738-C9AB-4C6E-AA65-E4E34C4A4411}" type="slidenum">
              <a:rPr lang="en-US" smtClean="0"/>
              <a:t>7</a:t>
            </a:fld>
            <a:endParaRPr lang="en-US"/>
          </a:p>
        </p:txBody>
      </p:sp>
      <p:pic>
        <p:nvPicPr>
          <p:cNvPr id="8" name="Content Placeholder 7" descr="Map showing proposed burn blocks in the porject area. " title="Landscape Project Map"/>
          <p:cNvPicPr>
            <a:picLocks noGrp="1" noChangeAspect="1"/>
          </p:cNvPicPr>
          <p:nvPr>
            <p:ph idx="1"/>
          </p:nvPr>
        </p:nvPicPr>
        <p:blipFill>
          <a:blip r:embed="rId3"/>
          <a:stretch>
            <a:fillRect/>
          </a:stretch>
        </p:blipFill>
        <p:spPr>
          <a:xfrm>
            <a:off x="1085427" y="1600200"/>
            <a:ext cx="6973146" cy="4525963"/>
          </a:xfrm>
          <a:prstGeom prst="rect">
            <a:avLst/>
          </a:prstGeom>
        </p:spPr>
      </p:pic>
    </p:spTree>
    <p:extLst>
      <p:ext uri="{BB962C8B-B14F-4D97-AF65-F5344CB8AC3E}">
        <p14:creationId xmlns:p14="http://schemas.microsoft.com/office/powerpoint/2010/main" val="16550857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Landscape Level Planning</a:t>
            </a:r>
            <a:endParaRPr lang="en-US" dirty="0"/>
          </a:p>
        </p:txBody>
      </p:sp>
      <p:sp>
        <p:nvSpPr>
          <p:cNvPr id="4" name="Slide Number Placeholder 3"/>
          <p:cNvSpPr>
            <a:spLocks noGrp="1"/>
          </p:cNvSpPr>
          <p:nvPr>
            <p:ph type="sldNum" sz="quarter" idx="12"/>
          </p:nvPr>
        </p:nvSpPr>
        <p:spPr/>
        <p:txBody>
          <a:bodyPr/>
          <a:lstStyle/>
          <a:p>
            <a:fld id="{BE4CF738-C9AB-4C6E-AA65-E4E34C4A4411}" type="slidenum">
              <a:rPr lang="en-US" smtClean="0"/>
              <a:t>8</a:t>
            </a:fld>
            <a:endParaRPr lang="en-US"/>
          </a:p>
        </p:txBody>
      </p:sp>
      <p:pic>
        <p:nvPicPr>
          <p:cNvPr id="5" name="Content Placeholder 7" descr="Map showing proposed burn blocks in the porject area. " title="Landscape Project Map"/>
          <p:cNvPicPr>
            <a:picLocks noGrp="1" noChangeAspect="1"/>
          </p:cNvPicPr>
          <p:nvPr>
            <p:ph idx="1"/>
          </p:nvPr>
        </p:nvPicPr>
        <p:blipFill>
          <a:blip r:embed="rId3"/>
          <a:stretch>
            <a:fillRect/>
          </a:stretch>
        </p:blipFill>
        <p:spPr>
          <a:xfrm>
            <a:off x="1085427" y="1600200"/>
            <a:ext cx="6973146" cy="4525963"/>
          </a:xfrm>
          <a:prstGeom prst="rect">
            <a:avLst/>
          </a:prstGeom>
        </p:spPr>
      </p:pic>
      <p:sp>
        <p:nvSpPr>
          <p:cNvPr id="6" name="Explosion 2 5"/>
          <p:cNvSpPr/>
          <p:nvPr/>
        </p:nvSpPr>
        <p:spPr>
          <a:xfrm>
            <a:off x="2637010" y="2628900"/>
            <a:ext cx="228600" cy="152400"/>
          </a:xfrm>
          <a:prstGeom prst="irregularSeal2">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Explosion 2 6"/>
          <p:cNvSpPr/>
          <p:nvPr/>
        </p:nvSpPr>
        <p:spPr>
          <a:xfrm>
            <a:off x="3962400" y="3124200"/>
            <a:ext cx="228600" cy="228600"/>
          </a:xfrm>
          <a:prstGeom prst="irregularSeal2">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Explosion 2 7"/>
          <p:cNvSpPr/>
          <p:nvPr/>
        </p:nvSpPr>
        <p:spPr>
          <a:xfrm>
            <a:off x="3810000" y="4267200"/>
            <a:ext cx="76200" cy="381000"/>
          </a:xfrm>
          <a:prstGeom prst="irregularSeal2">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 name="Explosion 2 8"/>
          <p:cNvSpPr/>
          <p:nvPr/>
        </p:nvSpPr>
        <p:spPr>
          <a:xfrm>
            <a:off x="6172200" y="3810000"/>
            <a:ext cx="304800" cy="304800"/>
          </a:xfrm>
          <a:prstGeom prst="irregularSeal2">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Explosion 2 9"/>
          <p:cNvSpPr/>
          <p:nvPr/>
        </p:nvSpPr>
        <p:spPr>
          <a:xfrm>
            <a:off x="2590800" y="4648200"/>
            <a:ext cx="114300" cy="381000"/>
          </a:xfrm>
          <a:prstGeom prst="irregularSeal2">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1" name="Explosion 2 10"/>
          <p:cNvSpPr/>
          <p:nvPr/>
        </p:nvSpPr>
        <p:spPr>
          <a:xfrm>
            <a:off x="3657600" y="3505200"/>
            <a:ext cx="419100" cy="357981"/>
          </a:xfrm>
          <a:prstGeom prst="irregularSeal2">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2" name="Explosion 2 11"/>
          <p:cNvSpPr/>
          <p:nvPr/>
        </p:nvSpPr>
        <p:spPr>
          <a:xfrm>
            <a:off x="5029200" y="5562600"/>
            <a:ext cx="381000" cy="152400"/>
          </a:xfrm>
          <a:prstGeom prst="irregularSeal2">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3" name="Explosion 2 12"/>
          <p:cNvSpPr/>
          <p:nvPr/>
        </p:nvSpPr>
        <p:spPr>
          <a:xfrm>
            <a:off x="4419600" y="3581400"/>
            <a:ext cx="381000" cy="457200"/>
          </a:xfrm>
          <a:prstGeom prst="irregularSeal2">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 name="Explosion 2 13"/>
          <p:cNvSpPr/>
          <p:nvPr/>
        </p:nvSpPr>
        <p:spPr>
          <a:xfrm>
            <a:off x="2751310" y="3352800"/>
            <a:ext cx="296690" cy="331390"/>
          </a:xfrm>
          <a:prstGeom prst="irregularSeal2">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5" name="Explosion 2 14"/>
          <p:cNvSpPr/>
          <p:nvPr/>
        </p:nvSpPr>
        <p:spPr>
          <a:xfrm>
            <a:off x="5143500" y="4648200"/>
            <a:ext cx="528141" cy="304800"/>
          </a:xfrm>
          <a:prstGeom prst="irregularSeal2">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6" name="Explosion 2 15"/>
          <p:cNvSpPr/>
          <p:nvPr/>
        </p:nvSpPr>
        <p:spPr>
          <a:xfrm>
            <a:off x="2209800" y="3684190"/>
            <a:ext cx="381000" cy="233760"/>
          </a:xfrm>
          <a:prstGeom prst="irregularSeal2">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7" name="Freeform 16"/>
          <p:cNvSpPr/>
          <p:nvPr/>
        </p:nvSpPr>
        <p:spPr>
          <a:xfrm>
            <a:off x="4434602" y="2734147"/>
            <a:ext cx="200772" cy="199176"/>
          </a:xfrm>
          <a:custGeom>
            <a:avLst/>
            <a:gdLst>
              <a:gd name="connsiteX0" fmla="*/ 19703 w 200772"/>
              <a:gd name="connsiteY0" fmla="*/ 0 h 199176"/>
              <a:gd name="connsiteX1" fmla="*/ 19703 w 200772"/>
              <a:gd name="connsiteY1" fmla="*/ 0 h 199176"/>
              <a:gd name="connsiteX2" fmla="*/ 101184 w 200772"/>
              <a:gd name="connsiteY2" fmla="*/ 18106 h 199176"/>
              <a:gd name="connsiteX3" fmla="*/ 119291 w 200772"/>
              <a:gd name="connsiteY3" fmla="*/ 45267 h 199176"/>
              <a:gd name="connsiteX4" fmla="*/ 146451 w 200772"/>
              <a:gd name="connsiteY4" fmla="*/ 54320 h 199176"/>
              <a:gd name="connsiteX5" fmla="*/ 155505 w 200772"/>
              <a:gd name="connsiteY5" fmla="*/ 81481 h 199176"/>
              <a:gd name="connsiteX6" fmla="*/ 173612 w 200772"/>
              <a:gd name="connsiteY6" fmla="*/ 108641 h 199176"/>
              <a:gd name="connsiteX7" fmla="*/ 191719 w 200772"/>
              <a:gd name="connsiteY7" fmla="*/ 162962 h 199176"/>
              <a:gd name="connsiteX8" fmla="*/ 200772 w 200772"/>
              <a:gd name="connsiteY8" fmla="*/ 190122 h 199176"/>
              <a:gd name="connsiteX9" fmla="*/ 173612 w 200772"/>
              <a:gd name="connsiteY9" fmla="*/ 199176 h 199176"/>
              <a:gd name="connsiteX10" fmla="*/ 110238 w 200772"/>
              <a:gd name="connsiteY10" fmla="*/ 172015 h 199176"/>
              <a:gd name="connsiteX11" fmla="*/ 64970 w 200772"/>
              <a:gd name="connsiteY11" fmla="*/ 126748 h 199176"/>
              <a:gd name="connsiteX12" fmla="*/ 19703 w 200772"/>
              <a:gd name="connsiteY12" fmla="*/ 81481 h 199176"/>
              <a:gd name="connsiteX13" fmla="*/ 1596 w 200772"/>
              <a:gd name="connsiteY13" fmla="*/ 54320 h 199176"/>
              <a:gd name="connsiteX14" fmla="*/ 19703 w 200772"/>
              <a:gd name="connsiteY14" fmla="*/ 0 h 19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0772" h="199176">
                <a:moveTo>
                  <a:pt x="19703" y="0"/>
                </a:moveTo>
                <a:lnTo>
                  <a:pt x="19703" y="0"/>
                </a:lnTo>
                <a:cubicBezTo>
                  <a:pt x="46863" y="6035"/>
                  <a:pt x="75855" y="6593"/>
                  <a:pt x="101184" y="18106"/>
                </a:cubicBezTo>
                <a:cubicBezTo>
                  <a:pt x="111090" y="22609"/>
                  <a:pt x="110794" y="38470"/>
                  <a:pt x="119291" y="45267"/>
                </a:cubicBezTo>
                <a:cubicBezTo>
                  <a:pt x="126743" y="51229"/>
                  <a:pt x="137398" y="51302"/>
                  <a:pt x="146451" y="54320"/>
                </a:cubicBezTo>
                <a:cubicBezTo>
                  <a:pt x="149469" y="63374"/>
                  <a:pt x="151237" y="72945"/>
                  <a:pt x="155505" y="81481"/>
                </a:cubicBezTo>
                <a:cubicBezTo>
                  <a:pt x="160371" y="91213"/>
                  <a:pt x="169193" y="98698"/>
                  <a:pt x="173612" y="108641"/>
                </a:cubicBezTo>
                <a:cubicBezTo>
                  <a:pt x="181364" y="126082"/>
                  <a:pt x="185683" y="144855"/>
                  <a:pt x="191719" y="162962"/>
                </a:cubicBezTo>
                <a:lnTo>
                  <a:pt x="200772" y="190122"/>
                </a:lnTo>
                <a:cubicBezTo>
                  <a:pt x="191719" y="193140"/>
                  <a:pt x="183155" y="199176"/>
                  <a:pt x="173612" y="199176"/>
                </a:cubicBezTo>
                <a:cubicBezTo>
                  <a:pt x="144381" y="199176"/>
                  <a:pt x="132414" y="186799"/>
                  <a:pt x="110238" y="172015"/>
                </a:cubicBezTo>
                <a:cubicBezTo>
                  <a:pt x="61953" y="99589"/>
                  <a:pt x="125327" y="187104"/>
                  <a:pt x="64970" y="126748"/>
                </a:cubicBezTo>
                <a:cubicBezTo>
                  <a:pt x="4610" y="66389"/>
                  <a:pt x="92134" y="129769"/>
                  <a:pt x="19703" y="81481"/>
                </a:cubicBezTo>
                <a:cubicBezTo>
                  <a:pt x="13667" y="72427"/>
                  <a:pt x="6015" y="64263"/>
                  <a:pt x="1596" y="54320"/>
                </a:cubicBezTo>
                <a:cubicBezTo>
                  <a:pt x="-6156" y="36879"/>
                  <a:pt x="16685" y="9053"/>
                  <a:pt x="19703" y="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2091350" y="3177766"/>
            <a:ext cx="208230" cy="289711"/>
          </a:xfrm>
          <a:custGeom>
            <a:avLst/>
            <a:gdLst>
              <a:gd name="connsiteX0" fmla="*/ 199177 w 208230"/>
              <a:gd name="connsiteY0" fmla="*/ 99588 h 289711"/>
              <a:gd name="connsiteX1" fmla="*/ 199177 w 208230"/>
              <a:gd name="connsiteY1" fmla="*/ 99588 h 289711"/>
              <a:gd name="connsiteX2" fmla="*/ 135802 w 208230"/>
              <a:gd name="connsiteY2" fmla="*/ 45268 h 289711"/>
              <a:gd name="connsiteX3" fmla="*/ 90535 w 208230"/>
              <a:gd name="connsiteY3" fmla="*/ 0 h 289711"/>
              <a:gd name="connsiteX4" fmla="*/ 18107 w 208230"/>
              <a:gd name="connsiteY4" fmla="*/ 27161 h 289711"/>
              <a:gd name="connsiteX5" fmla="*/ 0 w 208230"/>
              <a:gd name="connsiteY5" fmla="*/ 54321 h 289711"/>
              <a:gd name="connsiteX6" fmla="*/ 9054 w 208230"/>
              <a:gd name="connsiteY6" fmla="*/ 90535 h 289711"/>
              <a:gd name="connsiteX7" fmla="*/ 18107 w 208230"/>
              <a:gd name="connsiteY7" fmla="*/ 117695 h 289711"/>
              <a:gd name="connsiteX8" fmla="*/ 27161 w 208230"/>
              <a:gd name="connsiteY8" fmla="*/ 226337 h 289711"/>
              <a:gd name="connsiteX9" fmla="*/ 81482 w 208230"/>
              <a:gd name="connsiteY9" fmla="*/ 244444 h 289711"/>
              <a:gd name="connsiteX10" fmla="*/ 162963 w 208230"/>
              <a:gd name="connsiteY10" fmla="*/ 289711 h 289711"/>
              <a:gd name="connsiteX11" fmla="*/ 208230 w 208230"/>
              <a:gd name="connsiteY11" fmla="*/ 253497 h 289711"/>
              <a:gd name="connsiteX12" fmla="*/ 199177 w 208230"/>
              <a:gd name="connsiteY12" fmla="*/ 208230 h 289711"/>
              <a:gd name="connsiteX13" fmla="*/ 199177 w 208230"/>
              <a:gd name="connsiteY13" fmla="*/ 99588 h 28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8230" h="289711">
                <a:moveTo>
                  <a:pt x="199177" y="99588"/>
                </a:moveTo>
                <a:lnTo>
                  <a:pt x="199177" y="99588"/>
                </a:lnTo>
                <a:cubicBezTo>
                  <a:pt x="178052" y="81481"/>
                  <a:pt x="155476" y="64942"/>
                  <a:pt x="135802" y="45268"/>
                </a:cubicBezTo>
                <a:cubicBezTo>
                  <a:pt x="75442" y="-15092"/>
                  <a:pt x="162969" y="48288"/>
                  <a:pt x="90535" y="0"/>
                </a:cubicBezTo>
                <a:cubicBezTo>
                  <a:pt x="58147" y="6478"/>
                  <a:pt x="41419" y="3849"/>
                  <a:pt x="18107" y="27161"/>
                </a:cubicBezTo>
                <a:cubicBezTo>
                  <a:pt x="10413" y="34855"/>
                  <a:pt x="6036" y="45268"/>
                  <a:pt x="0" y="54321"/>
                </a:cubicBezTo>
                <a:cubicBezTo>
                  <a:pt x="3018" y="66392"/>
                  <a:pt x="5636" y="78571"/>
                  <a:pt x="9054" y="90535"/>
                </a:cubicBezTo>
                <a:cubicBezTo>
                  <a:pt x="11676" y="99711"/>
                  <a:pt x="16846" y="108236"/>
                  <a:pt x="18107" y="117695"/>
                </a:cubicBezTo>
                <a:cubicBezTo>
                  <a:pt x="22910" y="153716"/>
                  <a:pt x="10909" y="193834"/>
                  <a:pt x="27161" y="226337"/>
                </a:cubicBezTo>
                <a:cubicBezTo>
                  <a:pt x="35697" y="243408"/>
                  <a:pt x="65601" y="233857"/>
                  <a:pt x="81482" y="244444"/>
                </a:cubicBezTo>
                <a:cubicBezTo>
                  <a:pt x="143742" y="285952"/>
                  <a:pt x="115157" y="273777"/>
                  <a:pt x="162963" y="289711"/>
                </a:cubicBezTo>
                <a:cubicBezTo>
                  <a:pt x="191502" y="282577"/>
                  <a:pt x="208230" y="289216"/>
                  <a:pt x="208230" y="253497"/>
                </a:cubicBezTo>
                <a:cubicBezTo>
                  <a:pt x="208230" y="238109"/>
                  <a:pt x="199177" y="208230"/>
                  <a:pt x="199177" y="208230"/>
                </a:cubicBezTo>
                <a:lnTo>
                  <a:pt x="199177" y="99588"/>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155541" y="4363770"/>
            <a:ext cx="389299" cy="271604"/>
          </a:xfrm>
          <a:custGeom>
            <a:avLst/>
            <a:gdLst>
              <a:gd name="connsiteX0" fmla="*/ 389299 w 389299"/>
              <a:gd name="connsiteY0" fmla="*/ 235390 h 271604"/>
              <a:gd name="connsiteX1" fmla="*/ 389299 w 389299"/>
              <a:gd name="connsiteY1" fmla="*/ 235390 h 271604"/>
              <a:gd name="connsiteX2" fmla="*/ 380245 w 389299"/>
              <a:gd name="connsiteY2" fmla="*/ 153909 h 271604"/>
              <a:gd name="connsiteX3" fmla="*/ 334978 w 389299"/>
              <a:gd name="connsiteY3" fmla="*/ 0 h 271604"/>
              <a:gd name="connsiteX4" fmla="*/ 226336 w 389299"/>
              <a:gd name="connsiteY4" fmla="*/ 9054 h 271604"/>
              <a:gd name="connsiteX5" fmla="*/ 181069 w 389299"/>
              <a:gd name="connsiteY5" fmla="*/ 45268 h 271604"/>
              <a:gd name="connsiteX6" fmla="*/ 126748 w 389299"/>
              <a:gd name="connsiteY6" fmla="*/ 81481 h 271604"/>
              <a:gd name="connsiteX7" fmla="*/ 63374 w 389299"/>
              <a:gd name="connsiteY7" fmla="*/ 117695 h 271604"/>
              <a:gd name="connsiteX8" fmla="*/ 9053 w 389299"/>
              <a:gd name="connsiteY8" fmla="*/ 135802 h 271604"/>
              <a:gd name="connsiteX9" fmla="*/ 0 w 389299"/>
              <a:gd name="connsiteY9" fmla="*/ 172016 h 271604"/>
              <a:gd name="connsiteX10" fmla="*/ 27160 w 389299"/>
              <a:gd name="connsiteY10" fmla="*/ 244444 h 271604"/>
              <a:gd name="connsiteX11" fmla="*/ 54320 w 389299"/>
              <a:gd name="connsiteY11" fmla="*/ 262551 h 271604"/>
              <a:gd name="connsiteX12" fmla="*/ 81481 w 389299"/>
              <a:gd name="connsiteY12" fmla="*/ 271604 h 271604"/>
              <a:gd name="connsiteX13" fmla="*/ 208229 w 389299"/>
              <a:gd name="connsiteY13" fmla="*/ 262551 h 271604"/>
              <a:gd name="connsiteX14" fmla="*/ 235390 w 389299"/>
              <a:gd name="connsiteY14" fmla="*/ 244444 h 271604"/>
              <a:gd name="connsiteX15" fmla="*/ 262550 w 389299"/>
              <a:gd name="connsiteY15" fmla="*/ 235390 h 271604"/>
              <a:gd name="connsiteX16" fmla="*/ 289710 w 389299"/>
              <a:gd name="connsiteY16" fmla="*/ 208230 h 271604"/>
              <a:gd name="connsiteX17" fmla="*/ 389299 w 389299"/>
              <a:gd name="connsiteY17" fmla="*/ 235390 h 271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89299" h="271604">
                <a:moveTo>
                  <a:pt x="389299" y="235390"/>
                </a:moveTo>
                <a:lnTo>
                  <a:pt x="389299" y="235390"/>
                </a:lnTo>
                <a:cubicBezTo>
                  <a:pt x="386281" y="208230"/>
                  <a:pt x="383501" y="181042"/>
                  <a:pt x="380245" y="153909"/>
                </a:cubicBezTo>
                <a:cubicBezTo>
                  <a:pt x="361758" y="-148"/>
                  <a:pt x="408144" y="24390"/>
                  <a:pt x="334978" y="0"/>
                </a:cubicBezTo>
                <a:cubicBezTo>
                  <a:pt x="298764" y="3018"/>
                  <a:pt x="262357" y="4251"/>
                  <a:pt x="226336" y="9054"/>
                </a:cubicBezTo>
                <a:cubicBezTo>
                  <a:pt x="181665" y="15010"/>
                  <a:pt x="212666" y="17621"/>
                  <a:pt x="181069" y="45268"/>
                </a:cubicBezTo>
                <a:cubicBezTo>
                  <a:pt x="164692" y="59598"/>
                  <a:pt x="144855" y="69410"/>
                  <a:pt x="126748" y="81481"/>
                </a:cubicBezTo>
                <a:cubicBezTo>
                  <a:pt x="102247" y="97815"/>
                  <a:pt x="92093" y="106207"/>
                  <a:pt x="63374" y="117695"/>
                </a:cubicBezTo>
                <a:cubicBezTo>
                  <a:pt x="45653" y="124784"/>
                  <a:pt x="9053" y="135802"/>
                  <a:pt x="9053" y="135802"/>
                </a:cubicBezTo>
                <a:cubicBezTo>
                  <a:pt x="6035" y="147873"/>
                  <a:pt x="0" y="159573"/>
                  <a:pt x="0" y="172016"/>
                </a:cubicBezTo>
                <a:cubicBezTo>
                  <a:pt x="0" y="197927"/>
                  <a:pt x="8428" y="225712"/>
                  <a:pt x="27160" y="244444"/>
                </a:cubicBezTo>
                <a:cubicBezTo>
                  <a:pt x="34854" y="252138"/>
                  <a:pt x="44588" y="257685"/>
                  <a:pt x="54320" y="262551"/>
                </a:cubicBezTo>
                <a:cubicBezTo>
                  <a:pt x="62856" y="266819"/>
                  <a:pt x="72427" y="268586"/>
                  <a:pt x="81481" y="271604"/>
                </a:cubicBezTo>
                <a:cubicBezTo>
                  <a:pt x="123730" y="268586"/>
                  <a:pt x="166517" y="269912"/>
                  <a:pt x="208229" y="262551"/>
                </a:cubicBezTo>
                <a:cubicBezTo>
                  <a:pt x="218945" y="260660"/>
                  <a:pt x="225658" y="249310"/>
                  <a:pt x="235390" y="244444"/>
                </a:cubicBezTo>
                <a:cubicBezTo>
                  <a:pt x="243926" y="240176"/>
                  <a:pt x="253497" y="238408"/>
                  <a:pt x="262550" y="235390"/>
                </a:cubicBezTo>
                <a:cubicBezTo>
                  <a:pt x="271603" y="226337"/>
                  <a:pt x="279057" y="215332"/>
                  <a:pt x="289710" y="208230"/>
                </a:cubicBezTo>
                <a:cubicBezTo>
                  <a:pt x="311878" y="193451"/>
                  <a:pt x="372701" y="230863"/>
                  <a:pt x="389299" y="23539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36601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 Remarks</a:t>
            </a:r>
            <a:endParaRPr lang="en-US" dirty="0"/>
          </a:p>
        </p:txBody>
      </p:sp>
      <p:sp>
        <p:nvSpPr>
          <p:cNvPr id="3" name="Content Placeholder 2"/>
          <p:cNvSpPr>
            <a:spLocks noGrp="1"/>
          </p:cNvSpPr>
          <p:nvPr>
            <p:ph idx="1"/>
          </p:nvPr>
        </p:nvSpPr>
        <p:spPr/>
        <p:txBody>
          <a:bodyPr/>
          <a:lstStyle/>
          <a:p>
            <a:r>
              <a:rPr lang="en-US" dirty="0" smtClean="0"/>
              <a:t>Stakeholder involvement is crucial to project success.</a:t>
            </a:r>
          </a:p>
          <a:p>
            <a:r>
              <a:rPr lang="en-US" dirty="0" smtClean="0"/>
              <a:t>Landscape scale analyses provide more flexibility when determining program of work.</a:t>
            </a:r>
          </a:p>
          <a:p>
            <a:r>
              <a:rPr lang="en-US" dirty="0" smtClean="0"/>
              <a:t>Small projects </a:t>
            </a:r>
            <a:r>
              <a:rPr lang="en-US" dirty="0" smtClean="0"/>
              <a:t>will </a:t>
            </a:r>
            <a:r>
              <a:rPr lang="en-US" dirty="0" smtClean="0"/>
              <a:t>not </a:t>
            </a:r>
            <a:r>
              <a:rPr lang="en-US" smtClean="0"/>
              <a:t>get </a:t>
            </a:r>
            <a:r>
              <a:rPr lang="en-US" smtClean="0"/>
              <a:t>to </a:t>
            </a:r>
            <a:r>
              <a:rPr lang="en-US" dirty="0" smtClean="0"/>
              <a:t>desired condition.</a:t>
            </a:r>
          </a:p>
          <a:p>
            <a:r>
              <a:rPr lang="en-US" dirty="0" smtClean="0"/>
              <a:t>Landscape level planning requires more involvement from program managers to avoid conflict between activities.</a:t>
            </a:r>
            <a:endParaRPr lang="en-US" dirty="0"/>
          </a:p>
        </p:txBody>
      </p:sp>
      <p:sp>
        <p:nvSpPr>
          <p:cNvPr id="4" name="Slide Number Placeholder 3"/>
          <p:cNvSpPr>
            <a:spLocks noGrp="1"/>
          </p:cNvSpPr>
          <p:nvPr>
            <p:ph type="sldNum" sz="quarter" idx="12"/>
          </p:nvPr>
        </p:nvSpPr>
        <p:spPr/>
        <p:txBody>
          <a:bodyPr/>
          <a:lstStyle/>
          <a:p>
            <a:fld id="{BE4CF738-C9AB-4C6E-AA65-E4E34C4A4411}" type="slidenum">
              <a:rPr lang="en-US" smtClean="0"/>
              <a:t>9</a:t>
            </a:fld>
            <a:endParaRPr lang="en-US"/>
          </a:p>
        </p:txBody>
      </p:sp>
    </p:spTree>
    <p:extLst>
      <p:ext uri="{BB962C8B-B14F-4D97-AF65-F5344CB8AC3E}">
        <p14:creationId xmlns:p14="http://schemas.microsoft.com/office/powerpoint/2010/main" val="2515699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Custom 7">
      <a:dk1>
        <a:sysClr val="windowText" lastClr="000000"/>
      </a:dk1>
      <a:lt1>
        <a:sysClr val="window" lastClr="FFFFFF"/>
      </a:lt1>
      <a:dk2>
        <a:srgbClr val="193175"/>
      </a:dk2>
      <a:lt2>
        <a:srgbClr val="E4E9EF"/>
      </a:lt2>
      <a:accent1>
        <a:srgbClr val="6076B4"/>
      </a:accent1>
      <a:accent2>
        <a:srgbClr val="9C5252"/>
      </a:accent2>
      <a:accent3>
        <a:srgbClr val="E68422"/>
      </a:accent3>
      <a:accent4>
        <a:srgbClr val="846648"/>
      </a:accent4>
      <a:accent5>
        <a:srgbClr val="63891F"/>
      </a:accent5>
      <a:accent6>
        <a:srgbClr val="758085"/>
      </a:accent6>
      <a:hlink>
        <a:srgbClr val="122457"/>
      </a:hlink>
      <a:folHlink>
        <a:srgbClr val="B2B2B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2742</TotalTime>
  <Words>507</Words>
  <Application>Microsoft Office PowerPoint</Application>
  <PresentationFormat>On-screen Show (4:3)</PresentationFormat>
  <Paragraphs>50</Paragraphs>
  <Slides>9</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Century Gothic</vt:lpstr>
      <vt:lpstr>Courier New</vt:lpstr>
      <vt:lpstr>Verdana</vt:lpstr>
      <vt:lpstr>Wingdings</vt:lpstr>
      <vt:lpstr>Executive</vt:lpstr>
      <vt:lpstr>Ozark Highlands CFLR Restoration planning</vt:lpstr>
      <vt:lpstr>Objectives</vt:lpstr>
      <vt:lpstr>Stakeholder Involvement</vt:lpstr>
      <vt:lpstr>Stakeholder Involvement</vt:lpstr>
      <vt:lpstr>A Tale of Two Plans</vt:lpstr>
      <vt:lpstr>Stand Level Planning</vt:lpstr>
      <vt:lpstr>Landscape Level Planning</vt:lpstr>
      <vt:lpstr>Landscape Level Planning</vt:lpstr>
      <vt:lpstr>Closing Remarks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ASPR PowerPoint template</dc:title>
  <dc:creator>HHS ASPR</dc:creator>
  <dc:description>Use this template for classroom or group presentations that are intended to be viewed on a large wall monitor or overhead projector.</dc:description>
  <cp:lastModifiedBy>Carromero, William -FS</cp:lastModifiedBy>
  <cp:revision>99</cp:revision>
  <dcterms:created xsi:type="dcterms:W3CDTF">2015-04-30T14:41:05Z</dcterms:created>
  <dcterms:modified xsi:type="dcterms:W3CDTF">2016-04-18T17:54:02Z</dcterms:modified>
</cp:coreProperties>
</file>