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74" r:id="rId5"/>
    <p:sldId id="265" r:id="rId6"/>
    <p:sldId id="267" r:id="rId7"/>
    <p:sldId id="280" r:id="rId8"/>
    <p:sldId id="276" r:id="rId9"/>
    <p:sldId id="284" r:id="rId10"/>
    <p:sldId id="285" r:id="rId11"/>
    <p:sldId id="273" r:id="rId12"/>
    <p:sldId id="266" r:id="rId13"/>
    <p:sldId id="278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1378" autoAdjust="0"/>
  </p:normalViewPr>
  <p:slideViewPr>
    <p:cSldViewPr snapToGrid="0">
      <p:cViewPr varScale="1">
        <p:scale>
          <a:sx n="70" d="100"/>
          <a:sy n="70" d="100"/>
        </p:scale>
        <p:origin x="134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davis\Documents\FFH%20Program\2015-17%20Program\SFIP\Copy%20of%20summary%20sheet%20nov%20201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davis\Documents\FFH%20Program\2015-17%20Program\SFIP\SFIP%20Proposals\Copy%20of%20Chad%20summary%20sheet%20nov%20201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davis\Documents\FFH%20Program\2015-17%20Program\SFIP\Copy%20of%20summary%20sheet%20nov%20201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davis\Documents\FFH%20Program\2015-17%20Program\SFIP\Copy%20of%20summary%20sheet%20nov%20201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accent5"/>
                </a:solidFill>
              </a:rPr>
              <a:t>SFIP Submissions by Geography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>
                <a:solidFill>
                  <a:schemeClr val="accent5"/>
                </a:solidFill>
              </a:rPr>
              <a:t>2015-2017 Implementation</a:t>
            </a:r>
            <a:r>
              <a:rPr lang="en-US" sz="2400" baseline="0" dirty="0" smtClean="0">
                <a:solidFill>
                  <a:schemeClr val="accent5"/>
                </a:solidFill>
              </a:rPr>
              <a:t> Partnership</a:t>
            </a:r>
            <a:endParaRPr lang="en-US" sz="2400" dirty="0">
              <a:solidFill>
                <a:schemeClr val="accent5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pattFill prst="dkVert">
                <a:fgClr>
                  <a:schemeClr val="tx2"/>
                </a:fgClr>
                <a:bgClr>
                  <a:schemeClr val="accent5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0.15285306858890887"/>
                  <c:y val="5.451528320746057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979435753669458"/>
                  <c:y val="-0.1684164281330692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8298987323754394E-2"/>
                  <c:y val="4.981658439382274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027180665795848E-2"/>
                  <c:y val="0.1449209727820298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Sheet3!$I$18:$I$22</c:f>
              <c:strCache>
                <c:ptCount val="4"/>
                <c:pt idx="0">
                  <c:v>Planning</c:v>
                </c:pt>
                <c:pt idx="1">
                  <c:v>Presale</c:v>
                </c:pt>
                <c:pt idx="2">
                  <c:v>Fall 15 layout</c:v>
                </c:pt>
                <c:pt idx="3">
                  <c:v>UNCOMMITTED</c:v>
                </c:pt>
              </c:strCache>
            </c:strRef>
          </c:cat>
          <c:val>
            <c:numRef>
              <c:f>Sheet3!$J$18:$J$22</c:f>
              <c:numCache>
                <c:formatCode>"$"#,##0</c:formatCode>
                <c:ptCount val="4"/>
                <c:pt idx="0">
                  <c:v>1152100</c:v>
                </c:pt>
                <c:pt idx="1">
                  <c:v>1047200</c:v>
                </c:pt>
                <c:pt idx="2" formatCode="_(&quot;$&quot;* #,##0_);_(&quot;$&quot;* \(#,##0\);_(&quot;$&quot;* &quot;-&quot;??_);_(@_)">
                  <c:v>204287</c:v>
                </c:pt>
                <c:pt idx="3">
                  <c:v>470000</c:v>
                </c:pt>
              </c:numCache>
            </c:numRef>
          </c:val>
          <c:extLst/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accent5"/>
                </a:solidFill>
              </a:rPr>
              <a:t>SFIP Submissions by Geography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accent5"/>
                </a:solidFill>
              </a:rPr>
              <a:t>SFIP Submissions, East &amp; West</a:t>
            </a:r>
          </a:p>
        </c:rich>
      </c:tx>
      <c:layout>
        <c:manualLayout>
          <c:xMode val="edge"/>
          <c:yMode val="edge"/>
          <c:x val="0.27607280225935882"/>
          <c:y val="2.60570324151876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253650011734778"/>
          <c:y val="0.18500510112573562"/>
          <c:w val="0.780589091981709"/>
          <c:h val="0.637977714398168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Summary!$A$16</c:f>
              <c:strCache>
                <c:ptCount val="1"/>
                <c:pt idx="0">
                  <c:v>Planning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Summary!$B$15:$C$15</c:f>
              <c:strCache>
                <c:ptCount val="2"/>
                <c:pt idx="0">
                  <c:v>East</c:v>
                </c:pt>
                <c:pt idx="1">
                  <c:v>West</c:v>
                </c:pt>
              </c:strCache>
            </c:strRef>
          </c:cat>
          <c:val>
            <c:numRef>
              <c:f>Summary!$B$16:$C$16</c:f>
              <c:numCache>
                <c:formatCode>"$"#,##0_);[Red]\("$"#,##0\)</c:formatCode>
                <c:ptCount val="2"/>
                <c:pt idx="0">
                  <c:v>1302</c:v>
                </c:pt>
                <c:pt idx="1">
                  <c:v>2496</c:v>
                </c:pt>
              </c:numCache>
            </c:numRef>
          </c:val>
        </c:ser>
        <c:ser>
          <c:idx val="1"/>
          <c:order val="1"/>
          <c:tx>
            <c:strRef>
              <c:f>Summary!$A$18</c:f>
              <c:strCache>
                <c:ptCount val="1"/>
                <c:pt idx="0">
                  <c:v>Prep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Summary!$B$15:$C$15</c:f>
              <c:strCache>
                <c:ptCount val="2"/>
                <c:pt idx="0">
                  <c:v>East</c:v>
                </c:pt>
                <c:pt idx="1">
                  <c:v>West</c:v>
                </c:pt>
              </c:strCache>
            </c:strRef>
          </c:cat>
          <c:val>
            <c:numRef>
              <c:f>Summary!$B$18:$C$18</c:f>
              <c:numCache>
                <c:formatCode>"$"#,##0_);[Red]\("$"#,##0\)</c:formatCode>
                <c:ptCount val="2"/>
                <c:pt idx="0">
                  <c:v>1884</c:v>
                </c:pt>
                <c:pt idx="1">
                  <c:v>178</c:v>
                </c:pt>
              </c:numCache>
            </c:numRef>
          </c:val>
        </c:ser>
        <c:ser>
          <c:idx val="2"/>
          <c:order val="2"/>
          <c:tx>
            <c:strRef>
              <c:f>Summary!$A$19</c:f>
              <c:strCache>
                <c:ptCount val="1"/>
                <c:pt idx="0">
                  <c:v>Treatments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Summary!$B$15:$C$15</c:f>
              <c:strCache>
                <c:ptCount val="2"/>
                <c:pt idx="0">
                  <c:v>East</c:v>
                </c:pt>
                <c:pt idx="1">
                  <c:v>West</c:v>
                </c:pt>
              </c:strCache>
            </c:strRef>
          </c:cat>
          <c:val>
            <c:numRef>
              <c:f>Summary!$B$19:$C$19</c:f>
              <c:numCache>
                <c:formatCode>"$"#,##0_);[Red]\("$"#,##0\)</c:formatCode>
                <c:ptCount val="2"/>
                <c:pt idx="0">
                  <c:v>1678</c:v>
                </c:pt>
                <c:pt idx="1">
                  <c:v>5545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678152"/>
        <c:axId val="211678544"/>
      </c:barChart>
      <c:catAx>
        <c:axId val="211678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78544"/>
        <c:crosses val="autoZero"/>
        <c:auto val="1"/>
        <c:lblAlgn val="ctr"/>
        <c:lblOffset val="100"/>
        <c:noMultiLvlLbl val="0"/>
      </c:catAx>
      <c:valAx>
        <c:axId val="211678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Thousand Dollars</a:t>
                </a:r>
              </a:p>
            </c:rich>
          </c:tx>
          <c:layout>
            <c:manualLayout>
              <c:xMode val="edge"/>
              <c:yMode val="edge"/>
              <c:x val="1.8408444982847171E-2"/>
              <c:y val="0.353894509027547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78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A161BD-52B4-4336-98EC-A23AE095112A}" type="datetimeFigureOut">
              <a:rPr lang="en-US" smtClean="0"/>
              <a:t>04/18/2016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5EC3E5-579A-4F67-B00C-EDF3B44D9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79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AE4E68-FFE2-449F-A0C5-D038C0434B32}" type="datetimeFigureOut">
              <a:rPr lang="en-US" smtClean="0"/>
              <a:t>04/18/2016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F10FA6-23CA-4045-99CA-086D6B2C8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6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10FA6-23CA-4045-99CA-086D6B2C81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84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 includes BOTH FFH</a:t>
            </a:r>
            <a:r>
              <a:rPr lang="en-US" baseline="0" dirty="0" smtClean="0"/>
              <a:t> as we know it to date, state funds) and GNA projects.</a:t>
            </a:r>
          </a:p>
          <a:p>
            <a:r>
              <a:rPr lang="en-US" baseline="0" dirty="0" smtClean="0"/>
              <a:t>Are scoping out an POP for 2017-2019 session. Desire would be to make it “permanent”.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10FA6-23CA-4045-99CA-086D6B2C81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7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10FA6-23CA-4045-99CA-086D6B2C81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92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10FA6-23CA-4045-99CA-086D6B2C81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73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10FA6-23CA-4045-99CA-086D6B2C81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42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10FA6-23CA-4045-99CA-086D6B2C81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88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10FA6-23CA-4045-99CA-086D6B2C81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45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SFIP Project Submissions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$8.2 million (63%)</a:t>
            </a:r>
            <a:r>
              <a:rPr lang="en-US" baseline="0" dirty="0" smtClean="0"/>
              <a:t> from west side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$7.2 million for “treatments”: largely PCT, piling and burning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10FA6-23CA-4045-99CA-086D6B2C81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87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~$200K</a:t>
            </a:r>
            <a:r>
              <a:rPr lang="en-US" baseline="0" dirty="0" smtClean="0"/>
              <a:t> presale work completed in Fall 15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10FA6-23CA-4045-99CA-086D6B2C81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90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geography:</a:t>
            </a:r>
          </a:p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r>
              <a:rPr lang="en-US" dirty="0"/>
              <a:t>66% East-side NFs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34% West-side NFs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10FA6-23CA-4045-99CA-086D6B2C81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4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86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91440" rIns="45720" bIns="9144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57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91440" rIns="45720" bIns="9144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91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04/18/2016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31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04/18/2016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5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0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0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7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03809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04/18/2016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96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3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30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" y="6400800"/>
            <a:ext cx="914398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869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chad.davis@oregon.go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wp.uoregon.edu/sites/ewp2.uoregon.edu/files/WP_57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wp.uoregon.edu/sites/ewp2.uoregon.edu/files/WP_57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wp.uoregon.edu/sites/ewp2.uoregon.edu/files/WP_57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Oregon’s Federal Forest Health Program (FFH)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705785"/>
            <a:ext cx="7543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Chad </a:t>
            </a:r>
            <a:r>
              <a:rPr lang="en-US" dirty="0" smtClean="0"/>
              <a:t>Davis</a:t>
            </a:r>
          </a:p>
          <a:p>
            <a:r>
              <a:rPr lang="en-US" dirty="0" smtClean="0"/>
              <a:t>Oregon department of forestry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417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ODF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Core business statement: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Accelerate the pace, scale and quality of forest restoration to increase the resilience of Oregon’s federal forests, in a manner that leverages collaborative efforts and contributes to the long-term vitality of regional economies and rural communities</a:t>
            </a:r>
            <a:r>
              <a:rPr lang="en-US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Program principles: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Partnership-oriented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Transparent decision making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Flexible and adaptable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Increase system capacity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Measurable metrics </a:t>
            </a:r>
          </a:p>
        </p:txBody>
      </p:sp>
    </p:spTree>
    <p:extLst>
      <p:ext uri="{BB962C8B-B14F-4D97-AF65-F5344CB8AC3E}">
        <p14:creationId xmlns:p14="http://schemas.microsoft.com/office/powerpoint/2010/main" val="208486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11" y="6468510"/>
            <a:ext cx="7383349" cy="442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Chad Davis       |        </a:t>
            </a:r>
            <a:r>
              <a:rPr lang="en-US" dirty="0" smtClean="0">
                <a:hlinkClick r:id="rId2"/>
              </a:rPr>
              <a:t>chad.davis@oregon.gov</a:t>
            </a:r>
            <a:r>
              <a:rPr lang="en-US" dirty="0" smtClean="0"/>
              <a:t>       |       503-602-2130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73" y="0"/>
            <a:ext cx="8292573" cy="621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2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7835" t="24487" r="31645" b="29059"/>
          <a:stretch/>
        </p:blipFill>
        <p:spPr>
          <a:xfrm>
            <a:off x="558663" y="346230"/>
            <a:ext cx="7928390" cy="5680881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814054" y="698740"/>
            <a:ext cx="2430806" cy="3019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4500" y="6452559"/>
            <a:ext cx="805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Full report: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ewp.uoregon.edu/sites/ewp2.uoregon.edu/files/WP_57.pdf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30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402139"/>
              </p:ext>
            </p:extLst>
          </p:nvPr>
        </p:nvGraphicFramePr>
        <p:xfrm>
          <a:off x="459749" y="267419"/>
          <a:ext cx="8278809" cy="5848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454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whence it came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2009 Federal Forest Advisory Committee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Called for State action, including state funds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Identified collaboration as a path forward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2012 FFAC Subcommittee scopes out State funding package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Co-funded Forest Restoration Economic Analysis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Initial package prioritized in </a:t>
            </a:r>
            <a:r>
              <a:rPr lang="en-US" sz="2400" dirty="0" err="1" smtClean="0"/>
              <a:t>Gov</a:t>
            </a:r>
            <a:r>
              <a:rPr lang="en-US" sz="2400" dirty="0" smtClean="0"/>
              <a:t> Kitzhaber’s 13-15 budget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FFWG continues: supports collaboratives &amp; informs   implementation of the FFH program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700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1.0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2013-2015 biennium - $2.88 million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“Dry forests” of eastern &amp; SW Oregon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USFS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Focus in Blue Mountains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Staffed </a:t>
            </a:r>
            <a:r>
              <a:rPr lang="en-US" sz="2400" dirty="0"/>
              <a:t>with existing </a:t>
            </a:r>
            <a:r>
              <a:rPr lang="en-US" sz="2400" dirty="0" smtClean="0"/>
              <a:t>positions at ODF; </a:t>
            </a:r>
            <a:r>
              <a:rPr lang="en-US" sz="2400" dirty="0" err="1" smtClean="0"/>
              <a:t>ie</a:t>
            </a:r>
            <a:r>
              <a:rPr lang="en-US" sz="2400" dirty="0" smtClean="0"/>
              <a:t>. no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Relied on lead partner at USFS (Bill </a:t>
            </a:r>
            <a:r>
              <a:rPr lang="en-US" sz="2000" dirty="0" err="1" smtClean="0"/>
              <a:t>Aney</a:t>
            </a:r>
            <a:r>
              <a:rPr lang="en-US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Driving assumption: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Significant uptick needed on </a:t>
            </a:r>
            <a:r>
              <a:rPr lang="en-US" sz="2000" b="1" u="sng" dirty="0" smtClean="0"/>
              <a:t>social license &amp; NEPA shelf stock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</a:t>
            </a:r>
            <a:r>
              <a:rPr lang="en-US" sz="2400" dirty="0" smtClean="0"/>
              <a:t>USFS </a:t>
            </a:r>
            <a:r>
              <a:rPr lang="en-US" sz="2400" dirty="0"/>
              <a:t>“match”: $10 million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4500" y="6452559"/>
            <a:ext cx="805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Full report: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ewp.uoregon.edu/sites/ewp2.uoregon.edu/files/WP_57.pdf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up collaboration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59" y="2027208"/>
            <a:ext cx="7543801" cy="3841886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USFS </a:t>
            </a:r>
            <a:r>
              <a:rPr lang="en-US" sz="2400" u="sng" dirty="0" smtClean="0"/>
              <a:t>Records </a:t>
            </a:r>
            <a:r>
              <a:rPr lang="en-US" sz="2400" u="sng" dirty="0"/>
              <a:t>of Decision </a:t>
            </a:r>
            <a:r>
              <a:rPr lang="en-US" sz="2400" dirty="0"/>
              <a:t>were signed </a:t>
            </a:r>
            <a:r>
              <a:rPr lang="en-US" sz="2400" dirty="0" smtClean="0"/>
              <a:t>on </a:t>
            </a:r>
            <a:r>
              <a:rPr lang="en-US" sz="2400" b="1" dirty="0">
                <a:solidFill>
                  <a:schemeClr val="accent5"/>
                </a:solidFill>
              </a:rPr>
              <a:t>137,487 acres </a:t>
            </a:r>
            <a:r>
              <a:rPr lang="en-US" sz="2400" dirty="0"/>
              <a:t>of collaborative projects within the Blue </a:t>
            </a:r>
            <a:r>
              <a:rPr lang="en-US" sz="2400" dirty="0" err="1" smtClean="0"/>
              <a:t>Mtns</a:t>
            </a:r>
            <a:r>
              <a:rPr lang="en-US" sz="2400" dirty="0" smtClean="0"/>
              <a:t> </a:t>
            </a:r>
            <a:r>
              <a:rPr lang="en-US" sz="2400" dirty="0"/>
              <a:t>region from 2012–2014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Blue </a:t>
            </a:r>
            <a:r>
              <a:rPr lang="en-US" sz="2400" dirty="0" err="1" smtClean="0"/>
              <a:t>Mtns</a:t>
            </a:r>
            <a:r>
              <a:rPr lang="en-US" sz="2400" dirty="0" smtClean="0"/>
              <a:t> Collaboratives </a:t>
            </a:r>
            <a:r>
              <a:rPr lang="en-US" sz="2400" dirty="0"/>
              <a:t>worked on </a:t>
            </a:r>
            <a:r>
              <a:rPr lang="en-US" sz="2400" u="sng" dirty="0"/>
              <a:t>planning</a:t>
            </a:r>
            <a:r>
              <a:rPr lang="en-US" sz="2400" dirty="0"/>
              <a:t> an additional </a:t>
            </a:r>
            <a:r>
              <a:rPr lang="en-US" sz="2400" b="1" dirty="0">
                <a:solidFill>
                  <a:schemeClr val="accent5"/>
                </a:solidFill>
              </a:rPr>
              <a:t>465,356 acres</a:t>
            </a:r>
            <a:r>
              <a:rPr lang="en-US" sz="24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Contracts for collaborative </a:t>
            </a:r>
            <a:r>
              <a:rPr lang="en-US" sz="2400" dirty="0"/>
              <a:t>projects on the </a:t>
            </a:r>
            <a:r>
              <a:rPr lang="en-US" sz="2400" u="sng" dirty="0"/>
              <a:t>Malheur National Forest</a:t>
            </a:r>
            <a:r>
              <a:rPr lang="en-US" sz="2400" dirty="0"/>
              <a:t> yielded approximately </a:t>
            </a:r>
            <a:r>
              <a:rPr lang="en-US" sz="2400" b="1" dirty="0">
                <a:solidFill>
                  <a:schemeClr val="accent5"/>
                </a:solidFill>
              </a:rPr>
              <a:t>156.8 </a:t>
            </a:r>
            <a:r>
              <a:rPr lang="en-US" sz="2400" b="1" dirty="0" err="1">
                <a:solidFill>
                  <a:schemeClr val="accent5"/>
                </a:solidFill>
              </a:rPr>
              <a:t>mmbf</a:t>
            </a:r>
            <a:r>
              <a:rPr lang="en-US" sz="2400" b="1" dirty="0">
                <a:solidFill>
                  <a:schemeClr val="accent5"/>
                </a:solidFill>
              </a:rPr>
              <a:t> </a:t>
            </a:r>
            <a:r>
              <a:rPr lang="en-US" sz="2400" dirty="0"/>
              <a:t>in </a:t>
            </a:r>
            <a:r>
              <a:rPr lang="en-US" sz="2400" dirty="0" smtClean="0"/>
              <a:t>volume.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77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9394" t="28182" r="30664" b="33585"/>
          <a:stretch/>
        </p:blipFill>
        <p:spPr>
          <a:xfrm>
            <a:off x="345499" y="896644"/>
            <a:ext cx="8256963" cy="493985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500978" y="2228294"/>
            <a:ext cx="1251752" cy="21839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134046" y="4986068"/>
            <a:ext cx="1313141" cy="6779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+136 jobs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4500" y="6452559"/>
            <a:ext cx="805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Full report: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ewp.uoregon.edu/sites/ewp2.uoregon.edu/files/WP_57.pdf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9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Doubling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26798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$5 million approved for 2015-2017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Key differences: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Statewide scope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More legislative direction on funding for components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Collaborative Support = $1.3 million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State-Federal Implementation Partnership = $3.4 million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ODF Position authority: total 7.64 FTE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Includes “District Coordinators” in each EOA District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Combination of LD and seasonal positions</a:t>
            </a:r>
            <a:endParaRPr lang="en-US" sz="1600" dirty="0" smtClean="0"/>
          </a:p>
          <a:p>
            <a:pPr marL="0">
              <a:buNone/>
            </a:pPr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244849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04192"/>
          </a:xfrm>
        </p:spPr>
        <p:txBody>
          <a:bodyPr>
            <a:normAutofit/>
          </a:bodyPr>
          <a:lstStyle/>
          <a:p>
            <a:pPr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 Two primary program components </a:t>
            </a:r>
          </a:p>
          <a:p>
            <a:pPr marL="544068" lvl="1" indent="-342900">
              <a:buFont typeface="+mj-lt"/>
              <a:buAutoNum type="arabicPeriod"/>
            </a:pPr>
            <a:endParaRPr lang="en-US" sz="600" b="1" dirty="0" smtClean="0">
              <a:solidFill>
                <a:schemeClr val="accent5"/>
              </a:solidFill>
            </a:endParaRPr>
          </a:p>
          <a:p>
            <a:pPr marL="544068" lvl="1" indent="-342900">
              <a:buFont typeface="+mj-lt"/>
              <a:buAutoNum type="arabicPeriod"/>
            </a:pPr>
            <a:r>
              <a:rPr lang="en-US" sz="2400" b="1" u="sng" dirty="0" smtClean="0">
                <a:solidFill>
                  <a:schemeClr val="accent3"/>
                </a:solidFill>
              </a:rPr>
              <a:t>Collaborative Support </a:t>
            </a:r>
            <a:r>
              <a:rPr lang="en-US" sz="2400" b="1" u="sng" dirty="0" smtClean="0">
                <a:solidFill>
                  <a:schemeClr val="tx1"/>
                </a:solidFill>
              </a:rPr>
              <a:t>(Scale &amp; Quality)</a:t>
            </a:r>
          </a:p>
          <a:p>
            <a:pPr marL="726948" lvl="2" indent="-342900">
              <a:buFont typeface="+mj-lt"/>
              <a:buAutoNum type="alphaUcPeriod"/>
            </a:pPr>
            <a:endParaRPr lang="en-US" sz="600" dirty="0" smtClean="0"/>
          </a:p>
          <a:p>
            <a:pPr marL="726948" lvl="2" indent="-342900">
              <a:buFont typeface="+mj-lt"/>
              <a:buAutoNum type="alphaUcPeriod"/>
            </a:pPr>
            <a:r>
              <a:rPr lang="en-US" sz="2000" b="1" dirty="0" smtClean="0"/>
              <a:t>Collaborative Grants</a:t>
            </a:r>
            <a:endParaRPr lang="en-US" sz="2000" b="1" dirty="0" smtClean="0">
              <a:solidFill>
                <a:schemeClr val="accent5"/>
              </a:solidFill>
            </a:endParaRPr>
          </a:p>
          <a:p>
            <a:pPr marL="726948" lvl="2" indent="-342900">
              <a:buFont typeface="+mj-lt"/>
              <a:buAutoNum type="alphaUcPeriod"/>
            </a:pPr>
            <a:r>
              <a:rPr lang="en-US" sz="2000" b="1" dirty="0" smtClean="0"/>
              <a:t>Technical </a:t>
            </a:r>
            <a:r>
              <a:rPr lang="en-US" sz="2000" b="1" dirty="0"/>
              <a:t>Assistance and Science </a:t>
            </a:r>
            <a:r>
              <a:rPr lang="en-US" sz="2000" b="1" dirty="0" smtClean="0"/>
              <a:t>Support</a:t>
            </a:r>
          </a:p>
          <a:p>
            <a:pPr marL="544068" lvl="1" indent="-342900">
              <a:buFont typeface="+mj-lt"/>
              <a:buAutoNum type="arabicPeriod"/>
            </a:pPr>
            <a:endParaRPr lang="en-US" dirty="0"/>
          </a:p>
          <a:p>
            <a:pPr marL="544068" lvl="1" indent="-342900">
              <a:buFont typeface="+mj-lt"/>
              <a:buAutoNum type="arabicPeriod"/>
            </a:pPr>
            <a:r>
              <a:rPr lang="en-US" sz="2400" b="1" u="sng" dirty="0" smtClean="0">
                <a:solidFill>
                  <a:schemeClr val="accent3"/>
                </a:solidFill>
              </a:rPr>
              <a:t>Implementation Partnership </a:t>
            </a:r>
            <a:r>
              <a:rPr lang="en-US" sz="2400" b="1" u="sng" dirty="0" smtClean="0">
                <a:solidFill>
                  <a:schemeClr val="tx1"/>
                </a:solidFill>
              </a:rPr>
              <a:t>(Pace &amp; Quality)</a:t>
            </a:r>
            <a:endParaRPr lang="en-US" sz="2400" b="1" u="sng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Planning and pre-sale activities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ODF Seasonal employees, State contracts, </a:t>
            </a:r>
            <a:r>
              <a:rPr lang="en-US" sz="2000" dirty="0" smtClean="0"/>
              <a:t>Reimburse USFS contractors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Call for Projects yielded 70 submissions totaling $13.2 million </a:t>
            </a:r>
          </a:p>
        </p:txBody>
      </p:sp>
    </p:spTree>
    <p:extLst>
      <p:ext uri="{BB962C8B-B14F-4D97-AF65-F5344CB8AC3E}">
        <p14:creationId xmlns:p14="http://schemas.microsoft.com/office/powerpoint/2010/main" val="6562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183996"/>
              </p:ext>
            </p:extLst>
          </p:nvPr>
        </p:nvGraphicFramePr>
        <p:xfrm>
          <a:off x="311915" y="328307"/>
          <a:ext cx="8530160" cy="5684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9476348"/>
              </p:ext>
            </p:extLst>
          </p:nvPr>
        </p:nvGraphicFramePr>
        <p:xfrm>
          <a:off x="584791" y="404037"/>
          <a:ext cx="7910623" cy="5608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16661" y="5445173"/>
            <a:ext cx="2059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Total</a:t>
            </a:r>
            <a:r>
              <a:rPr lang="en-US" b="1" dirty="0" smtClean="0"/>
              <a:t>: $3.4 million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705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183996"/>
              </p:ext>
            </p:extLst>
          </p:nvPr>
        </p:nvGraphicFramePr>
        <p:xfrm>
          <a:off x="311915" y="328307"/>
          <a:ext cx="8530160" cy="5684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966006"/>
              </p:ext>
            </p:extLst>
          </p:nvPr>
        </p:nvGraphicFramePr>
        <p:xfrm>
          <a:off x="311915" y="207014"/>
          <a:ext cx="8427403" cy="5959868"/>
        </p:xfrm>
        <a:graphic>
          <a:graphicData uri="http://schemas.openxmlformats.org/drawingml/2006/table">
            <a:tbl>
              <a:tblPr/>
              <a:tblGrid>
                <a:gridCol w="986518"/>
                <a:gridCol w="4638746"/>
                <a:gridCol w="1028501"/>
                <a:gridCol w="1773638"/>
              </a:tblGrid>
              <a:tr h="87965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FFH</a:t>
                      </a:r>
                      <a:r>
                        <a:rPr lang="en-US" sz="2800" b="1" i="0" u="none" strike="noStrike" baseline="0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 Implementation Partnership – Selected Projects</a:t>
                      </a:r>
                      <a:endParaRPr lang="en-US" sz="28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39" marR="7039" marT="7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54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Mechanism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1611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FreWin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Unit layout and timber marking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Black Hills, </a:t>
                      </a:r>
                      <a:r>
                        <a:rPr lang="en-US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Bluejay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Deuce, </a:t>
                      </a:r>
                      <a:r>
                        <a:rPr lang="en-US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Mudhoney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$300,000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ODF Seasonal Crew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11467">
                <a:tc v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Stand exams</a:t>
                      </a:r>
                      <a:r>
                        <a:rPr lang="en-US" sz="1600" b="1" i="0" u="sng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Thomas Creek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Blue Jay II.</a:t>
                      </a: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808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Ochoco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Property</a:t>
                      </a:r>
                      <a:r>
                        <a:rPr lang="en-US" sz="1600" b="1" i="0" u="sng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boundary surveying 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 Gap and Edge timber sales. Establishes line between public and private land.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$90,000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IDIQ Contractor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711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Malheur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LiDAR</a:t>
                      </a:r>
                      <a:r>
                        <a:rPr lang="en-US" sz="1600" b="1" i="0" u="sng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acquisition 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&amp; </a:t>
                      </a:r>
                      <a:r>
                        <a:rPr lang="en-US" sz="1600" b="1" i="0" u="sng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stand exams 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 support collaborative/research on Canyon Creek Complex. 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$178,200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IGA w/ DOGAMI; ODF Contract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884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Willamette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Road surveys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for upcoming timber sales. ODF will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gather data to inform USFS contracting to access NEPA-ready timber sales.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$75,000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ODF Seasonal Crew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59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Siuslaw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Marbeled</a:t>
                      </a:r>
                      <a:r>
                        <a:rPr lang="en-US" sz="16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sng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murrelet</a:t>
                      </a:r>
                      <a:r>
                        <a:rPr lang="en-US" sz="1600" b="1" i="0" u="sng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surveys.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Intent to extend operating season on existing sale areas.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$115,000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ODF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Contract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596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Rogue</a:t>
                      </a:r>
                      <a:r>
                        <a:rPr lang="en-US" sz="16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Heritage</a:t>
                      </a:r>
                      <a:r>
                        <a:rPr lang="en-US" sz="1600" b="1" i="0" u="sng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resource surveys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: Agnes project. Protocol shift to survey treatment units only.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$35,000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IDIQ Contractor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39" marR="7039" marT="70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73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643</TotalTime>
  <Words>668</Words>
  <Application>Microsoft Office PowerPoint</Application>
  <PresentationFormat>On-screen Show (4:3)</PresentationFormat>
  <Paragraphs>125</Paragraphs>
  <Slides>13</Slides>
  <Notes>10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Retrospect</vt:lpstr>
      <vt:lpstr>Oregon’s Federal Forest Health Program (FFH)</vt:lpstr>
      <vt:lpstr>From whence it came</vt:lpstr>
      <vt:lpstr>Version 1.0</vt:lpstr>
      <vt:lpstr>Scaling up collaboration</vt:lpstr>
      <vt:lpstr>PowerPoint Presentation</vt:lpstr>
      <vt:lpstr>Doubling down</vt:lpstr>
      <vt:lpstr>Version 2.0</vt:lpstr>
      <vt:lpstr>PowerPoint Presentation</vt:lpstr>
      <vt:lpstr>PowerPoint Presentation</vt:lpstr>
      <vt:lpstr>A new ODF program</vt:lpstr>
      <vt:lpstr>Your turn!</vt:lpstr>
      <vt:lpstr>PowerPoint Presentation</vt:lpstr>
      <vt:lpstr>PowerPoint Presentation</vt:lpstr>
    </vt:vector>
  </TitlesOfParts>
  <Company>Department of Forestry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Forest Health Program</dc:title>
  <dc:creator>DAVIS Chad</dc:creator>
  <cp:lastModifiedBy>DAVIS Chad</cp:lastModifiedBy>
  <cp:revision>58</cp:revision>
  <cp:lastPrinted>2016-03-09T15:41:41Z</cp:lastPrinted>
  <dcterms:created xsi:type="dcterms:W3CDTF">2015-09-30T00:35:32Z</dcterms:created>
  <dcterms:modified xsi:type="dcterms:W3CDTF">2016-04-18T20:48:49Z</dcterms:modified>
</cp:coreProperties>
</file>