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2" d="100"/>
        <a:sy n="102" d="100"/>
      </p:scale>
      <p:origin x="0" y="-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D26A-04D7-444E-8E8B-77B7B9BC36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CB9D-F4A0-40BB-AC1C-CB3AEFFD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0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</a:defRPr>
            </a:lvl2pPr>
            <a:lvl3pPr>
              <a:defRPr sz="3200">
                <a:latin typeface="Calibri" panose="020F0502020204030204" pitchFamily="34" charset="0"/>
              </a:defRPr>
            </a:lvl3pPr>
            <a:lvl4pPr>
              <a:defRPr sz="3200">
                <a:latin typeface="Calibri" panose="020F0502020204030204" pitchFamily="34" charset="0"/>
              </a:defRPr>
            </a:lvl4pPr>
            <a:lvl5pPr>
              <a:defRPr sz="32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2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3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4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0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2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3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2B1549-D6F2-44C0-8422-6E3864CE03AD}" type="datetimeFigureOut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4/20/2016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4E362-93D9-42F9-84EF-EA274A9D85A7}" type="slidenum">
              <a:rPr lang="en-US" smtClean="0">
                <a:solidFill>
                  <a:srgbClr val="2F2B2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2F2B2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90" y="1028700"/>
            <a:ext cx="879861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Towards More Effective Monitoring:  The Process Used in the Collaborative Forest Landscape Restoration Projects (CFLRPs) in the Pacific Northwest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3100" b="1" dirty="0">
                <a:latin typeface="Calibri" panose="020F0502020204030204" pitchFamily="34" charset="0"/>
              </a:rPr>
              <a:t>Thomas E. </a:t>
            </a:r>
            <a:r>
              <a:rPr lang="en-US" sz="3100" b="1" dirty="0" err="1">
                <a:latin typeface="Calibri" panose="020F0502020204030204" pitchFamily="34" charset="0"/>
              </a:rPr>
              <a:t>DeMeo</a:t>
            </a:r>
            <a:r>
              <a:rPr lang="en-US" sz="3100" b="1" dirty="0">
                <a:latin typeface="Calibri" panose="020F0502020204030204" pitchFamily="34" charset="0"/>
              </a:rPr>
              <a:t>, </a:t>
            </a:r>
            <a:r>
              <a:rPr lang="en-US" sz="3100" b="1" dirty="0" smtClean="0"/>
              <a:t>Amy  Markus, </a:t>
            </a:r>
          </a:p>
          <a:p>
            <a:pPr marL="137160" indent="0">
              <a:buNone/>
            </a:pPr>
            <a:r>
              <a:rPr lang="en-US" sz="3100" b="1" dirty="0" smtClean="0"/>
              <a:t>Bernard Bormann, and Jodi Leingang</a:t>
            </a:r>
            <a:endParaRPr lang="en-US" sz="3100" b="1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en-US" sz="3100" b="1" dirty="0">
                <a:latin typeface="Calibri" panose="020F0502020204030204" pitchFamily="34" charset="0"/>
              </a:rPr>
              <a:t>USDA Forest Service, Pacific Northwest </a:t>
            </a:r>
            <a:r>
              <a:rPr lang="en-US" sz="3100" b="1" dirty="0" smtClean="0">
                <a:latin typeface="Calibri" panose="020F0502020204030204" pitchFamily="34" charset="0"/>
              </a:rPr>
              <a:t>Region</a:t>
            </a:r>
            <a:endParaRPr lang="en-US" sz="3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SzPct val="100000"/>
              <a:buFont typeface="+mj-lt"/>
              <a:buAutoNum type="arabicPeriod" startAt="8"/>
            </a:pPr>
            <a:r>
              <a:rPr lang="en-US" dirty="0" smtClean="0"/>
              <a:t>Understand the right  scale for your question.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For example, questions on fire regimes normally are assessed at landscape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976"/>
          </a:xfrm>
        </p:spPr>
        <p:txBody>
          <a:bodyPr/>
          <a:lstStyle/>
          <a:p>
            <a:pPr marL="651510" indent="-514350">
              <a:buSzPct val="100000"/>
              <a:buFont typeface="+mj-lt"/>
              <a:buAutoNum type="arabicPeriod" startAt="9"/>
            </a:pPr>
            <a:r>
              <a:rPr lang="en-US" dirty="0" smtClean="0"/>
              <a:t>Involve leadership in developing the monitoring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8513" indent="-628650">
              <a:buSzPct val="100000"/>
              <a:buFont typeface="+mj-lt"/>
              <a:buAutoNum type="arabicPeriod" startAt="10"/>
            </a:pPr>
            <a:r>
              <a:rPr lang="en-US" dirty="0"/>
              <a:t> </a:t>
            </a:r>
            <a:r>
              <a:rPr lang="en-US" dirty="0" smtClean="0"/>
              <a:t>Only after the questions are precisely decided on do you clarify methods, who will do the work, and the responsibilities of those involved.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effectLst/>
              </a:rPr>
              <a:t> 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SzPct val="100000"/>
              <a:buNone/>
            </a:pPr>
            <a:r>
              <a:rPr lang="en-US" b="1" dirty="0" smtClean="0"/>
              <a:t> </a:t>
            </a:r>
            <a:endParaRPr lang="en-US" b="1" dirty="0" smtClean="0"/>
          </a:p>
          <a:p>
            <a:pPr marL="137160" indent="0">
              <a:buSzPct val="100000"/>
              <a:buNone/>
            </a:pPr>
            <a:endParaRPr lang="en-US" b="1" dirty="0"/>
          </a:p>
          <a:p>
            <a:pPr marL="651510" indent="-514350">
              <a:buSzPct val="100000"/>
              <a:buAutoNum type="arabicPeriod"/>
            </a:pPr>
            <a:r>
              <a:rPr lang="en-US" b="1" dirty="0" smtClean="0"/>
              <a:t>Getting to a small list of precise questions is very difficult… but worth it.</a:t>
            </a:r>
          </a:p>
          <a:p>
            <a:pPr marL="651510" indent="-514350">
              <a:buSzPct val="100000"/>
              <a:buAutoNum type="arabicPeriod"/>
            </a:pPr>
            <a:endParaRPr lang="en-US" b="1" dirty="0"/>
          </a:p>
          <a:p>
            <a:pPr marL="651510" indent="-514350">
              <a:buSzPct val="100000"/>
              <a:buAutoNum type="arabicPeriod"/>
            </a:pPr>
            <a:r>
              <a:rPr lang="en-US" b="1" dirty="0" smtClean="0"/>
              <a:t> To reduce tensions and build trust, emphasize a learning process we do together.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99441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Lessons Learned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5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effectLst/>
              </a:rPr>
              <a:t>  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3600" b="1" dirty="0" smtClean="0"/>
              <a:t>Lessons Learned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3. W</a:t>
            </a:r>
            <a:r>
              <a:rPr lang="en-US" b="1" dirty="0" smtClean="0"/>
              <a:t>e continue to struggle with the amount of rigor and resources to be dedicated to a question.</a:t>
            </a:r>
            <a:endParaRPr lang="en-US" b="1" dirty="0" smtClean="0"/>
          </a:p>
          <a:p>
            <a:pPr marL="651510" indent="-514350">
              <a:buAutoNum type="arabicPeriod" startAt="3"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4. Time </a:t>
            </a:r>
            <a:r>
              <a:rPr lang="en-US" b="1" dirty="0" smtClean="0"/>
              <a:t>matters.  Frequent (at least yearly) reporting is </a:t>
            </a:r>
            <a:r>
              <a:rPr lang="en-US" b="1" dirty="0" smtClean="0"/>
              <a:t>essential to maintain momentum </a:t>
            </a:r>
            <a:r>
              <a:rPr lang="en-US" b="1" smtClean="0"/>
              <a:t>and credibility.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34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It’s OK to make mistakes….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….but make new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0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4730"/>
            <a:ext cx="8229600" cy="572463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 smtClean="0"/>
              <a:t>Adaptive management</a:t>
            </a:r>
          </a:p>
          <a:p>
            <a:pPr marL="137160" indent="0">
              <a:buNone/>
            </a:pPr>
            <a:endParaRPr lang="en-US" b="1" dirty="0" smtClean="0"/>
          </a:p>
          <a:p>
            <a:pPr marL="137160" indent="0">
              <a:buNone/>
            </a:pPr>
            <a:r>
              <a:rPr lang="en-US" b="1" dirty="0" smtClean="0"/>
              <a:t>We evaluate our management policy and actions based on monitoring, and adjust them based on what we find.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i="1" dirty="0" smtClean="0"/>
              <a:t>Therefore management is seen as a learning process we work on together.  Monitoring </a:t>
            </a:r>
            <a:r>
              <a:rPr lang="en-US" b="1" i="1" dirty="0" smtClean="0"/>
              <a:t>emphasizes </a:t>
            </a:r>
            <a:r>
              <a:rPr lang="en-US" b="1" i="1" dirty="0" smtClean="0"/>
              <a:t>this mutual learning process.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964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1.  Clearly understand and convey your goals and objectives.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SzPct val="100000"/>
              <a:buFont typeface="+mj-lt"/>
              <a:buAutoNum type="arabicPeriod" startAt="2"/>
            </a:pPr>
            <a:r>
              <a:rPr lang="en-US" dirty="0" smtClean="0"/>
              <a:t>Organize your monitoring as a set of questions.</a:t>
            </a:r>
          </a:p>
          <a:p>
            <a:pPr marL="651510" indent="-514350">
              <a:buAutoNum type="arabicPeriod" startAt="2"/>
            </a:pPr>
            <a:endParaRPr lang="en-US" b="1" dirty="0"/>
          </a:p>
          <a:p>
            <a:pPr marL="137160" indent="0">
              <a:buNone/>
            </a:pPr>
            <a:r>
              <a:rPr lang="en-US" dirty="0" smtClean="0"/>
              <a:t>Example:  The key question usually is: Are our activities making our landscapes more resilient or sustainable?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" y="1668780"/>
            <a:ext cx="8229600" cy="4709160"/>
          </a:xfrm>
        </p:spPr>
        <p:txBody>
          <a:bodyPr/>
          <a:lstStyle/>
          <a:p>
            <a:pPr marL="741363" indent="-604838">
              <a:buSzPct val="100000"/>
              <a:buFont typeface="+mj-lt"/>
              <a:buAutoNum type="arabicPeriod" startAt="3"/>
            </a:pPr>
            <a:r>
              <a:rPr lang="en-US" dirty="0" smtClean="0"/>
              <a:t>Involve your stakeholders in developing the monitoring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SzPct val="100000"/>
              <a:buAutoNum type="arabicPeriod" startAt="4"/>
            </a:pPr>
            <a:r>
              <a:rPr lang="en-US" dirty="0" smtClean="0"/>
              <a:t>Keep it simple and commit to your monitoring plan.  </a:t>
            </a:r>
          </a:p>
          <a:p>
            <a:pPr marL="651510" indent="-514350">
              <a:buAutoNum type="arabicPeriod" startAt="4"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When we fail in monitoring, it is usually because we do not answer simple questions well and consistently, not because we are not complicated enough.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1363" indent="-604838">
              <a:buNone/>
            </a:pPr>
            <a:r>
              <a:rPr lang="en-US" dirty="0"/>
              <a:t>5</a:t>
            </a:r>
            <a:r>
              <a:rPr lang="en-US" dirty="0" smtClean="0"/>
              <a:t>.   Match your monitoring questions to the resources available.  Do not make long lists of questions you will never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5938" indent="-379413">
              <a:buSzPct val="100000"/>
              <a:buAutoNum type="arabicPeriod" startAt="6"/>
            </a:pPr>
            <a:r>
              <a:rPr lang="en-US" dirty="0" smtClean="0"/>
              <a:t>Understand the continuum of evidence of increasing complexity and rigor: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Expert panel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Photomonitoring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Landscape assessment (mapping methods)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Quantitative ground data</a:t>
            </a:r>
          </a:p>
          <a:p>
            <a:pPr marL="137160" indent="0">
              <a:buNone/>
            </a:pPr>
            <a:endParaRPr lang="en-US" i="1" dirty="0" smtClean="0"/>
          </a:p>
          <a:p>
            <a:pPr marL="137160" indent="0">
              <a:buNone/>
            </a:pPr>
            <a:r>
              <a:rPr lang="en-US" i="1" dirty="0" smtClean="0"/>
              <a:t>Limited resources often mean a reliance on the first three above.</a:t>
            </a:r>
          </a:p>
          <a:p>
            <a:pPr marL="13716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69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Monitoring and adaptive management process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SzPct val="100000"/>
              <a:buAutoNum type="arabicPeriod" startAt="7"/>
            </a:pPr>
            <a:r>
              <a:rPr lang="en-US" dirty="0" smtClean="0"/>
              <a:t>Often a triage concept works well, using less intensive methods in general, and reserving data intensive methods for areas of high interest or controversy.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Example: This works well for riparian range monitoring, with rapid assessment everywhere and intensive sampling in areas of high controversy.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478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Towards More Effective Monitoring:  The Process Used in the Collaborative Forest Landscape Restoration Projects (CFLRPs) in the Pacific Northwest  </vt:lpstr>
      <vt:lpstr>  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Monitoring and adaptive management process</vt:lpstr>
      <vt:lpstr> </vt:lpstr>
      <vt:lpstr>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Howard-Grabman</dc:creator>
  <cp:lastModifiedBy>DeMeo, Tom -FS</cp:lastModifiedBy>
  <cp:revision>73</cp:revision>
  <dcterms:created xsi:type="dcterms:W3CDTF">2015-05-11T05:00:01Z</dcterms:created>
  <dcterms:modified xsi:type="dcterms:W3CDTF">2016-04-20T09:03:54Z</dcterms:modified>
</cp:coreProperties>
</file>