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sldIdLst>
    <p:sldId id="258" r:id="rId2"/>
    <p:sldId id="259" r:id="rId3"/>
    <p:sldId id="330" r:id="rId4"/>
    <p:sldId id="327" r:id="rId5"/>
    <p:sldId id="329" r:id="rId6"/>
    <p:sldId id="328" r:id="rId7"/>
    <p:sldId id="331" r:id="rId8"/>
    <p:sldId id="332" r:id="rId9"/>
    <p:sldId id="333" r:id="rId1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E3D"/>
    <a:srgbClr val="22574F"/>
    <a:srgbClr val="1464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52" autoAdjust="0"/>
  </p:normalViewPr>
  <p:slideViewPr>
    <p:cSldViewPr>
      <p:cViewPr>
        <p:scale>
          <a:sx n="75" d="100"/>
          <a:sy n="75" d="100"/>
        </p:scale>
        <p:origin x="-1152" y="2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82E10C1-388B-401B-9509-B9C13D8DAEF6}" type="datetimeFigureOut">
              <a:rPr lang="en-US" smtClean="0"/>
              <a:t>4/23/2016</a:t>
            </a:fld>
            <a:endParaRPr lang="en-US"/>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CD2FFFB-3176-4C5F-8B05-D582A3141CBF}" type="slidenum">
              <a:rPr lang="en-US" smtClean="0"/>
              <a:t>‹#›</a:t>
            </a:fld>
            <a:endParaRPr lang="en-US"/>
          </a:p>
        </p:txBody>
      </p:sp>
    </p:spTree>
    <p:extLst>
      <p:ext uri="{BB962C8B-B14F-4D97-AF65-F5344CB8AC3E}">
        <p14:creationId xmlns:p14="http://schemas.microsoft.com/office/powerpoint/2010/main" val="368822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People</a:t>
            </a:r>
            <a:r>
              <a:rPr lang="en-US" baseline="0" dirty="0" smtClean="0"/>
              <a:t> feel the plan will determine the future/direction of the forest FOREVER</a:t>
            </a:r>
          </a:p>
          <a:p>
            <a:pPr marL="171450" indent="-171450">
              <a:buFont typeface="Arial" panose="020B0604020202020204" pitchFamily="34" charset="0"/>
              <a:buChar char="•"/>
            </a:pPr>
            <a:r>
              <a:rPr lang="en-US" baseline="0" dirty="0" smtClean="0"/>
              <a:t>Any unhappiness w/prior plan and management is channeled into plan discussions</a:t>
            </a:r>
          </a:p>
          <a:p>
            <a:pPr marL="171450" indent="-171450">
              <a:buFont typeface="Arial" panose="020B0604020202020204" pitchFamily="34" charset="0"/>
              <a:buChar char="•"/>
            </a:pPr>
            <a:r>
              <a:rPr lang="en-US" baseline="0" dirty="0" smtClean="0"/>
              <a:t>Plans are political and people are used to playing by the “old rules”</a:t>
            </a:r>
          </a:p>
          <a:p>
            <a:pPr marL="171450" indent="-171450">
              <a:buFont typeface="Arial" panose="020B0604020202020204" pitchFamily="34" charset="0"/>
              <a:buChar char="•"/>
            </a:pPr>
            <a:r>
              <a:rPr lang="en-US" baseline="0" dirty="0" smtClean="0"/>
              <a:t>More permanent nature and even de facto management of proposed wilderness areas make timber and active management interests feel at a disadvantage</a:t>
            </a:r>
            <a:endParaRPr lang="en-US" dirty="0"/>
          </a:p>
        </p:txBody>
      </p:sp>
      <p:sp>
        <p:nvSpPr>
          <p:cNvPr id="4" name="Slide Number Placeholder 3"/>
          <p:cNvSpPr>
            <a:spLocks noGrp="1"/>
          </p:cNvSpPr>
          <p:nvPr>
            <p:ph type="sldNum" sz="quarter" idx="10"/>
          </p:nvPr>
        </p:nvSpPr>
        <p:spPr/>
        <p:txBody>
          <a:bodyPr/>
          <a:lstStyle/>
          <a:p>
            <a:fld id="{ACD2FFFB-3176-4C5F-8B05-D582A3141CBF}" type="slidenum">
              <a:rPr lang="en-US" smtClean="0"/>
              <a:t>6</a:t>
            </a:fld>
            <a:endParaRPr lang="en-US"/>
          </a:p>
        </p:txBody>
      </p:sp>
    </p:spTree>
    <p:extLst>
      <p:ext uri="{BB962C8B-B14F-4D97-AF65-F5344CB8AC3E}">
        <p14:creationId xmlns:p14="http://schemas.microsoft.com/office/powerpoint/2010/main" val="24021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Improve robustness of Public Information Plan</a:t>
            </a:r>
          </a:p>
          <a:p>
            <a:r>
              <a:rPr lang="en-US" dirty="0" smtClean="0"/>
              <a:t>Deeper dialogue </a:t>
            </a:r>
          </a:p>
          <a:p>
            <a:r>
              <a:rPr lang="en-US" dirty="0" smtClean="0"/>
              <a:t>Everyone</a:t>
            </a:r>
            <a:r>
              <a:rPr lang="en-US" baseline="0" dirty="0" smtClean="0"/>
              <a:t> at the s</a:t>
            </a:r>
            <a:r>
              <a:rPr lang="en-US" dirty="0" smtClean="0"/>
              <a:t>ame table</a:t>
            </a:r>
          </a:p>
          <a:p>
            <a:r>
              <a:rPr lang="en-US" dirty="0" smtClean="0"/>
              <a:t>Focused and rich discussion- great opportunity for public and interdisciplinary team to engage in structured way</a:t>
            </a:r>
            <a:endParaRPr lang="en-US" dirty="0" smtClean="0"/>
          </a:p>
        </p:txBody>
      </p:sp>
      <p:sp>
        <p:nvSpPr>
          <p:cNvPr id="4" name="Slide Number Placeholder 3"/>
          <p:cNvSpPr>
            <a:spLocks noGrp="1"/>
          </p:cNvSpPr>
          <p:nvPr>
            <p:ph type="sldNum" sz="quarter" idx="10"/>
          </p:nvPr>
        </p:nvSpPr>
        <p:spPr/>
        <p:txBody>
          <a:bodyPr/>
          <a:lstStyle/>
          <a:p>
            <a:fld id="{ACD2FFFB-3176-4C5F-8B05-D582A3141CBF}" type="slidenum">
              <a:rPr lang="en-US" smtClean="0"/>
              <a:t>7</a:t>
            </a:fld>
            <a:endParaRPr lang="en-US"/>
          </a:p>
        </p:txBody>
      </p:sp>
    </p:spTree>
    <p:extLst>
      <p:ext uri="{BB962C8B-B14F-4D97-AF65-F5344CB8AC3E}">
        <p14:creationId xmlns:p14="http://schemas.microsoft.com/office/powerpoint/2010/main" val="1181423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the investment – huge time/brainpower</a:t>
            </a:r>
            <a:endParaRPr lang="en-US" dirty="0"/>
          </a:p>
        </p:txBody>
      </p:sp>
      <p:sp>
        <p:nvSpPr>
          <p:cNvPr id="4" name="Slide Number Placeholder 3"/>
          <p:cNvSpPr>
            <a:spLocks noGrp="1"/>
          </p:cNvSpPr>
          <p:nvPr>
            <p:ph type="sldNum" sz="quarter" idx="10"/>
          </p:nvPr>
        </p:nvSpPr>
        <p:spPr/>
        <p:txBody>
          <a:bodyPr/>
          <a:lstStyle/>
          <a:p>
            <a:fld id="{ACD2FFFB-3176-4C5F-8B05-D582A3141CBF}" type="slidenum">
              <a:rPr lang="en-US" smtClean="0"/>
              <a:t>8</a:t>
            </a:fld>
            <a:endParaRPr lang="en-US"/>
          </a:p>
        </p:txBody>
      </p:sp>
    </p:spTree>
    <p:extLst>
      <p:ext uri="{BB962C8B-B14F-4D97-AF65-F5344CB8AC3E}">
        <p14:creationId xmlns:p14="http://schemas.microsoft.com/office/powerpoint/2010/main" val="1687209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strategic</a:t>
            </a:r>
            <a:r>
              <a:rPr lang="en-US" baseline="0" dirty="0" smtClean="0"/>
              <a:t> about where to engage</a:t>
            </a:r>
            <a:endParaRPr lang="en-US" dirty="0"/>
          </a:p>
        </p:txBody>
      </p:sp>
      <p:sp>
        <p:nvSpPr>
          <p:cNvPr id="4" name="Slide Number Placeholder 3"/>
          <p:cNvSpPr>
            <a:spLocks noGrp="1"/>
          </p:cNvSpPr>
          <p:nvPr>
            <p:ph type="sldNum" sz="quarter" idx="10"/>
          </p:nvPr>
        </p:nvSpPr>
        <p:spPr/>
        <p:txBody>
          <a:bodyPr/>
          <a:lstStyle/>
          <a:p>
            <a:fld id="{ACD2FFFB-3176-4C5F-8B05-D582A3141CBF}" type="slidenum">
              <a:rPr lang="en-US" smtClean="0"/>
              <a:t>9</a:t>
            </a:fld>
            <a:endParaRPr lang="en-US"/>
          </a:p>
        </p:txBody>
      </p:sp>
    </p:spTree>
    <p:extLst>
      <p:ext uri="{BB962C8B-B14F-4D97-AF65-F5344CB8AC3E}">
        <p14:creationId xmlns:p14="http://schemas.microsoft.com/office/powerpoint/2010/main" val="3648332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AF29C-C168-4368-A69E-D6D9A3D798A9}"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238470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D4F4F-741B-46A6-84B9-204B59C98EE1}"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30367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06195-455A-43E5-85A5-3561D8CCCE4F}"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193308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807FC-47D1-45F5-AED3-8168921F3DA5}"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181937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D1976-BCA9-47E2-B602-30661144B243}" type="datetime1">
              <a:rPr lang="en-US" smtClean="0"/>
              <a:t>4/23/2016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236650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874FA-ECB5-492C-91F1-D5B18C2A29AC}"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98491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DDBEC-D586-4F14-8864-A24E348B5656}" type="datetime1">
              <a:rPr lang="en-US" smtClean="0"/>
              <a:t>4/23/2016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26446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DF140-FD47-47FF-8E87-775D394B2A89}" type="datetime1">
              <a:rPr lang="en-US" smtClean="0"/>
              <a:t>4/23/2016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42571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9E06C-AB49-4298-855D-40C76FAEC661}" type="datetime1">
              <a:rPr lang="en-US" smtClean="0"/>
              <a:t>4/23/2016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28553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9A7D0-B992-4B02-81B5-6EFABDAA3606}"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3870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6FF86-C1BB-4CC8-A69F-278FE4F19108}" type="datetime1">
              <a:rPr lang="en-US" smtClean="0"/>
              <a:t>4/23/2016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a:p>
        </p:txBody>
      </p:sp>
    </p:spTree>
    <p:extLst>
      <p:ext uri="{BB962C8B-B14F-4D97-AF65-F5344CB8AC3E}">
        <p14:creationId xmlns:p14="http://schemas.microsoft.com/office/powerpoint/2010/main" val="301925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A74BA-0216-4997-B37B-77F123AB6B8E}" type="datetime1">
              <a:rPr lang="en-US" smtClean="0"/>
              <a:t>4/23/2016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A97CF-3F98-40B3-B85A-02EC7E507EBC}" type="slidenum">
              <a:rPr lang="en-US" smtClean="0"/>
              <a:t>‹#›</a:t>
            </a:fld>
            <a:endParaRPr lang="en-US"/>
          </a:p>
        </p:txBody>
      </p:sp>
    </p:spTree>
    <p:extLst>
      <p:ext uri="{BB962C8B-B14F-4D97-AF65-F5344CB8AC3E}">
        <p14:creationId xmlns:p14="http://schemas.microsoft.com/office/powerpoint/2010/main" val="201981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1"/>
          <p:cNvSpPr txBox="1"/>
          <p:nvPr/>
        </p:nvSpPr>
        <p:spPr>
          <a:xfrm>
            <a:off x="457200" y="457200"/>
            <a:ext cx="8239124" cy="1323439"/>
          </a:xfrm>
          <a:prstGeom prst="rect">
            <a:avLst/>
          </a:prstGeom>
          <a:noFill/>
        </p:spPr>
        <p:txBody>
          <a:bodyPr wrap="square" rtlCol="0">
            <a:spAutoFit/>
          </a:bodyPr>
          <a:lstStyle/>
          <a:p>
            <a:pPr>
              <a:defRPr/>
            </a:pPr>
            <a:r>
              <a:rPr lang="en-US" sz="4000" dirty="0">
                <a:effectLst>
                  <a:outerShdw blurRad="38100" dist="38100" dir="2700000" algn="tl">
                    <a:srgbClr val="000000">
                      <a:alpha val="43137"/>
                    </a:srgbClr>
                  </a:outerShdw>
                </a:effectLst>
                <a:latin typeface="Gotham-Book"/>
              </a:rPr>
              <a:t>Collaboration under the 2012 Planning </a:t>
            </a:r>
            <a:r>
              <a:rPr lang="en-US" sz="4000" dirty="0" smtClean="0">
                <a:effectLst>
                  <a:outerShdw blurRad="38100" dist="38100" dir="2700000" algn="tl">
                    <a:srgbClr val="000000">
                      <a:alpha val="43137"/>
                    </a:srgbClr>
                  </a:outerShdw>
                </a:effectLst>
                <a:latin typeface="Gotham-Book"/>
              </a:rPr>
              <a:t>Rule</a:t>
            </a:r>
            <a:endParaRPr lang="en-US" sz="4000" dirty="0">
              <a:solidFill>
                <a:srgbClr val="22574F"/>
              </a:solidFill>
              <a:effectLst>
                <a:outerShdw blurRad="38100" dist="38100" dir="2700000" algn="tl">
                  <a:srgbClr val="808080"/>
                </a:outerShdw>
              </a:effectLst>
              <a:latin typeface="Gotham-Book"/>
              <a:ea typeface="MS PGothic" pitchFamily="34" charset="-128"/>
              <a:sym typeface="Gotham-Book" charset="0"/>
            </a:endParaRPr>
          </a:p>
        </p:txBody>
      </p:sp>
      <p:pic>
        <p:nvPicPr>
          <p:cNvPr id="1027" name="Picture 3" descr="Q:\Communications-Media\NFF Logos\logo_new_tag_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014368" y="5486400"/>
            <a:ext cx="1838324" cy="92480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895" t="22973" r="1895" b="46296"/>
          <a:stretch/>
        </p:blipFill>
        <p:spPr>
          <a:xfrm>
            <a:off x="304800" y="2667000"/>
            <a:ext cx="8229600" cy="1896816"/>
          </a:xfrm>
          <a:prstGeom prst="rect">
            <a:avLst/>
          </a:prstGeom>
        </p:spPr>
      </p:pic>
      <p:sp>
        <p:nvSpPr>
          <p:cNvPr id="7" name="TextBox 6"/>
          <p:cNvSpPr txBox="1"/>
          <p:nvPr/>
        </p:nvSpPr>
        <p:spPr>
          <a:xfrm>
            <a:off x="457200" y="5912964"/>
            <a:ext cx="6557168" cy="646331"/>
          </a:xfrm>
          <a:prstGeom prst="rect">
            <a:avLst/>
          </a:prstGeom>
          <a:noFill/>
        </p:spPr>
        <p:txBody>
          <a:bodyPr wrap="square" rtlCol="0">
            <a:spAutoFit/>
          </a:bodyPr>
          <a:lstStyle/>
          <a:p>
            <a:r>
              <a:rPr lang="en-US" dirty="0" smtClean="0">
                <a:latin typeface="Palatino Linotype" pitchFamily="18" charset="0"/>
              </a:rPr>
              <a:t>Karen DiBari</a:t>
            </a:r>
          </a:p>
          <a:p>
            <a:r>
              <a:rPr lang="en-US" dirty="0" smtClean="0">
                <a:latin typeface="Palatino Linotype" pitchFamily="18" charset="0"/>
              </a:rPr>
              <a:t>Collaborative Restoration Workshop, April 26, 2016</a:t>
            </a:r>
            <a:endParaRPr lang="en-US" dirty="0" smtClean="0">
              <a:latin typeface="Palatino Linotype" pitchFamily="18" charset="0"/>
            </a:endParaRPr>
          </a:p>
        </p:txBody>
      </p:sp>
    </p:spTree>
    <p:extLst>
      <p:ext uri="{BB962C8B-B14F-4D97-AF65-F5344CB8AC3E}">
        <p14:creationId xmlns:p14="http://schemas.microsoft.com/office/powerpoint/2010/main" val="315070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b="1" dirty="0">
                <a:solidFill>
                  <a:srgbClr val="366E3D"/>
                </a:solidFill>
                <a:latin typeface="Arial" pitchFamily="34" charset="0"/>
                <a:ea typeface="Times New Roman" pitchFamily="18" charset="0"/>
                <a:cs typeface="Arial" pitchFamily="34" charset="0"/>
              </a:rPr>
              <a:t>Spectrum of Public Participation and Related Tools for Public Engagement</a:t>
            </a:r>
            <a:endParaRPr lang="en-US" altLang="en-US" sz="3200" dirty="0">
              <a:solidFill>
                <a:srgbClr val="366E3D"/>
              </a:solidFill>
              <a:latin typeface="Arial" pitchFamily="34" charset="0"/>
              <a:cs typeface="Arial" pitchFamily="34" charset="0"/>
            </a:endParaRPr>
          </a:p>
          <a:p>
            <a:pPr algn="ctr"/>
            <a:endParaRPr lang="en-US" sz="3200" b="1" dirty="0">
              <a:solidFill>
                <a:srgbClr val="006350"/>
              </a:solidFill>
              <a:latin typeface="Gotham-Book"/>
            </a:endParaRPr>
          </a:p>
        </p:txBody>
      </p:sp>
      <p:sp>
        <p:nvSpPr>
          <p:cNvPr id="5" name="TextBox 4"/>
          <p:cNvSpPr txBox="1"/>
          <p:nvPr/>
        </p:nvSpPr>
        <p:spPr>
          <a:xfrm>
            <a:off x="669329" y="1450300"/>
            <a:ext cx="6239471" cy="553998"/>
          </a:xfrm>
          <a:prstGeom prst="rect">
            <a:avLst/>
          </a:prstGeom>
          <a:noFill/>
        </p:spPr>
        <p:txBody>
          <a:bodyPr wrap="square">
            <a:spAutoFit/>
          </a:bodyPr>
          <a:lstStyle/>
          <a:p>
            <a:pPr marL="285750" indent="-285750">
              <a:buFont typeface="Arial" pitchFamily="34" charset="0"/>
              <a:buChar char="•"/>
              <a:defRPr/>
            </a:pPr>
            <a:endParaRPr lang="en-US" sz="3000" dirty="0">
              <a:latin typeface="Palatino Linotype" pitchFamily="18" charset="0"/>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2</a:t>
            </a:fld>
            <a:endParaRPr lang="en-US"/>
          </a:p>
        </p:txBody>
      </p:sp>
      <p:sp>
        <p:nvSpPr>
          <p:cNvPr id="8" name="Title 1"/>
          <p:cNvSpPr txBox="1">
            <a:spLocks/>
          </p:cNvSpPr>
          <p:nvPr/>
        </p:nvSpPr>
        <p:spPr>
          <a:xfrm>
            <a:off x="457200" y="274638"/>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eaLnBrk="0" fontAlgn="base" hangingPunct="0">
              <a:spcAft>
                <a:spcPct val="0"/>
              </a:spcAft>
            </a:pPr>
            <a:endParaRPr lang="en-US" altLang="en-US" sz="1600" dirty="0" smtClean="0">
              <a:latin typeface="Arial" pitchFamily="34" charset="0"/>
              <a:cs typeface="Arial" pitchFamily="34" charset="0"/>
            </a:endParaRPr>
          </a:p>
        </p:txBody>
      </p:sp>
      <p:graphicFrame>
        <p:nvGraphicFramePr>
          <p:cNvPr id="10" name="Content Placeholder 3"/>
          <p:cNvGraphicFramePr>
            <a:graphicFrameLocks/>
          </p:cNvGraphicFramePr>
          <p:nvPr>
            <p:extLst>
              <p:ext uri="{D42A27DB-BD31-4B8C-83A1-F6EECF244321}">
                <p14:modId xmlns:p14="http://schemas.microsoft.com/office/powerpoint/2010/main" val="1717313749"/>
              </p:ext>
            </p:extLst>
          </p:nvPr>
        </p:nvGraphicFramePr>
        <p:xfrm>
          <a:off x="762000" y="1727298"/>
          <a:ext cx="7467600" cy="4063901"/>
        </p:xfrm>
        <a:graphic>
          <a:graphicData uri="http://schemas.openxmlformats.org/drawingml/2006/table">
            <a:tbl>
              <a:tblPr firstRow="1" firstCol="1" bandRow="1">
                <a:tableStyleId>{5C22544A-7EE6-4342-B048-85BDC9FD1C3A}</a:tableStyleId>
              </a:tblPr>
              <a:tblGrid>
                <a:gridCol w="1153203"/>
                <a:gridCol w="6314397"/>
              </a:tblGrid>
              <a:tr h="270927">
                <a:tc>
                  <a:txBody>
                    <a:bodyPr/>
                    <a:lstStyle/>
                    <a:p>
                      <a:pPr marL="0" marR="0" algn="ctr">
                        <a:spcBef>
                          <a:spcPts val="0"/>
                        </a:spcBef>
                        <a:spcAft>
                          <a:spcPts val="0"/>
                        </a:spcAft>
                      </a:pPr>
                      <a:r>
                        <a:rPr lang="en-US" sz="1200" dirty="0">
                          <a:effectLst/>
                        </a:rPr>
                        <a:t>Level</a:t>
                      </a:r>
                      <a:endParaRPr lang="en-US" sz="12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200">
                          <a:effectLst/>
                        </a:rPr>
                        <a:t>Examples of Agency Activities and Tools</a:t>
                      </a:r>
                      <a:endParaRPr lang="en-US" sz="1200">
                        <a:effectLst/>
                        <a:latin typeface="Times New Roman"/>
                        <a:ea typeface="Times New Roman"/>
                      </a:endParaRPr>
                    </a:p>
                  </a:txBody>
                  <a:tcPr marL="68580" marR="68580" marT="0" marB="0" anchor="ctr"/>
                </a:tc>
              </a:tr>
              <a:tr h="1354634">
                <a:tc>
                  <a:txBody>
                    <a:bodyPr/>
                    <a:lstStyle/>
                    <a:p>
                      <a:pPr marL="0" marR="0">
                        <a:spcBef>
                          <a:spcPts val="0"/>
                        </a:spcBef>
                        <a:spcAft>
                          <a:spcPts val="0"/>
                        </a:spcAft>
                      </a:pPr>
                      <a:r>
                        <a:rPr lang="en-US" sz="1200">
                          <a:effectLst/>
                        </a:rPr>
                        <a:t>Collaborate</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US" sz="1200" dirty="0">
                          <a:effectLst/>
                        </a:rPr>
                        <a:t>Directly engage the public to exchange information with each other and work together on one or more issues during the planning process.  Identify where there is agreement and disagreement.  Potential tools:  Facilitated or mediated discussion among public participants, Federal Advisory Committee Act (FACA) groups, and partnerships. </a:t>
                      </a:r>
                      <a:endParaRPr lang="en-US" sz="1200" dirty="0">
                        <a:effectLst/>
                        <a:latin typeface="Times New Roman"/>
                        <a:ea typeface="Times New Roman"/>
                      </a:endParaRPr>
                    </a:p>
                  </a:txBody>
                  <a:tcPr marL="68580" marR="68580" marT="0" marB="0"/>
                </a:tc>
              </a:tr>
              <a:tr h="812780">
                <a:tc>
                  <a:txBody>
                    <a:bodyPr/>
                    <a:lstStyle/>
                    <a:p>
                      <a:pPr marL="0" marR="0">
                        <a:spcBef>
                          <a:spcPts val="0"/>
                        </a:spcBef>
                        <a:spcAft>
                          <a:spcPts val="0"/>
                        </a:spcAft>
                      </a:pPr>
                      <a:r>
                        <a:rPr lang="en-US" sz="1200">
                          <a:effectLst/>
                        </a:rPr>
                        <a:t>Involve</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US" sz="1200" dirty="0">
                          <a:effectLst/>
                        </a:rPr>
                        <a:t>Work closely with interested members of the public to clarify concerns and seek feedback on how to meet challenges presented by the planning process.  Potential tools: workshops, partnerships, and public meetings. </a:t>
                      </a:r>
                      <a:endParaRPr lang="en-US" sz="1200" dirty="0">
                        <a:effectLst/>
                        <a:latin typeface="Times New Roman"/>
                        <a:ea typeface="Times New Roman"/>
                      </a:endParaRPr>
                    </a:p>
                  </a:txBody>
                  <a:tcPr marL="68580" marR="68580" marT="0" marB="0"/>
                </a:tc>
              </a:tr>
              <a:tr h="812780">
                <a:tc>
                  <a:txBody>
                    <a:bodyPr/>
                    <a:lstStyle/>
                    <a:p>
                      <a:pPr marL="0" marR="0">
                        <a:spcBef>
                          <a:spcPts val="0"/>
                        </a:spcBef>
                        <a:spcAft>
                          <a:spcPts val="0"/>
                        </a:spcAft>
                      </a:pPr>
                      <a:r>
                        <a:rPr lang="en-US" sz="1200">
                          <a:effectLst/>
                        </a:rPr>
                        <a:t>Consult</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US" sz="1200" dirty="0">
                          <a:effectLst/>
                        </a:rPr>
                        <a:t>Provide information to the public and seek suggestions as well as feedback on potential issues and concerns. Potential tools: open house, public meeting, notice and comment, news release, and website. </a:t>
                      </a:r>
                      <a:endParaRPr lang="en-US" sz="1200" dirty="0">
                        <a:effectLst/>
                        <a:latin typeface="Times New Roman"/>
                        <a:ea typeface="Times New Roman"/>
                      </a:endParaRPr>
                    </a:p>
                  </a:txBody>
                  <a:tcPr marL="68580" marR="68580" marT="0" marB="0"/>
                </a:tc>
              </a:tr>
              <a:tr h="812780">
                <a:tc>
                  <a:txBody>
                    <a:bodyPr/>
                    <a:lstStyle/>
                    <a:p>
                      <a:pPr marL="0" marR="0">
                        <a:spcBef>
                          <a:spcPts val="0"/>
                        </a:spcBef>
                        <a:spcAft>
                          <a:spcPts val="0"/>
                        </a:spcAft>
                      </a:pPr>
                      <a:r>
                        <a:rPr lang="en-US" sz="1200">
                          <a:effectLst/>
                        </a:rPr>
                        <a:t>Inform</a:t>
                      </a:r>
                      <a:endParaRPr lang="en-US" sz="1200">
                        <a:effectLst/>
                        <a:latin typeface="Times New Roman"/>
                        <a:ea typeface="Times New Roman"/>
                      </a:endParaRPr>
                    </a:p>
                  </a:txBody>
                  <a:tcPr marL="68580" marR="68580" marT="0" marB="0"/>
                </a:tc>
                <a:tc>
                  <a:txBody>
                    <a:bodyPr/>
                    <a:lstStyle/>
                    <a:p>
                      <a:pPr marL="0" marR="0">
                        <a:spcBef>
                          <a:spcPts val="0"/>
                        </a:spcBef>
                        <a:spcAft>
                          <a:spcPts val="600"/>
                        </a:spcAft>
                      </a:pPr>
                      <a:r>
                        <a:rPr lang="en-US" sz="1200" dirty="0">
                          <a:effectLst/>
                        </a:rPr>
                        <a:t>Provide sufficient objective information to the public to convey an understanding of intended actions, processes, and preliminary issues.  Potential tools: fact sheet, newsletter, mailing, news release, and website.</a:t>
                      </a:r>
                      <a:endParaRPr lang="en-US" sz="1200" dirty="0">
                        <a:effectLst/>
                        <a:latin typeface="Times New Roman"/>
                        <a:ea typeface="Times New Roman"/>
                      </a:endParaRPr>
                    </a:p>
                  </a:txBody>
                  <a:tcPr marL="68580" marR="68580" marT="0" marB="0"/>
                </a:tc>
              </a:tr>
            </a:tbl>
          </a:graphicData>
        </a:graphic>
      </p:graphicFrame>
      <p:sp>
        <p:nvSpPr>
          <p:cNvPr id="11" name="Rectangle 10"/>
          <p:cNvSpPr/>
          <p:nvPr/>
        </p:nvSpPr>
        <p:spPr>
          <a:xfrm>
            <a:off x="4312402" y="6019800"/>
            <a:ext cx="4298197" cy="461665"/>
          </a:xfrm>
          <a:prstGeom prst="rect">
            <a:avLst/>
          </a:prstGeom>
        </p:spPr>
        <p:txBody>
          <a:bodyPr wrap="square">
            <a:spAutoFit/>
          </a:bodyPr>
          <a:lstStyle/>
          <a:p>
            <a:r>
              <a:rPr lang="en-US" sz="1200" b="1" cap="all" dirty="0"/>
              <a:t>FSH 1909.12 – Land Management Planning Handbook</a:t>
            </a:r>
          </a:p>
          <a:p>
            <a:r>
              <a:rPr lang="en-US" sz="1200" dirty="0"/>
              <a:t>Chapter 40 – public participation</a:t>
            </a:r>
          </a:p>
        </p:txBody>
      </p:sp>
    </p:spTree>
    <p:extLst>
      <p:ext uri="{BB962C8B-B14F-4D97-AF65-F5344CB8AC3E}">
        <p14:creationId xmlns:p14="http://schemas.microsoft.com/office/powerpoint/2010/main" val="839997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600" b="1" dirty="0" smtClean="0">
                <a:solidFill>
                  <a:srgbClr val="006350"/>
                </a:solidFill>
                <a:latin typeface="Gotham-Book"/>
              </a:rPr>
              <a:t>National Forest Foundation</a:t>
            </a:r>
            <a:endParaRPr lang="en-US" sz="3600" b="1" dirty="0">
              <a:solidFill>
                <a:srgbClr val="006350"/>
              </a:solidFill>
              <a:latin typeface="Gotham-Book"/>
            </a:endParaRPr>
          </a:p>
        </p:txBody>
      </p:sp>
      <p:sp>
        <p:nvSpPr>
          <p:cNvPr id="5" name="TextBox 4"/>
          <p:cNvSpPr txBox="1"/>
          <p:nvPr/>
        </p:nvSpPr>
        <p:spPr>
          <a:xfrm>
            <a:off x="622992" y="1447800"/>
            <a:ext cx="7915871" cy="4185761"/>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Palatino Linotype" panose="02040502050505030304" pitchFamily="18" charset="0"/>
              </a:rPr>
              <a:t>Angeles NF Plan Amendment – San Gabriel Mountains Community Collaborative </a:t>
            </a:r>
          </a:p>
          <a:p>
            <a:pPr marL="457200" indent="-457200">
              <a:buFont typeface="Arial" panose="020B0604020202020204" pitchFamily="34" charset="0"/>
              <a:buChar char="•"/>
            </a:pPr>
            <a:endParaRPr lang="en-US" dirty="0">
              <a:latin typeface="Palatino Linotype" panose="02040502050505030304" pitchFamily="18" charset="0"/>
            </a:endParaRPr>
          </a:p>
          <a:p>
            <a:pPr marL="457200" indent="-457200">
              <a:buFont typeface="Arial" panose="020B0604020202020204" pitchFamily="34" charset="0"/>
              <a:buChar char="•"/>
            </a:pPr>
            <a:r>
              <a:rPr lang="en-US" sz="3200" dirty="0">
                <a:latin typeface="Palatino Linotype" panose="02040502050505030304" pitchFamily="18" charset="0"/>
              </a:rPr>
              <a:t>Nantahala &amp; Pisgah NFs Plan Revision – Stakeholders Forum </a:t>
            </a:r>
          </a:p>
          <a:p>
            <a:pPr marL="457200" indent="-457200">
              <a:buFont typeface="Arial" panose="020B0604020202020204" pitchFamily="34" charset="0"/>
              <a:buChar char="•"/>
            </a:pPr>
            <a:endParaRPr lang="en-US" dirty="0">
              <a:latin typeface="Palatino Linotype" panose="02040502050505030304" pitchFamily="18" charset="0"/>
            </a:endParaRPr>
          </a:p>
          <a:p>
            <a:pPr marL="457200" indent="-457200">
              <a:buFont typeface="Arial" panose="020B0604020202020204" pitchFamily="34" charset="0"/>
              <a:buChar char="•"/>
            </a:pPr>
            <a:r>
              <a:rPr lang="en-US" sz="3200" dirty="0">
                <a:latin typeface="Palatino Linotype" panose="02040502050505030304" pitchFamily="18" charset="0"/>
              </a:rPr>
              <a:t>Rio Grande NF – public engagement in assessment phase</a:t>
            </a:r>
            <a:endParaRPr lang="en-US" sz="3200" dirty="0">
              <a:latin typeface="Palatino Linotype" panose="02040502050505030304" pitchFamily="18" charset="0"/>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3</a:t>
            </a:fld>
            <a:endParaRPr lang="en-US"/>
          </a:p>
        </p:txBody>
      </p:sp>
    </p:spTree>
    <p:extLst>
      <p:ext uri="{BB962C8B-B14F-4D97-AF65-F5344CB8AC3E}">
        <p14:creationId xmlns:p14="http://schemas.microsoft.com/office/powerpoint/2010/main" val="2218246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Take the Long View</a:t>
            </a:r>
            <a:endParaRPr lang="en-US" sz="3200" b="1" dirty="0">
              <a:solidFill>
                <a:srgbClr val="006350"/>
              </a:solidFill>
              <a:latin typeface="Gotham-Book"/>
            </a:endParaRPr>
          </a:p>
        </p:txBody>
      </p:sp>
      <p:sp>
        <p:nvSpPr>
          <p:cNvPr id="5" name="TextBox 4"/>
          <p:cNvSpPr txBox="1"/>
          <p:nvPr/>
        </p:nvSpPr>
        <p:spPr>
          <a:xfrm>
            <a:off x="761999" y="1295400"/>
            <a:ext cx="7620001" cy="4116512"/>
          </a:xfrm>
          <a:prstGeom prst="rect">
            <a:avLst/>
          </a:prstGeom>
          <a:noFill/>
        </p:spPr>
        <p:txBody>
          <a:bodyPr wrap="square">
            <a:spAutoFit/>
          </a:bodyPr>
          <a:lstStyle/>
          <a:p>
            <a:r>
              <a:rPr lang="en-US" sz="3600" dirty="0" smtClean="0">
                <a:latin typeface="Palatino Linotype" panose="02040502050505030304" pitchFamily="18" charset="0"/>
              </a:rPr>
              <a:t>Forest </a:t>
            </a:r>
            <a:r>
              <a:rPr lang="en-US" sz="3600" dirty="0">
                <a:latin typeface="Palatino Linotype" panose="02040502050505030304" pitchFamily="18" charset="0"/>
              </a:rPr>
              <a:t>planning a process with a deliverable, however it is also…</a:t>
            </a:r>
          </a:p>
          <a:p>
            <a:endParaRPr lang="en-US" sz="1600" dirty="0">
              <a:latin typeface="Palatino Linotype" panose="02040502050505030304" pitchFamily="18" charset="0"/>
            </a:endParaRPr>
          </a:p>
          <a:p>
            <a:pPr marL="457200" indent="-457200">
              <a:buFont typeface="Arial" panose="020B0604020202020204" pitchFamily="34" charset="0"/>
              <a:buChar char="•"/>
            </a:pPr>
            <a:r>
              <a:rPr lang="en-US" sz="3200" dirty="0">
                <a:latin typeface="Palatino Linotype" panose="02040502050505030304" pitchFamily="18" charset="0"/>
              </a:rPr>
              <a:t>A vehicle to focus discussion</a:t>
            </a:r>
          </a:p>
          <a:p>
            <a:pPr marL="457200" indent="-457200">
              <a:buFont typeface="Arial" panose="020B0604020202020204" pitchFamily="34" charset="0"/>
              <a:buChar char="•"/>
            </a:pPr>
            <a:r>
              <a:rPr lang="en-US" sz="3200" dirty="0">
                <a:latin typeface="Palatino Linotype" panose="02040502050505030304" pitchFamily="18" charset="0"/>
              </a:rPr>
              <a:t>An opportunity to build                 understanding around                                   areas of conflict and                                 amongst stakeholders</a:t>
            </a:r>
          </a:p>
          <a:p>
            <a:pPr>
              <a:lnSpc>
                <a:spcPct val="90000"/>
              </a:lnSpc>
              <a:spcAft>
                <a:spcPts val="600"/>
              </a:spcAft>
              <a:buSzPct val="75000"/>
              <a:defRPr/>
            </a:pPr>
            <a:endParaRPr lang="en-US" sz="1500" dirty="0" smtClean="0">
              <a:latin typeface="Palatino Linotype" pitchFamily="18" charset="0"/>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4</a:t>
            </a:fld>
            <a:endParaRPr lang="en-US"/>
          </a:p>
        </p:txBody>
      </p:sp>
      <p:pic>
        <p:nvPicPr>
          <p:cNvPr id="8" name="Picture 2" descr="C:\temp0\FullSizeRend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006692"/>
            <a:ext cx="3149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1794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Complex and Circuitous</a:t>
            </a:r>
            <a:endParaRPr lang="en-US" sz="3200" b="1" dirty="0">
              <a:solidFill>
                <a:srgbClr val="006350"/>
              </a:solidFill>
              <a:latin typeface="Gotham-Book"/>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5</a:t>
            </a:fld>
            <a:endParaRPr lang="en-US"/>
          </a:p>
        </p:txBody>
      </p:sp>
      <p:sp>
        <p:nvSpPr>
          <p:cNvPr id="10" name="Content Placeholder 2"/>
          <p:cNvSpPr txBox="1">
            <a:spLocks/>
          </p:cNvSpPr>
          <p:nvPr/>
        </p:nvSpPr>
        <p:spPr>
          <a:xfrm>
            <a:off x="381000" y="1363133"/>
            <a:ext cx="4038600" cy="4504267"/>
          </a:xfrm>
          <a:prstGeom prst="rect">
            <a:avLst/>
          </a:prstGeom>
        </p:spPr>
        <p:txBody>
          <a:bodyPr>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Palatino Linotype" panose="02040502050505030304" pitchFamily="18" charset="0"/>
              </a:rPr>
              <a:t>Process education important</a:t>
            </a:r>
          </a:p>
          <a:p>
            <a:r>
              <a:rPr lang="en-US" dirty="0" smtClean="0">
                <a:latin typeface="Palatino Linotype" panose="02040502050505030304" pitchFamily="18" charset="0"/>
              </a:rPr>
              <a:t>Integrate collaborative touchpoints with public involvement</a:t>
            </a:r>
          </a:p>
          <a:p>
            <a:r>
              <a:rPr lang="en-US" dirty="0" smtClean="0">
                <a:latin typeface="Palatino Linotype" panose="02040502050505030304" pitchFamily="18" charset="0"/>
              </a:rPr>
              <a:t>Easier for </a:t>
            </a:r>
            <a:r>
              <a:rPr lang="en-US" dirty="0" err="1" smtClean="0">
                <a:latin typeface="Palatino Linotype" panose="02040502050505030304" pitchFamily="18" charset="0"/>
              </a:rPr>
              <a:t>collaboratives</a:t>
            </a:r>
            <a:r>
              <a:rPr lang="en-US" dirty="0" smtClean="0">
                <a:latin typeface="Palatino Linotype" panose="02040502050505030304" pitchFamily="18" charset="0"/>
              </a:rPr>
              <a:t> and public to respond to material vs. developing recommendations out of whole cloth</a:t>
            </a:r>
          </a:p>
          <a:p>
            <a:r>
              <a:rPr lang="en-US" dirty="0" smtClean="0">
                <a:latin typeface="Palatino Linotype" panose="02040502050505030304" pitchFamily="18" charset="0"/>
              </a:rPr>
              <a:t>What to collaborate </a:t>
            </a:r>
            <a:r>
              <a:rPr lang="en-US" smtClean="0">
                <a:latin typeface="Palatino Linotype" panose="02040502050505030304" pitchFamily="18" charset="0"/>
              </a:rPr>
              <a:t>on?</a:t>
            </a:r>
            <a:endParaRPr lang="en-US" dirty="0" smtClean="0">
              <a:latin typeface="Palatino Linotype" panose="02040502050505030304" pitchFamily="18" charset="0"/>
            </a:endParaRPr>
          </a:p>
          <a:p>
            <a:endParaRPr lang="en-US" dirty="0"/>
          </a:p>
        </p:txBody>
      </p:sp>
      <p:pic>
        <p:nvPicPr>
          <p:cNvPr id="11" name="Picture 3" descr="S:\Media\Photos\Treasured Landscapes Campaign Sites\Idaho Panhandle\Susan K. Beard - Let Hannah know if printing\DSC_006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199" y="1178825"/>
            <a:ext cx="3474343" cy="5190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5534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High Stakes</a:t>
            </a:r>
            <a:endParaRPr lang="en-US" sz="3200" b="1" dirty="0">
              <a:solidFill>
                <a:srgbClr val="006350"/>
              </a:solidFill>
              <a:latin typeface="Gotham-Book"/>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6</a:t>
            </a:fld>
            <a:endParaRPr lang="en-US"/>
          </a:p>
        </p:txBody>
      </p:sp>
      <p:sp>
        <p:nvSpPr>
          <p:cNvPr id="8" name="Content Placeholder 2"/>
          <p:cNvSpPr txBox="1">
            <a:spLocks/>
          </p:cNvSpPr>
          <p:nvPr/>
        </p:nvSpPr>
        <p:spPr>
          <a:xfrm>
            <a:off x="457200" y="1371600"/>
            <a:ext cx="8229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Palatino Linotype" panose="02040502050505030304" pitchFamily="18" charset="0"/>
              </a:rPr>
              <a:t>Pressure situation</a:t>
            </a:r>
          </a:p>
          <a:p>
            <a:r>
              <a:rPr lang="en-US" dirty="0" smtClean="0">
                <a:latin typeface="Palatino Linotype" panose="02040502050505030304" pitchFamily="18" charset="0"/>
              </a:rPr>
              <a:t>Involves stakeholders inexperienced in collaboration</a:t>
            </a:r>
          </a:p>
          <a:p>
            <a:r>
              <a:rPr lang="en-US" dirty="0" smtClean="0">
                <a:latin typeface="Palatino Linotype" panose="02040502050505030304" pitchFamily="18" charset="0"/>
              </a:rPr>
              <a:t>Proposed wilderness vs. active management</a:t>
            </a:r>
            <a:endParaRPr lang="en-US" dirty="0">
              <a:latin typeface="Palatino Linotype" panose="02040502050505030304" pitchFamily="18" charset="0"/>
            </a:endParaRPr>
          </a:p>
        </p:txBody>
      </p:sp>
      <p:pic>
        <p:nvPicPr>
          <p:cNvPr id="10" name="Picture 2" descr="C:\temp0\IMG_1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3886200"/>
            <a:ext cx="34544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220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Benefits of Collaborative Plan Development</a:t>
            </a:r>
            <a:endParaRPr lang="en-US" sz="3200" b="1" dirty="0">
              <a:solidFill>
                <a:srgbClr val="006350"/>
              </a:solidFill>
              <a:latin typeface="Gotham-Book"/>
            </a:endParaRPr>
          </a:p>
        </p:txBody>
      </p:sp>
      <p:sp>
        <p:nvSpPr>
          <p:cNvPr id="5" name="TextBox 4"/>
          <p:cNvSpPr txBox="1"/>
          <p:nvPr/>
        </p:nvSpPr>
        <p:spPr>
          <a:xfrm>
            <a:off x="2447925" y="1426884"/>
            <a:ext cx="6239471" cy="307777"/>
          </a:xfrm>
          <a:prstGeom prst="rect">
            <a:avLst/>
          </a:prstGeom>
          <a:noFill/>
        </p:spPr>
        <p:txBody>
          <a:bodyPr wrap="square">
            <a:spAutoFit/>
          </a:bodyPr>
          <a:lstStyle/>
          <a:p>
            <a:pPr algn="r">
              <a:defRPr/>
            </a:pPr>
            <a:endParaRPr lang="en-US" sz="1400" dirty="0">
              <a:latin typeface="Palatino Linotype" pitchFamily="18" charset="0"/>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7</a:t>
            </a:fld>
            <a:endParaRPr lang="en-US"/>
          </a:p>
        </p:txBody>
      </p:sp>
      <p:sp>
        <p:nvSpPr>
          <p:cNvPr id="3" name="Rectangle 2"/>
          <p:cNvSpPr/>
          <p:nvPr/>
        </p:nvSpPr>
        <p:spPr>
          <a:xfrm>
            <a:off x="457200" y="1365171"/>
            <a:ext cx="8230196" cy="3816429"/>
          </a:xfrm>
          <a:prstGeom prst="rect">
            <a:avLst/>
          </a:prstGeom>
        </p:spPr>
        <p:txBody>
          <a:bodyPr wrap="square">
            <a:spAutoFit/>
          </a:bodyPr>
          <a:lstStyle/>
          <a:p>
            <a:pPr marL="457200" indent="-457200">
              <a:buFont typeface="Arial" panose="020B0604020202020204" pitchFamily="34" charset="0"/>
              <a:buChar char="•"/>
            </a:pPr>
            <a:r>
              <a:rPr lang="en-US" sz="3200" dirty="0">
                <a:latin typeface="Palatino Linotype" panose="02040502050505030304" pitchFamily="18" charset="0"/>
              </a:rPr>
              <a:t>Improve robustness of Public Information Plan</a:t>
            </a:r>
          </a:p>
          <a:p>
            <a:pPr marL="457200" indent="-457200">
              <a:buFont typeface="Arial" panose="020B0604020202020204" pitchFamily="34" charset="0"/>
              <a:buChar char="•"/>
            </a:pPr>
            <a:r>
              <a:rPr lang="en-US" sz="3200" dirty="0">
                <a:latin typeface="Palatino Linotype" panose="02040502050505030304" pitchFamily="18" charset="0"/>
              </a:rPr>
              <a:t>Deeper dialogue</a:t>
            </a:r>
          </a:p>
          <a:p>
            <a:pPr marL="457200" indent="-457200">
              <a:buFont typeface="Arial" panose="020B0604020202020204" pitchFamily="34" charset="0"/>
              <a:buChar char="•"/>
            </a:pPr>
            <a:r>
              <a:rPr lang="en-US" sz="3200" dirty="0">
                <a:latin typeface="Palatino Linotype" panose="02040502050505030304" pitchFamily="18" charset="0"/>
              </a:rPr>
              <a:t>Same table</a:t>
            </a:r>
          </a:p>
          <a:p>
            <a:pPr marL="457200" indent="-457200">
              <a:buFont typeface="Arial" panose="020B0604020202020204" pitchFamily="34" charset="0"/>
              <a:buChar char="•"/>
            </a:pPr>
            <a:r>
              <a:rPr lang="en-US" sz="3200" dirty="0">
                <a:latin typeface="Palatino Linotype" panose="02040502050505030304" pitchFamily="18" charset="0"/>
              </a:rPr>
              <a:t>Focused and rich discussion</a:t>
            </a:r>
          </a:p>
          <a:p>
            <a:pPr marL="457200" indent="-457200">
              <a:buFont typeface="Arial" panose="020B0604020202020204" pitchFamily="34" charset="0"/>
              <a:buChar char="•"/>
            </a:pPr>
            <a:r>
              <a:rPr lang="en-US" sz="3200" dirty="0">
                <a:latin typeface="Palatino Linotype" panose="02040502050505030304" pitchFamily="18" charset="0"/>
              </a:rPr>
              <a:t>Corrections along the way</a:t>
            </a:r>
          </a:p>
          <a:p>
            <a:pPr marL="457200" indent="-457200">
              <a:buFont typeface="Arial" panose="020B0604020202020204" pitchFamily="34" charset="0"/>
              <a:buChar char="•"/>
            </a:pPr>
            <a:r>
              <a:rPr lang="en-US" sz="3200" dirty="0">
                <a:latin typeface="Palatino Linotype" panose="02040502050505030304" pitchFamily="18" charset="0"/>
              </a:rPr>
              <a:t>Relationships, relationships, relationships</a:t>
            </a:r>
          </a:p>
          <a:p>
            <a:endParaRPr lang="en-US" dirty="0"/>
          </a:p>
        </p:txBody>
      </p:sp>
    </p:spTree>
    <p:extLst>
      <p:ext uri="{BB962C8B-B14F-4D97-AF65-F5344CB8AC3E}">
        <p14:creationId xmlns:p14="http://schemas.microsoft.com/office/powerpoint/2010/main" val="4230435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Advice for National Forests</a:t>
            </a:r>
            <a:endParaRPr lang="en-US" sz="3200" b="1" dirty="0">
              <a:solidFill>
                <a:srgbClr val="006350"/>
              </a:solidFill>
              <a:latin typeface="Gotham-Book"/>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8</a:t>
            </a:fld>
            <a:endParaRPr lang="en-US"/>
          </a:p>
        </p:txBody>
      </p:sp>
      <p:sp>
        <p:nvSpPr>
          <p:cNvPr id="8" name="Content Placeholder 2"/>
          <p:cNvSpPr txBox="1">
            <a:spLocks/>
          </p:cNvSpPr>
          <p:nvPr/>
        </p:nvSpPr>
        <p:spPr>
          <a:xfrm>
            <a:off x="304799" y="1143000"/>
            <a:ext cx="8458201"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Palatino Linotype" panose="02040502050505030304" pitchFamily="18" charset="0"/>
              </a:rPr>
              <a:t>Discuss openly what NF hopes to gain</a:t>
            </a:r>
          </a:p>
          <a:p>
            <a:r>
              <a:rPr lang="en-US" sz="2800" dirty="0" smtClean="0">
                <a:latin typeface="Palatino Linotype" panose="02040502050505030304" pitchFamily="18" charset="0"/>
              </a:rPr>
              <a:t>Continually communicate sideboards</a:t>
            </a:r>
          </a:p>
          <a:p>
            <a:r>
              <a:rPr lang="en-US" sz="2800" dirty="0">
                <a:latin typeface="Palatino Linotype" panose="02040502050505030304" pitchFamily="18" charset="0"/>
              </a:rPr>
              <a:t>Help set table</a:t>
            </a:r>
          </a:p>
          <a:p>
            <a:r>
              <a:rPr lang="en-US" sz="2800" dirty="0">
                <a:latin typeface="Palatino Linotype" panose="02040502050505030304" pitchFamily="18" charset="0"/>
              </a:rPr>
              <a:t>Narrow focus </a:t>
            </a:r>
          </a:p>
          <a:p>
            <a:r>
              <a:rPr lang="en-US" sz="2800" dirty="0" smtClean="0">
                <a:latin typeface="Palatino Linotype" panose="02040502050505030304" pitchFamily="18" charset="0"/>
              </a:rPr>
              <a:t>Be transparent</a:t>
            </a:r>
          </a:p>
          <a:p>
            <a:r>
              <a:rPr lang="en-US" sz="2800" dirty="0">
                <a:latin typeface="Palatino Linotype" panose="02040502050505030304" pitchFamily="18" charset="0"/>
              </a:rPr>
              <a:t>Perception is </a:t>
            </a:r>
            <a:r>
              <a:rPr lang="en-US" sz="2800" dirty="0" smtClean="0">
                <a:latin typeface="Palatino Linotype" panose="02040502050505030304" pitchFamily="18" charset="0"/>
              </a:rPr>
              <a:t>reality</a:t>
            </a:r>
          </a:p>
          <a:p>
            <a:r>
              <a:rPr lang="en-US" sz="2800" dirty="0" smtClean="0">
                <a:latin typeface="Palatino Linotype" panose="02040502050505030304" pitchFamily="18" charset="0"/>
              </a:rPr>
              <a:t>Share and ask for reactions</a:t>
            </a:r>
          </a:p>
          <a:p>
            <a:r>
              <a:rPr lang="en-US" sz="2800" dirty="0" smtClean="0">
                <a:latin typeface="Palatino Linotype" panose="02040502050505030304" pitchFamily="18" charset="0"/>
              </a:rPr>
              <a:t>Recognize comment  </a:t>
            </a:r>
            <a:r>
              <a:rPr lang="en-US" sz="2800" dirty="0">
                <a:latin typeface="Palatino Linotype" panose="02040502050505030304" pitchFamily="18" charset="0"/>
              </a:rPr>
              <a:t> </a:t>
            </a:r>
            <a:r>
              <a:rPr lang="en-US" sz="2800" dirty="0" smtClean="0">
                <a:latin typeface="Palatino Linotype" panose="02040502050505030304" pitchFamily="18" charset="0"/>
              </a:rPr>
              <a:t>                                  deadlines can be flashpoints</a:t>
            </a:r>
          </a:p>
          <a:p>
            <a:endParaRPr lang="en-US" dirty="0" smtClean="0"/>
          </a:p>
          <a:p>
            <a:endParaRPr lang="en-US" dirty="0" smtClean="0"/>
          </a:p>
          <a:p>
            <a:endParaRPr lang="en-US" dirty="0"/>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895600"/>
            <a:ext cx="3657600" cy="2745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18204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250031" y="381000"/>
            <a:ext cx="866179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sz="3200" b="1" dirty="0" smtClean="0">
                <a:solidFill>
                  <a:srgbClr val="006350"/>
                </a:solidFill>
                <a:latin typeface="Gotham-Book"/>
              </a:rPr>
              <a:t>Advice for Stakeholders</a:t>
            </a:r>
            <a:endParaRPr lang="en-US" sz="3200" b="1" dirty="0">
              <a:solidFill>
                <a:srgbClr val="006350"/>
              </a:solidFill>
              <a:latin typeface="Gotham-Book"/>
            </a:endParaRPr>
          </a:p>
        </p:txBody>
      </p:sp>
      <p:sp>
        <p:nvSpPr>
          <p:cNvPr id="308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sp>
        <p:nvSpPr>
          <p:cNvPr id="9"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051"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1E7A97CF-3F98-40B3-B85A-02EC7E507EBC}" type="slidenum">
              <a:rPr lang="en-US" smtClean="0"/>
              <a:t>9</a:t>
            </a:fld>
            <a:endParaRPr lang="en-US" dirty="0"/>
          </a:p>
        </p:txBody>
      </p:sp>
      <p:sp>
        <p:nvSpPr>
          <p:cNvPr id="8" name="Content Placeholder 2"/>
          <p:cNvSpPr txBox="1">
            <a:spLocks/>
          </p:cNvSpPr>
          <p:nvPr/>
        </p:nvSpPr>
        <p:spPr>
          <a:xfrm>
            <a:off x="152400" y="1143000"/>
            <a:ext cx="8458201" cy="4724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p>
          <a:p>
            <a:endParaRPr lang="en-US" dirty="0" smtClean="0"/>
          </a:p>
          <a:p>
            <a:endParaRPr lang="en-US" dirty="0"/>
          </a:p>
        </p:txBody>
      </p:sp>
      <p:sp>
        <p:nvSpPr>
          <p:cNvPr id="11" name="Content Placeholder 2"/>
          <p:cNvSpPr txBox="1">
            <a:spLocks/>
          </p:cNvSpPr>
          <p:nvPr/>
        </p:nvSpPr>
        <p:spPr>
          <a:xfrm>
            <a:off x="457200" y="1570037"/>
            <a:ext cx="403860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dirty="0" smtClean="0">
                <a:latin typeface="Palatino Linotype" panose="02040502050505030304" pitchFamily="18" charset="0"/>
              </a:rPr>
              <a:t>It is not all or nothing</a:t>
            </a:r>
          </a:p>
          <a:p>
            <a:r>
              <a:rPr lang="en-US" sz="2800" dirty="0" smtClean="0">
                <a:latin typeface="Palatino Linotype" panose="02040502050505030304" pitchFamily="18" charset="0"/>
              </a:rPr>
              <a:t>Is everyone at the table?</a:t>
            </a:r>
          </a:p>
          <a:p>
            <a:r>
              <a:rPr lang="en-US" sz="2800" dirty="0" smtClean="0">
                <a:latin typeface="Palatino Linotype" panose="02040502050505030304" pitchFamily="18" charset="0"/>
              </a:rPr>
              <a:t>Perception is reality</a:t>
            </a:r>
          </a:p>
          <a:p>
            <a:r>
              <a:rPr lang="en-US" sz="2800" dirty="0" smtClean="0">
                <a:latin typeface="Palatino Linotype" panose="02040502050505030304" pitchFamily="18" charset="0"/>
              </a:rPr>
              <a:t>Steep learning curve</a:t>
            </a:r>
          </a:p>
          <a:p>
            <a:r>
              <a:rPr lang="en-US" sz="2800" dirty="0" smtClean="0">
                <a:latin typeface="Palatino Linotype" panose="02040502050505030304" pitchFamily="18" charset="0"/>
              </a:rPr>
              <a:t>Be strategic about where to engage</a:t>
            </a:r>
          </a:p>
        </p:txBody>
      </p:sp>
      <p:pic>
        <p:nvPicPr>
          <p:cNvPr id="12" name="Picture 2" descr="C:\temp0\IMG_065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200" y="1646237"/>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8992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4568</TotalTime>
  <Words>554</Words>
  <Application>Microsoft Office PowerPoint</Application>
  <PresentationFormat>On-screen Show (4:3)</PresentationFormat>
  <Paragraphs>90</Paragraphs>
  <Slides>9</Slides>
  <Notes>4</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Ettema</dc:creator>
  <cp:lastModifiedBy>Karen DiBari</cp:lastModifiedBy>
  <cp:revision>183</cp:revision>
  <cp:lastPrinted>2012-02-03T14:30:00Z</cp:lastPrinted>
  <dcterms:created xsi:type="dcterms:W3CDTF">2012-01-11T21:39:46Z</dcterms:created>
  <dcterms:modified xsi:type="dcterms:W3CDTF">2016-04-23T19:56:21Z</dcterms:modified>
</cp:coreProperties>
</file>