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4" r:id="rId8"/>
    <p:sldId id="275" r:id="rId9"/>
    <p:sldId id="266" r:id="rId10"/>
    <p:sldId id="267" r:id="rId11"/>
    <p:sldId id="263" r:id="rId12"/>
    <p:sldId id="262" r:id="rId13"/>
    <p:sldId id="259" r:id="rId14"/>
    <p:sldId id="276" r:id="rId15"/>
    <p:sldId id="277" r:id="rId16"/>
    <p:sldId id="258" r:id="rId17"/>
    <p:sldId id="260" r:id="rId18"/>
    <p:sldId id="265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60-9960-4C9A-8413-5530535EC0A3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05C6-D064-49BF-A595-6256F48AC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9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60-9960-4C9A-8413-5530535EC0A3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05C6-D064-49BF-A595-6256F48AC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2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60-9960-4C9A-8413-5530535EC0A3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05C6-D064-49BF-A595-6256F48AC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9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60-9960-4C9A-8413-5530535EC0A3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05C6-D064-49BF-A595-6256F48AC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1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60-9960-4C9A-8413-5530535EC0A3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05C6-D064-49BF-A595-6256F48AC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6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60-9960-4C9A-8413-5530535EC0A3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05C6-D064-49BF-A595-6256F48AC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1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60-9960-4C9A-8413-5530535EC0A3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05C6-D064-49BF-A595-6256F48AC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8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60-9960-4C9A-8413-5530535EC0A3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05C6-D064-49BF-A595-6256F48AC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60-9960-4C9A-8413-5530535EC0A3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05C6-D064-49BF-A595-6256F48AC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3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60-9960-4C9A-8413-5530535EC0A3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05C6-D064-49BF-A595-6256F48AC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0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360-9960-4C9A-8413-5530535EC0A3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05C6-D064-49BF-A595-6256F48AC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5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0360-9960-4C9A-8413-5530535EC0A3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605C6-D064-49BF-A595-6256F48AC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92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Tribal Forest Protection Act</a:t>
            </a:r>
            <a:br>
              <a:rPr lang="en-US" b="1" dirty="0" smtClean="0"/>
            </a:br>
            <a:r>
              <a:rPr lang="en-US" b="1" dirty="0" smtClean="0"/>
              <a:t>McGinnis/Cabin Stewardship Project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1792" y="22098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Jim Durglo, Forestry Department Head</a:t>
            </a: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Confederated Salish and Kootenai Tribes, Montana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:\RodC\McGuiness Plots\2009-10-05-0744-57\IMG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26052"/>
            <a:ext cx="7600384" cy="332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72" y="1143000"/>
            <a:ext cx="8229600" cy="1341438"/>
          </a:xfrm>
        </p:spPr>
        <p:txBody>
          <a:bodyPr/>
          <a:lstStyle/>
          <a:p>
            <a:pPr algn="l"/>
            <a:r>
              <a:rPr lang="en-US" dirty="0" smtClean="0"/>
              <a:t>     Chronology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00400"/>
            <a:ext cx="8229600" cy="3382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Letter of intent sent to Forest Supervisor in November 2007</a:t>
            </a:r>
          </a:p>
          <a:p>
            <a:r>
              <a:rPr lang="en-US" dirty="0" smtClean="0"/>
              <a:t>Integrated Resource Service Contract signed in June 2009</a:t>
            </a:r>
          </a:p>
          <a:p>
            <a:r>
              <a:rPr lang="en-US" dirty="0" smtClean="0"/>
              <a:t>Smurfit-Stone pulp mill closes January 2010</a:t>
            </a:r>
          </a:p>
          <a:p>
            <a:r>
              <a:rPr lang="en-US" dirty="0" smtClean="0"/>
              <a:t>Contract suspended in August 2011 at  request from CSKT</a:t>
            </a:r>
          </a:p>
          <a:p>
            <a:r>
              <a:rPr lang="en-US" dirty="0" smtClean="0"/>
              <a:t>By July of 2013 a new market for pulp logs had developed</a:t>
            </a:r>
          </a:p>
          <a:p>
            <a:r>
              <a:rPr lang="en-US" dirty="0" smtClean="0"/>
              <a:t>Complete harvest of </a:t>
            </a:r>
            <a:r>
              <a:rPr lang="en-US" dirty="0" err="1" smtClean="0"/>
              <a:t>sawlog</a:t>
            </a:r>
            <a:r>
              <a:rPr lang="en-US" dirty="0" smtClean="0"/>
              <a:t> and thinning in 2014</a:t>
            </a:r>
          </a:p>
          <a:p>
            <a:r>
              <a:rPr lang="en-US" dirty="0" smtClean="0"/>
              <a:t>Slash piles burned in winter of 2015</a:t>
            </a:r>
          </a:p>
          <a:p>
            <a:r>
              <a:rPr lang="en-US" dirty="0" smtClean="0"/>
              <a:t>Contract scheduled to expire December of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43" y="200118"/>
            <a:ext cx="3588358" cy="292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6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CSKT/Lolo National Forest</a:t>
            </a:r>
            <a:br>
              <a:rPr lang="en-US" sz="3600" b="1" dirty="0" smtClean="0"/>
            </a:br>
            <a:r>
              <a:rPr lang="en-US" sz="3600" b="1" dirty="0" smtClean="0"/>
              <a:t>Plains/Thompson Falls </a:t>
            </a:r>
            <a:br>
              <a:rPr lang="en-US" sz="3600" b="1" dirty="0" smtClean="0"/>
            </a:br>
            <a:r>
              <a:rPr lang="en-US" sz="3600" b="1" dirty="0" smtClean="0"/>
              <a:t>Ranger District</a:t>
            </a:r>
            <a:endParaRPr lang="en-US" sz="36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200" y="1828800"/>
            <a:ext cx="8229600" cy="4754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i="1" dirty="0" smtClean="0"/>
              <a:t>Integrated Resource Service Contract </a:t>
            </a:r>
          </a:p>
          <a:p>
            <a:pPr marL="0" indent="0">
              <a:buNone/>
            </a:pPr>
            <a:r>
              <a:rPr lang="en-US" b="1" dirty="0" smtClean="0"/>
              <a:t>(IRSC)</a:t>
            </a:r>
          </a:p>
          <a:p>
            <a:pPr marL="0" indent="0">
              <a:buNone/>
            </a:pPr>
            <a:r>
              <a:rPr lang="en-US" b="1" dirty="0" smtClean="0"/>
              <a:t>Bid Items:</a:t>
            </a:r>
          </a:p>
          <a:p>
            <a:r>
              <a:rPr lang="en-US" dirty="0" smtClean="0"/>
              <a:t>Saw logs</a:t>
            </a:r>
          </a:p>
          <a:p>
            <a:r>
              <a:rPr lang="en-US" dirty="0" smtClean="0"/>
              <a:t>Logging Cost for non-saw material (acre)</a:t>
            </a:r>
          </a:p>
          <a:p>
            <a:r>
              <a:rPr lang="en-US" dirty="0" smtClean="0"/>
              <a:t>Contractor treatment of non-saw material at landing (burning landings) (piles)</a:t>
            </a:r>
          </a:p>
          <a:p>
            <a:r>
              <a:rPr lang="en-US" dirty="0" smtClean="0"/>
              <a:t>Contractor treatment of non-saw material at landing (chipping &amp; hauling) (piles)</a:t>
            </a:r>
          </a:p>
          <a:p>
            <a:r>
              <a:rPr lang="en-US" dirty="0" smtClean="0"/>
              <a:t>Contractor Rehab of landing piles (landing)</a:t>
            </a:r>
          </a:p>
          <a:p>
            <a:r>
              <a:rPr lang="en-US" dirty="0" smtClean="0"/>
              <a:t>Contractor marking of saw timber (acre)</a:t>
            </a:r>
          </a:p>
          <a:p>
            <a:r>
              <a:rPr lang="en-US" dirty="0" smtClean="0"/>
              <a:t>Contractor purchase of non-tracer paint (cost)</a:t>
            </a:r>
          </a:p>
          <a:p>
            <a:r>
              <a:rPr lang="en-US" dirty="0" smtClean="0"/>
              <a:t>Road Maintenance</a:t>
            </a:r>
          </a:p>
          <a:p>
            <a:r>
              <a:rPr lang="en-US" dirty="0" smtClean="0"/>
              <a:t>Road Construction &amp; Reconstruction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5164" b="20986"/>
          <a:stretch/>
        </p:blipFill>
        <p:spPr>
          <a:xfrm>
            <a:off x="5388321" y="76200"/>
            <a:ext cx="3738327" cy="2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342176"/>
            <a:ext cx="8229600" cy="1996289"/>
          </a:xfrm>
        </p:spPr>
        <p:txBody>
          <a:bodyPr>
            <a:normAutofit/>
          </a:bodyPr>
          <a:lstStyle/>
          <a:p>
            <a:r>
              <a:rPr lang="en-US" dirty="0" smtClean="0"/>
              <a:t>No magic solution; no silver bullet</a:t>
            </a:r>
          </a:p>
          <a:p>
            <a:r>
              <a:rPr lang="en-US" dirty="0" smtClean="0"/>
              <a:t>Just a lot of hard work, commitment, dedication and a little delusion.</a:t>
            </a:r>
            <a:endParaRPr lang="en-US" dirty="0"/>
          </a:p>
        </p:txBody>
      </p:sp>
      <p:pic>
        <p:nvPicPr>
          <p:cNvPr id="1026" name="Picture 2" descr="N:\RodC\McGuiness Plots\2009-10-05-0742-49\IMG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592119" cy="344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:\RodC\McGuiness Plots\Mcginnis(Lori)\102_1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1" y="3367889"/>
            <a:ext cx="4465319" cy="349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632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Before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Historic Working Arrangements</a:t>
            </a:r>
          </a:p>
          <a:p>
            <a:pPr marL="457200" lvl="1" indent="0">
              <a:buNone/>
            </a:pPr>
            <a:r>
              <a:rPr lang="en-US" dirty="0" smtClean="0"/>
              <a:t>Fire Crews, Aviation, Road Use Agreements, Cultural Preservation, Planting or Thinning contracts.  Annual leadership visits, Research, Social Interaction</a:t>
            </a:r>
            <a:r>
              <a:rPr lang="en-US" b="1" dirty="0" smtClean="0"/>
              <a:t>, </a:t>
            </a:r>
            <a:r>
              <a:rPr lang="en-US" dirty="0" smtClean="0"/>
              <a:t>Sports, and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Collaborative meetings</a:t>
            </a:r>
          </a:p>
        </p:txBody>
      </p:sp>
      <p:pic>
        <p:nvPicPr>
          <p:cNvPr id="5" name="Picture 2" descr="N:\RodC\McGuiness Plots\2009-10-05-0742-49\IMG_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676400"/>
          </a:xfrm>
        </p:spPr>
        <p:txBody>
          <a:bodyPr/>
          <a:lstStyle/>
          <a:p>
            <a:r>
              <a:rPr lang="en-US" dirty="0" smtClean="0"/>
              <a:t>Mission Valley </a:t>
            </a:r>
            <a:r>
              <a:rPr lang="en-US" dirty="0" err="1" smtClean="0"/>
              <a:t>Helitack</a:t>
            </a:r>
            <a:r>
              <a:rPr lang="en-US" dirty="0" smtClean="0"/>
              <a:t> (MVH)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4267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couture\AppData\Local\Microsoft\Windows\Temporary Internet Files\Content.Outlook\FQS4BR0W\IMG_1615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400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249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MVH-History of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Started Joint contract in 1996</a:t>
            </a:r>
          </a:p>
          <a:p>
            <a:r>
              <a:rPr lang="en-US" dirty="0" smtClean="0"/>
              <a:t>CSKT fully staffed Helicopter crew (1996-1999)</a:t>
            </a:r>
          </a:p>
          <a:p>
            <a:r>
              <a:rPr lang="en-US" dirty="0" smtClean="0"/>
              <a:t>In 2000 USFS funded 2 personnel for crew, while CSKT funded 6 personnel.</a:t>
            </a:r>
          </a:p>
          <a:p>
            <a:r>
              <a:rPr lang="en-US" dirty="0" smtClean="0"/>
              <a:t>1996-2009 USFS contract</a:t>
            </a:r>
          </a:p>
          <a:p>
            <a:r>
              <a:rPr lang="en-US" dirty="0" smtClean="0"/>
              <a:t>2010-present BIA contract</a:t>
            </a:r>
          </a:p>
          <a:p>
            <a:r>
              <a:rPr lang="en-US" dirty="0" smtClean="0"/>
              <a:t>Present BIA personnel-8 (Mgr., Asst., </a:t>
            </a:r>
            <a:r>
              <a:rPr lang="en-US" dirty="0" err="1" smtClean="0"/>
              <a:t>Sqd</a:t>
            </a:r>
            <a:r>
              <a:rPr lang="en-US" dirty="0" smtClean="0"/>
              <a:t> </a:t>
            </a:r>
            <a:r>
              <a:rPr lang="en-US" dirty="0" err="1" smtClean="0"/>
              <a:t>ldr</a:t>
            </a:r>
            <a:r>
              <a:rPr lang="en-US" dirty="0" smtClean="0"/>
              <a:t>, </a:t>
            </a:r>
            <a:r>
              <a:rPr lang="en-US" dirty="0" err="1" smtClean="0"/>
              <a:t>Sr</a:t>
            </a:r>
            <a:r>
              <a:rPr lang="en-US" dirty="0" smtClean="0"/>
              <a:t> FF, 4 Aid/Tech positions)</a:t>
            </a:r>
          </a:p>
          <a:p>
            <a:r>
              <a:rPr lang="en-US" dirty="0" smtClean="0"/>
              <a:t>Present USFS personnel-5 (Asst., 2-Sqd </a:t>
            </a:r>
            <a:r>
              <a:rPr lang="en-US" dirty="0" err="1" smtClean="0"/>
              <a:t>ldr</a:t>
            </a:r>
            <a:r>
              <a:rPr lang="en-US" dirty="0" smtClean="0"/>
              <a:t>, 2 </a:t>
            </a:r>
            <a:r>
              <a:rPr lang="en-US" dirty="0" err="1" smtClean="0"/>
              <a:t>Sr</a:t>
            </a:r>
            <a:r>
              <a:rPr lang="en-US" dirty="0" smtClean="0"/>
              <a:t> FF)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7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Finding Champions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is critical to have Champions within both agencies--that keep the ball moving when challenges occur.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86100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NEPA</a:t>
            </a:r>
          </a:p>
          <a:p>
            <a:r>
              <a:rPr lang="en-US" dirty="0" smtClean="0"/>
              <a:t>Contract Relationship</a:t>
            </a:r>
          </a:p>
          <a:p>
            <a:r>
              <a:rPr lang="en-US" dirty="0" smtClean="0"/>
              <a:t>Bidding</a:t>
            </a:r>
          </a:p>
          <a:p>
            <a:r>
              <a:rPr lang="en-US" dirty="0" smtClean="0"/>
              <a:t>Posting Bonds or Letter of Credit</a:t>
            </a:r>
          </a:p>
          <a:p>
            <a:r>
              <a:rPr lang="en-US" dirty="0" smtClean="0"/>
              <a:t>Financial Accounting and Paying Sub-contractors</a:t>
            </a:r>
          </a:p>
          <a:p>
            <a:r>
              <a:rPr lang="en-US" dirty="0" smtClean="0"/>
              <a:t>Bidding</a:t>
            </a:r>
          </a:p>
          <a:p>
            <a:r>
              <a:rPr lang="en-US" dirty="0" smtClean="0"/>
              <a:t>Market Uncertainty and Fiscal Risk</a:t>
            </a:r>
          </a:p>
          <a:p>
            <a:r>
              <a:rPr lang="en-US" dirty="0" smtClean="0"/>
              <a:t>Billing</a:t>
            </a:r>
          </a:p>
          <a:p>
            <a:r>
              <a:rPr lang="en-US" dirty="0" smtClean="0"/>
              <a:t>Scrutiny</a:t>
            </a:r>
          </a:p>
          <a:p>
            <a:r>
              <a:rPr lang="en-US" dirty="0"/>
              <a:t>Tribal </a:t>
            </a:r>
            <a:r>
              <a:rPr lang="en-US" dirty="0" smtClean="0"/>
              <a:t>Capacity</a:t>
            </a:r>
            <a:endParaRPr lang="en-US" dirty="0"/>
          </a:p>
          <a:p>
            <a:r>
              <a:rPr lang="en-US" dirty="0" smtClean="0"/>
              <a:t>Commitment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N:\RodC\McGinnisPulppiles\McGinnispulp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71592"/>
            <a:ext cx="4381877" cy="328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The Path Forward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9906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Contractor              Partner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99376"/>
            <a:ext cx="6324600" cy="4743450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4419600" y="1066800"/>
            <a:ext cx="978408" cy="4846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1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9F4D-38EF-49FF-8CA6-2B5F299FF746}" type="datetime1">
              <a:rPr lang="en-US" altLang="en-US"/>
              <a:pPr/>
              <a:t>4/15/2016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C85D-3DB9-4494-8D5F-394BE65EEF6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TRIBAL FOREST PROTECTION ACT (Public Law 108-278)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Tribal Forest Protection Act was passed in 2004 in response to the wildfires that crossed from federal land to Tribal lands the prior summer.</a:t>
            </a:r>
          </a:p>
          <a:p>
            <a:pPr lvl="1"/>
            <a:r>
              <a:rPr lang="en-US" altLang="en-US"/>
              <a:t>It provides a tool for Tribes to propose work and enter into contracts and agreements with FS and BLM to reduce threats from federal lands to Indian trust lands and Indian communities.</a:t>
            </a:r>
          </a:p>
        </p:txBody>
      </p:sp>
    </p:spTree>
    <p:extLst>
      <p:ext uri="{BB962C8B-B14F-4D97-AF65-F5344CB8AC3E}">
        <p14:creationId xmlns:p14="http://schemas.microsoft.com/office/powerpoint/2010/main" val="14850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B23A-1A86-4101-BED6-FB56892BE832}" type="datetime1">
              <a:rPr lang="en-US" altLang="en-US"/>
              <a:pPr/>
              <a:t>4/15/2016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AC36-3531-4E79-B875-920B21CF1F1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Policy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FS policy to implement is now included in FSH 2409.19, Chapter 60.  Draft policy was sent to Regional Foresters for a formal tribal consultation and comment period that ended in June of 2005.</a:t>
            </a:r>
          </a:p>
        </p:txBody>
      </p:sp>
    </p:spTree>
    <p:extLst>
      <p:ext uri="{BB962C8B-B14F-4D97-AF65-F5344CB8AC3E}">
        <p14:creationId xmlns:p14="http://schemas.microsoft.com/office/powerpoint/2010/main" val="18562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DC17-3181-4B3F-B68A-43A3A2F1B3A2}" type="datetime1">
              <a:rPr lang="en-US" altLang="en-US"/>
              <a:pPr/>
              <a:t>4/15/2016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49DCF-0489-4330-93C0-698CB845D84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Points of the Policy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Proposal must focus on FS lands that: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Border or are adjacent to tribal lands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Pose a fire, disease, or other threat to Indian lands or communities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Are not subject to another conflicting contract or agreement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And, involve a feature or circumstance unique to proposing tribe.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25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802B-BB73-4679-9202-1089F0EFC243}" type="datetime1">
              <a:rPr lang="en-US" altLang="en-US"/>
              <a:pPr/>
              <a:t>4/15/2016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4A21-7E22-46FE-8D7F-971030F3088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Qualify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Indian land must:</a:t>
            </a:r>
          </a:p>
          <a:p>
            <a:pPr lvl="1"/>
            <a:r>
              <a:rPr lang="en-US" altLang="en-US"/>
              <a:t>Border or be adjacent to FS lands</a:t>
            </a:r>
          </a:p>
          <a:p>
            <a:pPr lvl="1"/>
            <a:r>
              <a:rPr lang="en-US" altLang="en-US"/>
              <a:t>Be in trust or restricted status</a:t>
            </a:r>
          </a:p>
          <a:p>
            <a:pPr lvl="1"/>
            <a:r>
              <a:rPr lang="en-US" altLang="en-US"/>
              <a:t>Be forested or have vegetative cover or, if burnt over, be capable of regenerating vegetative cover.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76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0F85-2D42-4EC2-AA2F-8B8D9CD4BFCF}" type="datetime1">
              <a:rPr lang="en-US" altLang="en-US"/>
              <a:pPr/>
              <a:t>4/15/2016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8D6DA-A656-4F39-BEE6-5BD9A089173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 Initiation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Tribal government submits request to Forest Supervisor or DR or Regional Forester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Within 120 days the RF may issue a Public notice of either: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Initiation of environmental review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Potential of entering into a contract or agreement with the tribe, or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Notice of denial to the tribe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8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E4EA-2176-416B-A8A7-8D1E19A041C1}" type="datetime1">
              <a:rPr lang="en-US" altLang="en-US"/>
              <a:pPr/>
              <a:t>4/15/2016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054A-05D9-4AA3-842D-AB645BB4F30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Contracts and Agreements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FS may utilize their complete array of appropriate instruments to enter into contracts and agreements with tribes to further the TFPA and will emphasize the use of stewardship contracting.</a:t>
            </a:r>
          </a:p>
        </p:txBody>
      </p:sp>
    </p:spTree>
    <p:extLst>
      <p:ext uri="{BB962C8B-B14F-4D97-AF65-F5344CB8AC3E}">
        <p14:creationId xmlns:p14="http://schemas.microsoft.com/office/powerpoint/2010/main" val="2667241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15B5A-FF68-4800-AA13-68742390EEA6}" type="datetime1">
              <a:rPr lang="en-US" altLang="en-US"/>
              <a:pPr/>
              <a:t>4/15/2016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6A85-D5D5-42C7-BD97-B80727A0680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Agencies may use best value basis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Giving special consideration to tribal related factors such as:</a:t>
            </a:r>
          </a:p>
          <a:p>
            <a:pPr lvl="1"/>
            <a:r>
              <a:rPr lang="en-US" altLang="en-US"/>
              <a:t>Historical and cultural affiliation with the land</a:t>
            </a:r>
          </a:p>
          <a:p>
            <a:pPr lvl="1"/>
            <a:r>
              <a:rPr lang="en-US" altLang="en-US"/>
              <a:t>Treaty rights</a:t>
            </a:r>
          </a:p>
          <a:p>
            <a:pPr lvl="1"/>
            <a:r>
              <a:rPr lang="en-US" altLang="en-US"/>
              <a:t>Agency/tribal working relationships</a:t>
            </a:r>
          </a:p>
          <a:p>
            <a:pPr lvl="1"/>
            <a:r>
              <a:rPr lang="en-US" altLang="en-US"/>
              <a:t>&amp; landscape features.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64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N:\McGinnis Stewardship\McGinnis PPT maps\McGinnis_res_firehistory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7" y="210293"/>
            <a:ext cx="7276173" cy="634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44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680</Words>
  <Application>Microsoft Office PowerPoint</Application>
  <PresentationFormat>On-screen Show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 Tribal Forest Protection Act McGinnis/Cabin Stewardship Project</vt:lpstr>
      <vt:lpstr>TRIBAL FOREST PROTECTION ACT (Public Law 108-278)</vt:lpstr>
      <vt:lpstr>Policy</vt:lpstr>
      <vt:lpstr>Key Points of the Policy</vt:lpstr>
      <vt:lpstr>To Qualify</vt:lpstr>
      <vt:lpstr>Project Initiation</vt:lpstr>
      <vt:lpstr>Contracts and Agreements</vt:lpstr>
      <vt:lpstr>Agencies may use best value basis</vt:lpstr>
      <vt:lpstr>PowerPoint Presentation</vt:lpstr>
      <vt:lpstr>     Chronology </vt:lpstr>
      <vt:lpstr>CSKT/Lolo National Forest Plains/Thompson Falls  Ranger District</vt:lpstr>
      <vt:lpstr>My Perspective</vt:lpstr>
      <vt:lpstr>Working Relationships</vt:lpstr>
      <vt:lpstr>Mission Valley Helitack (MVH)</vt:lpstr>
      <vt:lpstr>MVH-History of Program</vt:lpstr>
      <vt:lpstr>Finding Champions</vt:lpstr>
      <vt:lpstr>Details</vt:lpstr>
      <vt:lpstr>The Path Forward </vt:lpstr>
      <vt:lpstr>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Good Intentions to the Ground under Tribal Forest Protection Act</dc:title>
  <dc:creator>Forestry01</dc:creator>
  <cp:lastModifiedBy>Jim Durglo</cp:lastModifiedBy>
  <cp:revision>64</cp:revision>
  <dcterms:created xsi:type="dcterms:W3CDTF">2015-03-13T15:21:17Z</dcterms:created>
  <dcterms:modified xsi:type="dcterms:W3CDTF">2016-04-15T15:49:43Z</dcterms:modified>
</cp:coreProperties>
</file>