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13" r:id="rId1"/>
  </p:sldMasterIdLst>
  <p:notesMasterIdLst>
    <p:notesMasterId r:id="rId13"/>
  </p:notesMasterIdLst>
  <p:sldIdLst>
    <p:sldId id="256" r:id="rId2"/>
    <p:sldId id="257" r:id="rId3"/>
    <p:sldId id="258" r:id="rId4"/>
    <p:sldId id="293" r:id="rId5"/>
    <p:sldId id="294" r:id="rId6"/>
    <p:sldId id="260" r:id="rId7"/>
    <p:sldId id="259" r:id="rId8"/>
    <p:sldId id="261" r:id="rId9"/>
    <p:sldId id="262" r:id="rId10"/>
    <p:sldId id="295" r:id="rId11"/>
    <p:sldId id="28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1510"/>
    <a:srgbClr val="26FA77"/>
    <a:srgbClr val="0350FD"/>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8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9F72E7-609D-44A6-9DC8-3C6BCDDA6197}" type="datetimeFigureOut">
              <a:rPr lang="en-US" smtClean="0"/>
              <a:t>4/13/2016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74EE52-9D09-4A4E-95D3-46337A4C3F7D}" type="slidenum">
              <a:rPr lang="en-US" smtClean="0"/>
              <a:t>‹#›</a:t>
            </a:fld>
            <a:endParaRPr lang="en-US"/>
          </a:p>
        </p:txBody>
      </p:sp>
    </p:spTree>
    <p:extLst>
      <p:ext uri="{BB962C8B-B14F-4D97-AF65-F5344CB8AC3E}">
        <p14:creationId xmlns:p14="http://schemas.microsoft.com/office/powerpoint/2010/main" val="338673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5ED033CB-3448-4433-A344-C8A77E85CDFC}" type="datetimeFigureOut">
              <a:rPr lang="en-US" smtClean="0"/>
              <a:t>4/13/2016</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166170478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938374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5ED033CB-3448-4433-A344-C8A77E85CDFC}" type="datetimeFigureOut">
              <a:rPr lang="en-US" smtClean="0"/>
              <a:t>4/13/2016</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4096464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5ED033CB-3448-4433-A344-C8A77E85CDFC}" type="datetimeFigureOut">
              <a:rPr lang="en-US" smtClean="0"/>
              <a:t>4/13/2016</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BFACD59A-D593-4904-B181-7C9CCBF4FD94}"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8885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5ED033CB-3448-4433-A344-C8A77E85CDFC}" type="datetimeFigureOut">
              <a:rPr lang="en-US" smtClean="0"/>
              <a:t>4/13/2016</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1393880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3050500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1322448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3680645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5ED033CB-3448-4433-A344-C8A77E85CDFC}" type="datetimeFigureOut">
              <a:rPr lang="en-US" smtClean="0"/>
              <a:t>4/13/2016</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507030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348797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5ED033CB-3448-4433-A344-C8A77E85CDFC}" type="datetimeFigureOut">
              <a:rPr lang="en-US" smtClean="0"/>
              <a:t>4/13/2016</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273996468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31433582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140545615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324823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372908256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19822576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033CB-3448-4433-A344-C8A77E85CDFC}" type="datetimeFigureOut">
              <a:rPr lang="en-US" smtClean="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CD59A-D593-4904-B181-7C9CCBF4FD94}" type="slidenum">
              <a:rPr lang="en-US" smtClean="0"/>
              <a:t>‹#›</a:t>
            </a:fld>
            <a:endParaRPr lang="en-US" dirty="0"/>
          </a:p>
        </p:txBody>
      </p:sp>
    </p:spTree>
    <p:extLst>
      <p:ext uri="{BB962C8B-B14F-4D97-AF65-F5344CB8AC3E}">
        <p14:creationId xmlns:p14="http://schemas.microsoft.com/office/powerpoint/2010/main" val="2904332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ED033CB-3448-4433-A344-C8A77E85CDFC}" type="datetimeFigureOut">
              <a:rPr lang="en-US" smtClean="0"/>
              <a:t>4/13/2016</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FACD59A-D593-4904-B181-7C9CCBF4FD94}" type="slidenum">
              <a:rPr lang="en-US" smtClean="0"/>
              <a:t>‹#›</a:t>
            </a:fld>
            <a:endParaRPr lang="en-US" dirty="0"/>
          </a:p>
        </p:txBody>
      </p:sp>
    </p:spTree>
    <p:extLst>
      <p:ext uri="{BB962C8B-B14F-4D97-AF65-F5344CB8AC3E}">
        <p14:creationId xmlns:p14="http://schemas.microsoft.com/office/powerpoint/2010/main" val="2260491038"/>
      </p:ext>
    </p:extLst>
  </p:cSld>
  <p:clrMap bg1="dk1" tx1="lt1" bg2="dk2" tx2="lt2" accent1="accent1" accent2="accent2" accent3="accent3" accent4="accent4" accent5="accent5" accent6="accent6" hlink="hlink" folHlink="folHlink"/>
  <p:sldLayoutIdLst>
    <p:sldLayoutId id="2147485614" r:id="rId1"/>
    <p:sldLayoutId id="2147485615" r:id="rId2"/>
    <p:sldLayoutId id="2147485616" r:id="rId3"/>
    <p:sldLayoutId id="2147485617" r:id="rId4"/>
    <p:sldLayoutId id="2147485618" r:id="rId5"/>
    <p:sldLayoutId id="2147485619" r:id="rId6"/>
    <p:sldLayoutId id="2147485620" r:id="rId7"/>
    <p:sldLayoutId id="2147485621" r:id="rId8"/>
    <p:sldLayoutId id="2147485622" r:id="rId9"/>
    <p:sldLayoutId id="2147485623" r:id="rId10"/>
    <p:sldLayoutId id="2147485624" r:id="rId11"/>
    <p:sldLayoutId id="2147485625" r:id="rId12"/>
    <p:sldLayoutId id="2147485626" r:id="rId13"/>
    <p:sldLayoutId id="2147485627" r:id="rId14"/>
    <p:sldLayoutId id="2147485628" r:id="rId15"/>
    <p:sldLayoutId id="2147485629" r:id="rId16"/>
    <p:sldLayoutId id="2147485630"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613" y="381000"/>
            <a:ext cx="7239000" cy="2514600"/>
          </a:xfrm>
        </p:spPr>
        <p:txBody>
          <a:bodyPr>
            <a:normAutofit/>
          </a:bodyPr>
          <a:lstStyle/>
          <a:p>
            <a:pPr algn="ctr"/>
            <a:r>
              <a:rPr lang="en-US" sz="4400" dirty="0" smtClean="0"/>
              <a:t>USING STEWARDSHIP AUTHORITY TO ADVANCE RESTORATION</a:t>
            </a:r>
            <a:endParaRPr lang="en-US" sz="4400" dirty="0"/>
          </a:p>
        </p:txBody>
      </p:sp>
      <p:sp>
        <p:nvSpPr>
          <p:cNvPr id="5" name="TextBox 4"/>
          <p:cNvSpPr txBox="1"/>
          <p:nvPr/>
        </p:nvSpPr>
        <p:spPr>
          <a:xfrm>
            <a:off x="1447800" y="4495800"/>
            <a:ext cx="4267200" cy="1200329"/>
          </a:xfrm>
          <a:prstGeom prst="rect">
            <a:avLst/>
          </a:prstGeom>
          <a:noFill/>
        </p:spPr>
        <p:txBody>
          <a:bodyPr wrap="square" rtlCol="0">
            <a:spAutoFit/>
          </a:bodyPr>
          <a:lstStyle/>
          <a:p>
            <a:r>
              <a:rPr lang="en-US" dirty="0" smtClean="0"/>
              <a:t>Mae Lee Hafer</a:t>
            </a:r>
          </a:p>
          <a:p>
            <a:r>
              <a:rPr lang="en-US" dirty="0" smtClean="0"/>
              <a:t>Regional Stewardship Coordinator</a:t>
            </a:r>
          </a:p>
          <a:p>
            <a:r>
              <a:rPr lang="en-US" dirty="0" smtClean="0"/>
              <a:t>mhafer@fs.fed.us</a:t>
            </a:r>
          </a:p>
          <a:p>
            <a:r>
              <a:rPr lang="en-US" dirty="0" smtClean="0"/>
              <a:t>803-637-0243</a:t>
            </a:r>
            <a:endParaRPr lang="en-US" dirty="0"/>
          </a:p>
        </p:txBody>
      </p:sp>
      <p:sp>
        <p:nvSpPr>
          <p:cNvPr id="4" name="TextBox 3"/>
          <p:cNvSpPr txBox="1"/>
          <p:nvPr/>
        </p:nvSpPr>
        <p:spPr>
          <a:xfrm>
            <a:off x="1046813" y="3200400"/>
            <a:ext cx="7086600" cy="954107"/>
          </a:xfrm>
          <a:prstGeom prst="rect">
            <a:avLst/>
          </a:prstGeom>
          <a:noFill/>
        </p:spPr>
        <p:txBody>
          <a:bodyPr wrap="square" rtlCol="0">
            <a:spAutoFit/>
          </a:bodyPr>
          <a:lstStyle/>
          <a:p>
            <a:pPr algn="ctr"/>
            <a:r>
              <a:rPr lang="en-US" sz="2800" dirty="0" smtClean="0"/>
              <a:t>Collaborative Restoration Workshop</a:t>
            </a:r>
          </a:p>
          <a:p>
            <a:pPr algn="ctr"/>
            <a:r>
              <a:rPr lang="en-US" sz="2800" dirty="0" smtClean="0"/>
              <a:t>April 26, 2016</a:t>
            </a:r>
            <a:endParaRPr lang="en-US" sz="2800" dirty="0"/>
          </a:p>
        </p:txBody>
      </p:sp>
    </p:spTree>
    <p:extLst>
      <p:ext uri="{BB962C8B-B14F-4D97-AF65-F5344CB8AC3E}">
        <p14:creationId xmlns:p14="http://schemas.microsoft.com/office/powerpoint/2010/main" val="2660635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85800"/>
            <a:ext cx="4495800" cy="1075268"/>
          </a:xfrm>
        </p:spPr>
        <p:txBody>
          <a:bodyPr>
            <a:noAutofit/>
          </a:bodyPr>
          <a:lstStyle/>
          <a:p>
            <a:r>
              <a:rPr lang="en-US" dirty="0" smtClean="0"/>
              <a:t>Collaboration</a:t>
            </a:r>
            <a:endParaRPr lang="en-US" dirty="0"/>
          </a:p>
        </p:txBody>
      </p:sp>
      <p:sp>
        <p:nvSpPr>
          <p:cNvPr id="3" name="Content Placeholder 2"/>
          <p:cNvSpPr>
            <a:spLocks noGrp="1"/>
          </p:cNvSpPr>
          <p:nvPr>
            <p:ph idx="1"/>
          </p:nvPr>
        </p:nvSpPr>
        <p:spPr>
          <a:xfrm>
            <a:off x="552244" y="1905000"/>
            <a:ext cx="8115712" cy="4267200"/>
          </a:xfrm>
        </p:spPr>
        <p:txBody>
          <a:bodyPr>
            <a:normAutofit fontScale="92500" lnSpcReduction="20000"/>
          </a:bodyPr>
          <a:lstStyle/>
          <a:p>
            <a:pPr marL="342900" indent="-342900" defTabSz="457200">
              <a:buClr>
                <a:schemeClr val="accent1"/>
              </a:buClr>
              <a:buFont typeface="Wingdings 3" charset="2"/>
              <a:buChar char=""/>
            </a:pPr>
            <a:r>
              <a:rPr lang="en-US" sz="3500" dirty="0">
                <a:solidFill>
                  <a:schemeClr val="tx1">
                    <a:lumMod val="75000"/>
                    <a:lumOff val="25000"/>
                  </a:schemeClr>
                </a:solidFill>
              </a:rPr>
              <a:t>A very important part of stewardship</a:t>
            </a:r>
          </a:p>
          <a:p>
            <a:pPr marL="342900" indent="-342900" defTabSz="457200">
              <a:buClr>
                <a:schemeClr val="accent1"/>
              </a:buClr>
              <a:buFont typeface="Wingdings 3" charset="2"/>
              <a:buChar char=""/>
            </a:pPr>
            <a:r>
              <a:rPr lang="en-US" sz="3500" dirty="0">
                <a:solidFill>
                  <a:schemeClr val="tx1">
                    <a:lumMod val="75000"/>
                    <a:lumOff val="25000"/>
                  </a:schemeClr>
                </a:solidFill>
              </a:rPr>
              <a:t>Identify and involve relevant stakeholders and seek early involvement</a:t>
            </a:r>
          </a:p>
          <a:p>
            <a:pPr marL="342900" indent="-342900" defTabSz="457200">
              <a:buClr>
                <a:schemeClr val="accent1"/>
              </a:buClr>
              <a:buFont typeface="Wingdings 3" charset="2"/>
              <a:buChar char=""/>
            </a:pPr>
            <a:r>
              <a:rPr lang="en-US" sz="3500" dirty="0">
                <a:solidFill>
                  <a:schemeClr val="tx1">
                    <a:lumMod val="75000"/>
                    <a:lumOff val="25000"/>
                  </a:schemeClr>
                </a:solidFill>
              </a:rPr>
              <a:t>Design a strategy to conduct an open, inclusive and transparent process</a:t>
            </a:r>
          </a:p>
          <a:p>
            <a:pPr marL="342900" indent="-342900" defTabSz="457200">
              <a:buClr>
                <a:schemeClr val="accent1"/>
              </a:buClr>
              <a:buFont typeface="Wingdings 3" charset="2"/>
              <a:buChar char=""/>
            </a:pPr>
            <a:r>
              <a:rPr lang="en-US" sz="3500" dirty="0">
                <a:solidFill>
                  <a:schemeClr val="tx1">
                    <a:lumMod val="75000"/>
                    <a:lumOff val="25000"/>
                  </a:schemeClr>
                </a:solidFill>
              </a:rPr>
              <a:t>Plan for implementation and evaluation as part of the collaborative effort</a:t>
            </a:r>
          </a:p>
          <a:p>
            <a:endParaRPr lang="en-US" dirty="0"/>
          </a:p>
        </p:txBody>
      </p:sp>
    </p:spTree>
    <p:extLst>
      <p:ext uri="{BB962C8B-B14F-4D97-AF65-F5344CB8AC3E}">
        <p14:creationId xmlns:p14="http://schemas.microsoft.com/office/powerpoint/2010/main" val="1142881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914400"/>
            <a:ext cx="6172200" cy="646331"/>
          </a:xfrm>
          <a:prstGeom prst="rect">
            <a:avLst/>
          </a:prstGeom>
          <a:noFill/>
        </p:spPr>
        <p:txBody>
          <a:bodyPr wrap="square" rtlCol="0">
            <a:spAutoFit/>
          </a:bodyPr>
          <a:lstStyle/>
          <a:p>
            <a:r>
              <a:rPr lang="en-US" sz="3600" dirty="0" smtClean="0"/>
              <a:t>So why use Stewardship?</a:t>
            </a:r>
            <a:endParaRPr lang="en-US" sz="3600" dirty="0"/>
          </a:p>
        </p:txBody>
      </p:sp>
      <p:sp>
        <p:nvSpPr>
          <p:cNvPr id="5" name="TextBox 4"/>
          <p:cNvSpPr txBox="1"/>
          <p:nvPr/>
        </p:nvSpPr>
        <p:spPr>
          <a:xfrm>
            <a:off x="381000" y="1752600"/>
            <a:ext cx="8458200" cy="5570756"/>
          </a:xfrm>
          <a:prstGeom prst="rect">
            <a:avLst/>
          </a:prstGeom>
          <a:noFill/>
        </p:spPr>
        <p:txBody>
          <a:bodyPr wrap="square" rtlCol="0">
            <a:spAutoFit/>
          </a:bodyPr>
          <a:lstStyle/>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rPr>
              <a:t>Exchange goods for services</a:t>
            </a:r>
          </a:p>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rPr>
              <a:t>Contracts awarded using Best Value criteria</a:t>
            </a:r>
          </a:p>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rPr>
              <a:t>Collect retained receipts to use on stewardship projects in other areas</a:t>
            </a:r>
          </a:p>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rPr>
              <a:t>Contracts and agreements can last up to 10 years</a:t>
            </a:r>
          </a:p>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rPr>
              <a:t>Can use less than full and open competition with </a:t>
            </a:r>
            <a:r>
              <a:rPr lang="en-US" sz="2400" dirty="0" smtClean="0">
                <a:solidFill>
                  <a:schemeClr val="tx1">
                    <a:lumMod val="75000"/>
                    <a:lumOff val="25000"/>
                  </a:schemeClr>
                </a:solidFill>
              </a:rPr>
              <a:t>Regional Forester </a:t>
            </a:r>
            <a:r>
              <a:rPr lang="en-US" sz="2400" dirty="0">
                <a:solidFill>
                  <a:schemeClr val="tx1">
                    <a:lumMod val="75000"/>
                    <a:lumOff val="25000"/>
                  </a:schemeClr>
                </a:solidFill>
              </a:rPr>
              <a:t>approval</a:t>
            </a:r>
          </a:p>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rPr>
              <a:t>Can free up appropriated dollars to fund personnel</a:t>
            </a:r>
          </a:p>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rPr>
              <a:t>Can leverage a partner’s resources to accomplish work</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729674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458200" cy="1200329"/>
          </a:xfrm>
          <a:prstGeom prst="rect">
            <a:avLst/>
          </a:prstGeom>
          <a:noFill/>
        </p:spPr>
        <p:txBody>
          <a:bodyPr wrap="square" rtlCol="0">
            <a:spAutoFit/>
          </a:bodyPr>
          <a:lstStyle/>
          <a:p>
            <a:pPr algn="ctr"/>
            <a:r>
              <a:rPr lang="en-US" sz="3600" dirty="0" smtClean="0"/>
              <a:t>What </a:t>
            </a:r>
            <a:r>
              <a:rPr lang="en-US" sz="3600" dirty="0" smtClean="0"/>
              <a:t>is our </a:t>
            </a:r>
            <a:r>
              <a:rPr lang="en-US" sz="3600" dirty="0" smtClean="0"/>
              <a:t>stewardship </a:t>
            </a:r>
          </a:p>
          <a:p>
            <a:pPr algn="ctr"/>
            <a:r>
              <a:rPr lang="en-US" sz="3600" dirty="0" smtClean="0"/>
              <a:t>contracting authority?</a:t>
            </a:r>
            <a:endParaRPr lang="en-US" sz="3600" dirty="0"/>
          </a:p>
        </p:txBody>
      </p:sp>
      <p:sp>
        <p:nvSpPr>
          <p:cNvPr id="3" name="Rectangle 2"/>
          <p:cNvSpPr/>
          <p:nvPr/>
        </p:nvSpPr>
        <p:spPr>
          <a:xfrm>
            <a:off x="830580" y="2438400"/>
            <a:ext cx="7559040" cy="3416320"/>
          </a:xfrm>
          <a:prstGeom prst="rect">
            <a:avLst/>
          </a:prstGeom>
        </p:spPr>
        <p:txBody>
          <a:bodyPr wrap="square">
            <a:spAutoFit/>
          </a:bodyPr>
          <a:lstStyle/>
          <a:p>
            <a:r>
              <a:rPr lang="en-US" sz="2400" dirty="0" smtClean="0"/>
              <a:t>Section </a:t>
            </a:r>
            <a:r>
              <a:rPr lang="en-US" sz="2400" dirty="0"/>
              <a:t>8205 of Public Law 113-79, the Agricultural Act of </a:t>
            </a:r>
            <a:r>
              <a:rPr lang="en-US" sz="2400" dirty="0" smtClean="0"/>
              <a:t>2014 (a.k.a. Farm Bill) grants </a:t>
            </a:r>
            <a:r>
              <a:rPr lang="en-US" sz="2400" dirty="0"/>
              <a:t>the Forest Service </a:t>
            </a:r>
            <a:r>
              <a:rPr lang="en-US" sz="2400" dirty="0" smtClean="0"/>
              <a:t>permanent authority </a:t>
            </a:r>
            <a:r>
              <a:rPr lang="en-US" sz="2400" dirty="0"/>
              <a:t>to enter into stewardship contracting projects for up to 10 years with private persons or public or private entities, by contract or by agreement, to perform services to achieve land management goals for the national forests </a:t>
            </a:r>
            <a:r>
              <a:rPr lang="en-US" sz="2400" dirty="0" smtClean="0"/>
              <a:t>that </a:t>
            </a:r>
            <a:r>
              <a:rPr lang="en-US" sz="2400" dirty="0"/>
              <a:t>meet local and rural community needs.  </a:t>
            </a:r>
          </a:p>
        </p:txBody>
      </p:sp>
    </p:spTree>
    <p:extLst>
      <p:ext uri="{BB962C8B-B14F-4D97-AF65-F5344CB8AC3E}">
        <p14:creationId xmlns:p14="http://schemas.microsoft.com/office/powerpoint/2010/main" val="2879387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641741"/>
            <a:ext cx="8382000" cy="523220"/>
          </a:xfrm>
          <a:prstGeom prst="rect">
            <a:avLst/>
          </a:prstGeom>
          <a:noFill/>
        </p:spPr>
        <p:txBody>
          <a:bodyPr wrap="square" rtlCol="0">
            <a:spAutoFit/>
          </a:bodyPr>
          <a:lstStyle/>
          <a:p>
            <a:pPr algn="ctr"/>
            <a:r>
              <a:rPr lang="en-US" sz="2800" dirty="0" smtClean="0"/>
              <a:t>7 Land Management </a:t>
            </a:r>
            <a:r>
              <a:rPr lang="en-US" sz="2800" dirty="0" smtClean="0"/>
              <a:t>Goals of </a:t>
            </a:r>
            <a:r>
              <a:rPr lang="en-US" sz="2800" dirty="0" smtClean="0"/>
              <a:t>Stewardship:</a:t>
            </a:r>
            <a:endParaRPr lang="en-US" sz="2800" dirty="0"/>
          </a:p>
        </p:txBody>
      </p:sp>
      <p:sp>
        <p:nvSpPr>
          <p:cNvPr id="5" name="TextBox 4"/>
          <p:cNvSpPr txBox="1"/>
          <p:nvPr/>
        </p:nvSpPr>
        <p:spPr>
          <a:xfrm>
            <a:off x="490843" y="1270168"/>
            <a:ext cx="8382000" cy="707886"/>
          </a:xfrm>
          <a:prstGeom prst="rect">
            <a:avLst/>
          </a:prstGeom>
          <a:noFill/>
        </p:spPr>
        <p:txBody>
          <a:bodyPr wrap="square" rtlCol="0">
            <a:spAutoFit/>
          </a:bodyPr>
          <a:lstStyle/>
          <a:p>
            <a:pPr marL="457200" indent="-457200">
              <a:buFont typeface="+mj-lt"/>
              <a:buAutoNum type="arabicPeriod"/>
            </a:pPr>
            <a:r>
              <a:rPr lang="en-US" sz="2000" dirty="0" smtClean="0"/>
              <a:t>Road </a:t>
            </a:r>
            <a:r>
              <a:rPr lang="en-US" sz="2000" dirty="0"/>
              <a:t>and trail maintenance or decommissioning to restore or maintain water quality.</a:t>
            </a:r>
          </a:p>
        </p:txBody>
      </p:sp>
      <p:sp>
        <p:nvSpPr>
          <p:cNvPr id="6" name="TextBox 5"/>
          <p:cNvSpPr txBox="1"/>
          <p:nvPr/>
        </p:nvSpPr>
        <p:spPr>
          <a:xfrm>
            <a:off x="490843" y="1978054"/>
            <a:ext cx="8077200" cy="707886"/>
          </a:xfrm>
          <a:prstGeom prst="rect">
            <a:avLst/>
          </a:prstGeom>
          <a:noFill/>
        </p:spPr>
        <p:txBody>
          <a:bodyPr wrap="square" rtlCol="0">
            <a:spAutoFit/>
          </a:bodyPr>
          <a:lstStyle/>
          <a:p>
            <a:pPr marL="457200" indent="-457200">
              <a:buFont typeface="+mj-lt"/>
              <a:buAutoNum type="arabicPeriod" startAt="2"/>
            </a:pPr>
            <a:r>
              <a:rPr lang="en-US" sz="2000" dirty="0" smtClean="0"/>
              <a:t>Soil </a:t>
            </a:r>
            <a:r>
              <a:rPr lang="en-US" sz="2000" dirty="0"/>
              <a:t>productivity, habitat for wildlife and fisheries, or other resource values.</a:t>
            </a:r>
          </a:p>
        </p:txBody>
      </p:sp>
      <p:sp>
        <p:nvSpPr>
          <p:cNvPr id="7" name="TextBox 6"/>
          <p:cNvSpPr txBox="1"/>
          <p:nvPr/>
        </p:nvSpPr>
        <p:spPr>
          <a:xfrm>
            <a:off x="469277" y="2684277"/>
            <a:ext cx="7772400" cy="1015663"/>
          </a:xfrm>
          <a:prstGeom prst="rect">
            <a:avLst/>
          </a:prstGeom>
          <a:noFill/>
        </p:spPr>
        <p:txBody>
          <a:bodyPr wrap="square" rtlCol="0">
            <a:spAutoFit/>
          </a:bodyPr>
          <a:lstStyle/>
          <a:p>
            <a:pPr marL="457200" indent="-457200">
              <a:buFont typeface="+mj-lt"/>
              <a:buAutoNum type="arabicPeriod" startAt="3"/>
            </a:pPr>
            <a:r>
              <a:rPr lang="en-US" sz="2000" dirty="0" smtClean="0"/>
              <a:t>Setting </a:t>
            </a:r>
            <a:r>
              <a:rPr lang="en-US" sz="2000" dirty="0"/>
              <a:t>of prescribed fires to improve the composition, structure, condition and health of stands or improve wildlife habitat.</a:t>
            </a:r>
          </a:p>
        </p:txBody>
      </p:sp>
      <p:sp>
        <p:nvSpPr>
          <p:cNvPr id="8" name="TextBox 7"/>
          <p:cNvSpPr txBox="1"/>
          <p:nvPr/>
        </p:nvSpPr>
        <p:spPr>
          <a:xfrm>
            <a:off x="470715" y="3699940"/>
            <a:ext cx="7620000" cy="1015663"/>
          </a:xfrm>
          <a:prstGeom prst="rect">
            <a:avLst/>
          </a:prstGeom>
          <a:noFill/>
        </p:spPr>
        <p:txBody>
          <a:bodyPr wrap="square" rtlCol="0">
            <a:spAutoFit/>
          </a:bodyPr>
          <a:lstStyle/>
          <a:p>
            <a:pPr marL="457200" indent="-457200">
              <a:buFont typeface="+mj-lt"/>
              <a:buAutoNum type="arabicPeriod" startAt="4"/>
            </a:pPr>
            <a:r>
              <a:rPr lang="en-US" sz="2000" dirty="0" smtClean="0"/>
              <a:t>Removing </a:t>
            </a:r>
            <a:r>
              <a:rPr lang="en-US" sz="2000" dirty="0"/>
              <a:t>vegetation or other activities to promote healthy forests, reduce fire hazards, </a:t>
            </a:r>
            <a:r>
              <a:rPr lang="en-US" sz="2000" dirty="0" smtClean="0"/>
              <a:t>or achieve </a:t>
            </a:r>
            <a:r>
              <a:rPr lang="en-US" sz="2000" dirty="0"/>
              <a:t>other land management objectives</a:t>
            </a:r>
            <a:r>
              <a:rPr lang="en-US" dirty="0"/>
              <a:t>.</a:t>
            </a:r>
          </a:p>
        </p:txBody>
      </p:sp>
      <p:sp>
        <p:nvSpPr>
          <p:cNvPr id="9" name="TextBox 8"/>
          <p:cNvSpPr txBox="1"/>
          <p:nvPr/>
        </p:nvSpPr>
        <p:spPr>
          <a:xfrm>
            <a:off x="503783" y="4713940"/>
            <a:ext cx="7772400" cy="400110"/>
          </a:xfrm>
          <a:prstGeom prst="rect">
            <a:avLst/>
          </a:prstGeom>
          <a:noFill/>
        </p:spPr>
        <p:txBody>
          <a:bodyPr wrap="square" rtlCol="0">
            <a:spAutoFit/>
          </a:bodyPr>
          <a:lstStyle/>
          <a:p>
            <a:pPr marL="457200" indent="-457200">
              <a:buFont typeface="+mj-lt"/>
              <a:buAutoNum type="arabicPeriod" startAt="5"/>
            </a:pPr>
            <a:r>
              <a:rPr lang="en-US" sz="2000" dirty="0" smtClean="0"/>
              <a:t>Watershed </a:t>
            </a:r>
            <a:r>
              <a:rPr lang="en-US" sz="2000" dirty="0"/>
              <a:t>restoration and maintenance.</a:t>
            </a:r>
          </a:p>
        </p:txBody>
      </p:sp>
      <p:sp>
        <p:nvSpPr>
          <p:cNvPr id="2" name="TextBox 1"/>
          <p:cNvSpPr txBox="1"/>
          <p:nvPr/>
        </p:nvSpPr>
        <p:spPr>
          <a:xfrm>
            <a:off x="510971" y="5114050"/>
            <a:ext cx="8610600" cy="400110"/>
          </a:xfrm>
          <a:prstGeom prst="rect">
            <a:avLst/>
          </a:prstGeom>
          <a:noFill/>
        </p:spPr>
        <p:txBody>
          <a:bodyPr wrap="square" rtlCol="0">
            <a:spAutoFit/>
          </a:bodyPr>
          <a:lstStyle/>
          <a:p>
            <a:pPr marL="457200" indent="-457200">
              <a:buFont typeface="+mj-lt"/>
              <a:buAutoNum type="arabicPeriod" startAt="6"/>
            </a:pPr>
            <a:r>
              <a:rPr lang="en-US" sz="2000" dirty="0" smtClean="0"/>
              <a:t>Restoration </a:t>
            </a:r>
            <a:r>
              <a:rPr lang="en-US" sz="2000" dirty="0"/>
              <a:t>and maintenance of wildlife and fish habitat.</a:t>
            </a:r>
          </a:p>
        </p:txBody>
      </p:sp>
      <p:sp>
        <p:nvSpPr>
          <p:cNvPr id="4" name="TextBox 3"/>
          <p:cNvSpPr txBox="1"/>
          <p:nvPr/>
        </p:nvSpPr>
        <p:spPr>
          <a:xfrm>
            <a:off x="498032" y="5512497"/>
            <a:ext cx="8534400" cy="707886"/>
          </a:xfrm>
          <a:prstGeom prst="rect">
            <a:avLst/>
          </a:prstGeom>
          <a:noFill/>
        </p:spPr>
        <p:txBody>
          <a:bodyPr wrap="square" rtlCol="0">
            <a:spAutoFit/>
          </a:bodyPr>
          <a:lstStyle/>
          <a:p>
            <a:pPr marL="457200" indent="-457200">
              <a:buFont typeface="+mj-lt"/>
              <a:buAutoNum type="arabicPeriod" startAt="7"/>
            </a:pPr>
            <a:r>
              <a:rPr lang="en-US" sz="2000" dirty="0" smtClean="0"/>
              <a:t>Control </a:t>
            </a:r>
            <a:r>
              <a:rPr lang="en-US" sz="2000" dirty="0"/>
              <a:t>of noxious weeds and exotic weeds, and re-establishment of native plant species.</a:t>
            </a:r>
          </a:p>
        </p:txBody>
      </p:sp>
    </p:spTree>
    <p:extLst>
      <p:ext uri="{BB962C8B-B14F-4D97-AF65-F5344CB8AC3E}">
        <p14:creationId xmlns:p14="http://schemas.microsoft.com/office/powerpoint/2010/main" val="19487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00200"/>
            <a:ext cx="7696200" cy="3886200"/>
          </a:xfrm>
        </p:spPr>
        <p:txBody>
          <a:bodyPr>
            <a:noAutofit/>
          </a:bodyPr>
          <a:lstStyle/>
          <a:p>
            <a:pPr algn="ctr"/>
            <a:r>
              <a:rPr lang="en-US" sz="5400" dirty="0" smtClean="0"/>
              <a:t>How do you know if stewardship </a:t>
            </a:r>
            <a:br>
              <a:rPr lang="en-US" sz="5400" dirty="0" smtClean="0"/>
            </a:br>
            <a:r>
              <a:rPr lang="en-US" sz="5400" dirty="0" smtClean="0"/>
              <a:t>is the right tool </a:t>
            </a:r>
            <a:br>
              <a:rPr lang="en-US" sz="5400" dirty="0" smtClean="0"/>
            </a:br>
            <a:r>
              <a:rPr lang="en-US" sz="5400" dirty="0" smtClean="0"/>
              <a:t>to use?</a:t>
            </a:r>
            <a:endParaRPr lang="en-US" sz="5400" dirty="0"/>
          </a:p>
        </p:txBody>
      </p:sp>
    </p:spTree>
    <p:extLst>
      <p:ext uri="{BB962C8B-B14F-4D97-AF65-F5344CB8AC3E}">
        <p14:creationId xmlns:p14="http://schemas.microsoft.com/office/powerpoint/2010/main" val="1717857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536" y="2057400"/>
            <a:ext cx="8305800" cy="4495800"/>
          </a:xfrm>
        </p:spPr>
        <p:txBody>
          <a:bodyPr>
            <a:noAutofit/>
          </a:bodyPr>
          <a:lstStyle/>
          <a:p>
            <a:pPr marL="342900" indent="-342900" defTabSz="457200">
              <a:buClr>
                <a:schemeClr val="accent1"/>
              </a:buClr>
              <a:buFont typeface="Wingdings 3" charset="2"/>
              <a:buChar char=""/>
            </a:pPr>
            <a:r>
              <a:rPr lang="en-US" sz="2400" dirty="0">
                <a:solidFill>
                  <a:schemeClr val="tx1">
                    <a:lumMod val="75000"/>
                    <a:lumOff val="25000"/>
                  </a:schemeClr>
                </a:solidFill>
              </a:rPr>
              <a:t>Ability to bundle several contracts into one and treat at a larger landscape scale</a:t>
            </a:r>
          </a:p>
          <a:p>
            <a:pPr marL="342900" indent="-342900" defTabSz="457200">
              <a:buClr>
                <a:schemeClr val="accent1"/>
              </a:buClr>
              <a:buFont typeface="Wingdings 3" charset="2"/>
              <a:buChar char=""/>
            </a:pPr>
            <a:r>
              <a:rPr lang="en-US" sz="2400" dirty="0">
                <a:solidFill>
                  <a:schemeClr val="tx1">
                    <a:lumMod val="75000"/>
                    <a:lumOff val="25000"/>
                  </a:schemeClr>
                </a:solidFill>
              </a:rPr>
              <a:t>Ability to trade goods for services</a:t>
            </a:r>
          </a:p>
          <a:p>
            <a:pPr marL="342900" indent="-342900" defTabSz="457200">
              <a:buClr>
                <a:schemeClr val="accent1"/>
              </a:buClr>
              <a:buFont typeface="Wingdings 3" charset="2"/>
              <a:buChar char=""/>
            </a:pPr>
            <a:r>
              <a:rPr lang="en-US" sz="2400" dirty="0">
                <a:solidFill>
                  <a:schemeClr val="tx1">
                    <a:lumMod val="75000"/>
                    <a:lumOff val="25000"/>
                  </a:schemeClr>
                </a:solidFill>
              </a:rPr>
              <a:t>Contract terms of up to 10 years</a:t>
            </a:r>
          </a:p>
          <a:p>
            <a:pPr marL="342900" indent="-342900" defTabSz="457200">
              <a:buClr>
                <a:schemeClr val="accent1"/>
              </a:buClr>
              <a:buFont typeface="Wingdings 3" charset="2"/>
              <a:buChar char=""/>
            </a:pPr>
            <a:r>
              <a:rPr lang="en-US" sz="2400" dirty="0">
                <a:solidFill>
                  <a:schemeClr val="tx1">
                    <a:lumMod val="75000"/>
                    <a:lumOff val="25000"/>
                  </a:schemeClr>
                </a:solidFill>
              </a:rPr>
              <a:t>Up-front collaboration with government (Federal, State, local), Tribal governments, local communities, non-governmental organizations, and interested groups or individuals</a:t>
            </a:r>
          </a:p>
          <a:p>
            <a:pPr marL="342900" indent="-342900" defTabSz="457200">
              <a:buClr>
                <a:schemeClr val="accent1"/>
              </a:buClr>
              <a:buFont typeface="Wingdings 3" charset="2"/>
              <a:buChar char=""/>
            </a:pPr>
            <a:r>
              <a:rPr lang="en-US" sz="2400" dirty="0">
                <a:solidFill>
                  <a:schemeClr val="tx1">
                    <a:lumMod val="75000"/>
                    <a:lumOff val="25000"/>
                  </a:schemeClr>
                </a:solidFill>
              </a:rPr>
              <a:t>There are organizations interested in completing restoration treatments through an agreement</a:t>
            </a:r>
          </a:p>
          <a:p>
            <a:pPr marL="342900" indent="-342900" defTabSz="457200">
              <a:buClr>
                <a:schemeClr val="accent1"/>
              </a:buClr>
              <a:buFont typeface="Wingdings 3" charset="2"/>
              <a:buChar char=""/>
            </a:pPr>
            <a:r>
              <a:rPr lang="en-US" sz="2400" dirty="0">
                <a:solidFill>
                  <a:schemeClr val="tx1">
                    <a:lumMod val="75000"/>
                    <a:lumOff val="25000"/>
                  </a:schemeClr>
                </a:solidFill>
              </a:rPr>
              <a:t>Best value contracting</a:t>
            </a:r>
            <a:endParaRPr lang="en-US" sz="2400" dirty="0">
              <a:solidFill>
                <a:schemeClr val="tx1">
                  <a:lumMod val="75000"/>
                  <a:lumOff val="25000"/>
                </a:schemeClr>
              </a:solidFill>
            </a:endParaRPr>
          </a:p>
        </p:txBody>
      </p:sp>
      <p:sp>
        <p:nvSpPr>
          <p:cNvPr id="4" name="TextBox 3"/>
          <p:cNvSpPr txBox="1"/>
          <p:nvPr/>
        </p:nvSpPr>
        <p:spPr>
          <a:xfrm>
            <a:off x="523336" y="914400"/>
            <a:ext cx="8458200" cy="954107"/>
          </a:xfrm>
          <a:prstGeom prst="rect">
            <a:avLst/>
          </a:prstGeom>
          <a:noFill/>
        </p:spPr>
        <p:txBody>
          <a:bodyPr wrap="square" rtlCol="0">
            <a:spAutoFit/>
          </a:bodyPr>
          <a:lstStyle/>
          <a:p>
            <a:r>
              <a:rPr lang="en-US" sz="2800" dirty="0" smtClean="0"/>
              <a:t>Could the proposed project utilize one or more of the following stewardship opportunities?</a:t>
            </a:r>
            <a:endParaRPr lang="en-US" sz="2800" dirty="0"/>
          </a:p>
        </p:txBody>
      </p:sp>
    </p:spTree>
    <p:extLst>
      <p:ext uri="{BB962C8B-B14F-4D97-AF65-F5344CB8AC3E}">
        <p14:creationId xmlns:p14="http://schemas.microsoft.com/office/powerpoint/2010/main" val="956784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685800"/>
            <a:ext cx="5486400" cy="1200329"/>
          </a:xfrm>
          <a:prstGeom prst="rect">
            <a:avLst/>
          </a:prstGeom>
          <a:noFill/>
        </p:spPr>
        <p:txBody>
          <a:bodyPr wrap="square" rtlCol="0">
            <a:spAutoFit/>
          </a:bodyPr>
          <a:lstStyle/>
          <a:p>
            <a:pPr algn="ctr"/>
            <a:r>
              <a:rPr lang="en-US" sz="3600" dirty="0" smtClean="0"/>
              <a:t>4 Instruments under </a:t>
            </a:r>
            <a:r>
              <a:rPr lang="en-US" sz="3600" dirty="0" smtClean="0"/>
              <a:t>the</a:t>
            </a:r>
          </a:p>
          <a:p>
            <a:pPr algn="ctr"/>
            <a:r>
              <a:rPr lang="en-US" sz="3600" dirty="0" smtClean="0"/>
              <a:t> Stewardship Authority</a:t>
            </a:r>
            <a:endParaRPr lang="en-US" sz="3600" dirty="0"/>
          </a:p>
        </p:txBody>
      </p:sp>
      <p:sp>
        <p:nvSpPr>
          <p:cNvPr id="3" name="TextBox 2"/>
          <p:cNvSpPr txBox="1"/>
          <p:nvPr/>
        </p:nvSpPr>
        <p:spPr>
          <a:xfrm>
            <a:off x="762000" y="2362200"/>
            <a:ext cx="7620000" cy="1077218"/>
          </a:xfrm>
          <a:prstGeom prst="rect">
            <a:avLst/>
          </a:prstGeom>
          <a:noFill/>
        </p:spPr>
        <p:txBody>
          <a:bodyPr wrap="square" rtlCol="0">
            <a:spAutoFit/>
          </a:bodyPr>
          <a:lstStyle/>
          <a:p>
            <a:pPr marL="182563" indent="-182563">
              <a:buAutoNum type="arabicPeriod"/>
            </a:pPr>
            <a:r>
              <a:rPr lang="en-US" sz="2800" dirty="0" smtClean="0"/>
              <a:t> </a:t>
            </a:r>
            <a:r>
              <a:rPr lang="en-US" sz="3200" dirty="0" smtClean="0"/>
              <a:t>Integrated Resource </a:t>
            </a:r>
            <a:r>
              <a:rPr lang="en-US" sz="3200" dirty="0" smtClean="0"/>
              <a:t>Timber </a:t>
            </a:r>
          </a:p>
          <a:p>
            <a:r>
              <a:rPr lang="en-US" sz="3200" dirty="0" smtClean="0"/>
              <a:t>   Contracts (</a:t>
            </a:r>
            <a:r>
              <a:rPr lang="en-US" sz="3200" dirty="0" smtClean="0"/>
              <a:t>IRTCs</a:t>
            </a:r>
            <a:r>
              <a:rPr lang="en-US" sz="3200" dirty="0" smtClean="0"/>
              <a:t>): </a:t>
            </a:r>
            <a:endParaRPr lang="en-US" sz="3200" dirty="0"/>
          </a:p>
        </p:txBody>
      </p:sp>
      <p:sp>
        <p:nvSpPr>
          <p:cNvPr id="7" name="TextBox 6"/>
          <p:cNvSpPr txBox="1"/>
          <p:nvPr/>
        </p:nvSpPr>
        <p:spPr>
          <a:xfrm>
            <a:off x="1143000" y="3733800"/>
            <a:ext cx="7086600" cy="1815882"/>
          </a:xfrm>
          <a:prstGeom prst="rect">
            <a:avLst/>
          </a:prstGeom>
          <a:noFill/>
        </p:spPr>
        <p:txBody>
          <a:bodyPr wrap="square" rtlCol="0">
            <a:spAutoFit/>
          </a:bodyPr>
          <a:lstStyle/>
          <a:p>
            <a:r>
              <a:rPr lang="en-US" sz="2800" dirty="0" smtClean="0"/>
              <a:t>These </a:t>
            </a:r>
            <a:r>
              <a:rPr lang="en-US" sz="2800" dirty="0"/>
              <a:t>contracts combine product removal and service </a:t>
            </a:r>
            <a:r>
              <a:rPr lang="en-US" sz="2800" dirty="0" smtClean="0"/>
              <a:t>work where the value </a:t>
            </a:r>
            <a:r>
              <a:rPr lang="en-US" sz="2800" dirty="0"/>
              <a:t>of goods </a:t>
            </a:r>
            <a:r>
              <a:rPr lang="en-US" sz="2800" dirty="0" smtClean="0"/>
              <a:t>(timber) exceeds </a:t>
            </a:r>
            <a:r>
              <a:rPr lang="en-US" sz="2800" dirty="0"/>
              <a:t>the cost of services. </a:t>
            </a:r>
          </a:p>
        </p:txBody>
      </p:sp>
    </p:spTree>
    <p:extLst>
      <p:ext uri="{BB962C8B-B14F-4D97-AF65-F5344CB8AC3E}">
        <p14:creationId xmlns:p14="http://schemas.microsoft.com/office/powerpoint/2010/main" val="1991768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438400"/>
            <a:ext cx="7604760" cy="1077218"/>
          </a:xfrm>
          <a:prstGeom prst="rect">
            <a:avLst/>
          </a:prstGeom>
          <a:noFill/>
        </p:spPr>
        <p:txBody>
          <a:bodyPr wrap="square" rtlCol="0">
            <a:spAutoFit/>
          </a:bodyPr>
          <a:lstStyle/>
          <a:p>
            <a:r>
              <a:rPr lang="en-US" sz="3200" dirty="0" smtClean="0"/>
              <a:t>2. Integrated Resource </a:t>
            </a:r>
            <a:r>
              <a:rPr lang="en-US" sz="3200" dirty="0" smtClean="0"/>
              <a:t>Service</a:t>
            </a:r>
          </a:p>
          <a:p>
            <a:r>
              <a:rPr lang="en-US" sz="3200" dirty="0" smtClean="0"/>
              <a:t>    Contracts (IRSCs): </a:t>
            </a:r>
            <a:endParaRPr lang="en-US" sz="3200" dirty="0"/>
          </a:p>
        </p:txBody>
      </p:sp>
      <p:sp>
        <p:nvSpPr>
          <p:cNvPr id="4" name="TextBox 3"/>
          <p:cNvSpPr txBox="1"/>
          <p:nvPr/>
        </p:nvSpPr>
        <p:spPr>
          <a:xfrm>
            <a:off x="1254281" y="3886200"/>
            <a:ext cx="7239000" cy="1815882"/>
          </a:xfrm>
          <a:prstGeom prst="rect">
            <a:avLst/>
          </a:prstGeom>
          <a:noFill/>
        </p:spPr>
        <p:txBody>
          <a:bodyPr wrap="square" rtlCol="0">
            <a:spAutoFit/>
          </a:bodyPr>
          <a:lstStyle/>
          <a:p>
            <a:r>
              <a:rPr lang="en-US" sz="2800" dirty="0" smtClean="0"/>
              <a:t>These </a:t>
            </a:r>
            <a:r>
              <a:rPr lang="en-US" sz="2800" dirty="0"/>
              <a:t>contracts combine product removal and service </a:t>
            </a:r>
            <a:r>
              <a:rPr lang="en-US" sz="2800" dirty="0" smtClean="0"/>
              <a:t>work where </a:t>
            </a:r>
            <a:r>
              <a:rPr lang="en-US" sz="2800" dirty="0"/>
              <a:t>the cost of services  exceeds the value of the </a:t>
            </a:r>
            <a:r>
              <a:rPr lang="en-US" sz="2800" dirty="0" smtClean="0"/>
              <a:t>goods (timber). </a:t>
            </a:r>
            <a:endParaRPr lang="en-US" sz="2800" dirty="0"/>
          </a:p>
        </p:txBody>
      </p:sp>
      <p:sp>
        <p:nvSpPr>
          <p:cNvPr id="5" name="TextBox 4"/>
          <p:cNvSpPr txBox="1"/>
          <p:nvPr/>
        </p:nvSpPr>
        <p:spPr>
          <a:xfrm>
            <a:off x="1333500" y="1052780"/>
            <a:ext cx="6477000" cy="1200329"/>
          </a:xfrm>
          <a:prstGeom prst="rect">
            <a:avLst/>
          </a:prstGeom>
          <a:noFill/>
        </p:spPr>
        <p:txBody>
          <a:bodyPr wrap="square" rtlCol="0">
            <a:spAutoFit/>
          </a:bodyPr>
          <a:lstStyle/>
          <a:p>
            <a:pPr algn="ctr"/>
            <a:r>
              <a:rPr lang="en-US" sz="3600" dirty="0" smtClean="0"/>
              <a:t>4 Instruments under the </a:t>
            </a:r>
          </a:p>
          <a:p>
            <a:pPr algn="ctr"/>
            <a:r>
              <a:rPr lang="en-US" sz="3600" dirty="0" smtClean="0"/>
              <a:t>Stewardship </a:t>
            </a:r>
            <a:r>
              <a:rPr lang="en-US" sz="3600" dirty="0" smtClean="0"/>
              <a:t>Authority</a:t>
            </a:r>
            <a:endParaRPr lang="en-US" sz="3600" dirty="0"/>
          </a:p>
        </p:txBody>
      </p:sp>
    </p:spTree>
    <p:extLst>
      <p:ext uri="{BB962C8B-B14F-4D97-AF65-F5344CB8AC3E}">
        <p14:creationId xmlns:p14="http://schemas.microsoft.com/office/powerpoint/2010/main" val="2172292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2971800"/>
            <a:ext cx="6934200" cy="2677656"/>
          </a:xfrm>
          <a:prstGeom prst="rect">
            <a:avLst/>
          </a:prstGeom>
          <a:noFill/>
        </p:spPr>
        <p:txBody>
          <a:bodyPr wrap="square" rtlCol="0">
            <a:spAutoFit/>
          </a:bodyPr>
          <a:lstStyle/>
          <a:p>
            <a:r>
              <a:rPr lang="en-US" sz="2800" dirty="0" smtClean="0"/>
              <a:t>A stewardship </a:t>
            </a:r>
            <a:r>
              <a:rPr lang="en-US" sz="2800" dirty="0"/>
              <a:t>service </a:t>
            </a:r>
            <a:r>
              <a:rPr lang="en-US" sz="2800" dirty="0" smtClean="0"/>
              <a:t>contract is prepared in </a:t>
            </a:r>
            <a:r>
              <a:rPr lang="en-US" sz="2800" dirty="0"/>
              <a:t>the same manner as a regular service contract.  </a:t>
            </a:r>
            <a:r>
              <a:rPr lang="en-US" sz="2800" dirty="0" smtClean="0"/>
              <a:t>There is no product removal with these </a:t>
            </a:r>
            <a:r>
              <a:rPr lang="en-US" sz="2800" dirty="0" smtClean="0"/>
              <a:t>contracts.  </a:t>
            </a:r>
            <a:r>
              <a:rPr lang="en-US" sz="2800" dirty="0" smtClean="0"/>
              <a:t>Activities must be part of an approved stewardship proposal.</a:t>
            </a:r>
            <a:endParaRPr lang="en-US" sz="2800" dirty="0"/>
          </a:p>
        </p:txBody>
      </p:sp>
      <p:sp>
        <p:nvSpPr>
          <p:cNvPr id="5" name="Rectangle 4"/>
          <p:cNvSpPr/>
          <p:nvPr/>
        </p:nvSpPr>
        <p:spPr>
          <a:xfrm>
            <a:off x="990600" y="2209800"/>
            <a:ext cx="7696200" cy="584775"/>
          </a:xfrm>
          <a:prstGeom prst="rect">
            <a:avLst/>
          </a:prstGeom>
        </p:spPr>
        <p:txBody>
          <a:bodyPr wrap="square">
            <a:spAutoFit/>
          </a:bodyPr>
          <a:lstStyle/>
          <a:p>
            <a:pPr lvl="0"/>
            <a:r>
              <a:rPr lang="en-US" sz="3200" dirty="0"/>
              <a:t>3. Stand-alone Service </a:t>
            </a:r>
            <a:r>
              <a:rPr lang="en-US" sz="3200" dirty="0" smtClean="0"/>
              <a:t>Contracts: </a:t>
            </a:r>
            <a:endParaRPr lang="en-US" sz="3200" dirty="0"/>
          </a:p>
        </p:txBody>
      </p:sp>
      <p:sp>
        <p:nvSpPr>
          <p:cNvPr id="6" name="TextBox 5"/>
          <p:cNvSpPr txBox="1"/>
          <p:nvPr/>
        </p:nvSpPr>
        <p:spPr>
          <a:xfrm>
            <a:off x="1333500" y="832246"/>
            <a:ext cx="6477000" cy="1200329"/>
          </a:xfrm>
          <a:prstGeom prst="rect">
            <a:avLst/>
          </a:prstGeom>
          <a:noFill/>
        </p:spPr>
        <p:txBody>
          <a:bodyPr wrap="square" rtlCol="0">
            <a:spAutoFit/>
          </a:bodyPr>
          <a:lstStyle/>
          <a:p>
            <a:pPr algn="ctr"/>
            <a:r>
              <a:rPr lang="en-US" sz="3600" dirty="0" smtClean="0"/>
              <a:t>4 Instruments under the </a:t>
            </a:r>
          </a:p>
          <a:p>
            <a:pPr algn="ctr"/>
            <a:r>
              <a:rPr lang="en-US" sz="3600" dirty="0" smtClean="0"/>
              <a:t>Stewardship </a:t>
            </a:r>
            <a:r>
              <a:rPr lang="en-US" sz="3600" dirty="0" smtClean="0"/>
              <a:t>Authority</a:t>
            </a:r>
            <a:endParaRPr lang="en-US" sz="3600" dirty="0"/>
          </a:p>
        </p:txBody>
      </p:sp>
    </p:spTree>
    <p:extLst>
      <p:ext uri="{BB962C8B-B14F-4D97-AF65-F5344CB8AC3E}">
        <p14:creationId xmlns:p14="http://schemas.microsoft.com/office/powerpoint/2010/main" val="710598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2209800"/>
            <a:ext cx="5958840" cy="584775"/>
          </a:xfrm>
          <a:prstGeom prst="rect">
            <a:avLst/>
          </a:prstGeom>
          <a:noFill/>
        </p:spPr>
        <p:txBody>
          <a:bodyPr wrap="square" rtlCol="0">
            <a:spAutoFit/>
          </a:bodyPr>
          <a:lstStyle/>
          <a:p>
            <a:r>
              <a:rPr lang="en-US" sz="3200" dirty="0" smtClean="0"/>
              <a:t>4. Stewardship </a:t>
            </a:r>
            <a:r>
              <a:rPr lang="en-US" sz="3200" dirty="0" smtClean="0"/>
              <a:t>Agreements: </a:t>
            </a:r>
            <a:endParaRPr lang="en-US" sz="3200" dirty="0"/>
          </a:p>
        </p:txBody>
      </p:sp>
      <p:sp>
        <p:nvSpPr>
          <p:cNvPr id="4" name="TextBox 3"/>
          <p:cNvSpPr txBox="1"/>
          <p:nvPr/>
        </p:nvSpPr>
        <p:spPr>
          <a:xfrm>
            <a:off x="1524000" y="3122559"/>
            <a:ext cx="7086600" cy="2677656"/>
          </a:xfrm>
          <a:prstGeom prst="rect">
            <a:avLst/>
          </a:prstGeom>
          <a:noFill/>
        </p:spPr>
        <p:txBody>
          <a:bodyPr wrap="square" rtlCol="0">
            <a:spAutoFit/>
          </a:bodyPr>
          <a:lstStyle/>
          <a:p>
            <a:r>
              <a:rPr lang="en-US" sz="2800" dirty="0"/>
              <a:t>Stewardship agreements are used when both parties contribute </a:t>
            </a:r>
            <a:r>
              <a:rPr lang="en-US" sz="2800" dirty="0" smtClean="0"/>
              <a:t>resources </a:t>
            </a:r>
            <a:r>
              <a:rPr lang="en-US" sz="2800" dirty="0"/>
              <a:t>to the accomplishment of mutually beneficial projects when mutual interest exists.  </a:t>
            </a:r>
            <a:r>
              <a:rPr lang="en-US" sz="2800" dirty="0" smtClean="0"/>
              <a:t>Agreements may include product removal.</a:t>
            </a:r>
            <a:endParaRPr lang="en-US" sz="2800" dirty="0"/>
          </a:p>
        </p:txBody>
      </p:sp>
      <p:sp>
        <p:nvSpPr>
          <p:cNvPr id="5" name="TextBox 4"/>
          <p:cNvSpPr txBox="1"/>
          <p:nvPr/>
        </p:nvSpPr>
        <p:spPr>
          <a:xfrm>
            <a:off x="1333500" y="685800"/>
            <a:ext cx="6477000" cy="1200329"/>
          </a:xfrm>
          <a:prstGeom prst="rect">
            <a:avLst/>
          </a:prstGeom>
          <a:noFill/>
        </p:spPr>
        <p:txBody>
          <a:bodyPr wrap="square" rtlCol="0">
            <a:spAutoFit/>
          </a:bodyPr>
          <a:lstStyle/>
          <a:p>
            <a:pPr algn="ctr"/>
            <a:r>
              <a:rPr lang="en-US" sz="3600" dirty="0" smtClean="0"/>
              <a:t>4 Instruments under the </a:t>
            </a:r>
          </a:p>
          <a:p>
            <a:pPr algn="ctr"/>
            <a:r>
              <a:rPr lang="en-US" sz="3600" dirty="0" smtClean="0"/>
              <a:t>Stewardship </a:t>
            </a:r>
            <a:r>
              <a:rPr lang="en-US" sz="3600" dirty="0" smtClean="0"/>
              <a:t>Authority</a:t>
            </a:r>
            <a:endParaRPr lang="en-US" sz="3600" dirty="0"/>
          </a:p>
        </p:txBody>
      </p:sp>
    </p:spTree>
    <p:extLst>
      <p:ext uri="{BB962C8B-B14F-4D97-AF65-F5344CB8AC3E}">
        <p14:creationId xmlns:p14="http://schemas.microsoft.com/office/powerpoint/2010/main" val="2308943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2778</TotalTime>
  <Words>552</Words>
  <Application>Microsoft Office PowerPoint</Application>
  <PresentationFormat>On-screen Show (4:3)</PresentationFormat>
  <Paragraphs>58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Vapor Trail</vt:lpstr>
      <vt:lpstr>USING STEWARDSHIP AUTHORITY TO ADVANCE RESTORATION</vt:lpstr>
      <vt:lpstr>PowerPoint Presentation</vt:lpstr>
      <vt:lpstr>PowerPoint Presentation</vt:lpstr>
      <vt:lpstr>How do you know if stewardship  is the right tool  to use?</vt:lpstr>
      <vt:lpstr>PowerPoint Presentation</vt:lpstr>
      <vt:lpstr>PowerPoint Presentation</vt:lpstr>
      <vt:lpstr>PowerPoint Presentation</vt:lpstr>
      <vt:lpstr>PowerPoint Presentation</vt:lpstr>
      <vt:lpstr>PowerPoint Presentation</vt:lpstr>
      <vt:lpstr>Collaboration</vt:lpstr>
      <vt:lpstr>PowerPoint Presentation</vt:lpstr>
    </vt:vector>
  </TitlesOfParts>
  <Company>Forest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Stewardship Contracting 101</dc:title>
  <dc:creator>USDA Forest Service</dc:creator>
  <cp:lastModifiedBy>Hafer, MaeLee -FS</cp:lastModifiedBy>
  <cp:revision>228</cp:revision>
  <dcterms:created xsi:type="dcterms:W3CDTF">2014-05-15T20:06:03Z</dcterms:created>
  <dcterms:modified xsi:type="dcterms:W3CDTF">2016-04-13T18:19:57Z</dcterms:modified>
</cp:coreProperties>
</file>