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9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8" r:id="rId3"/>
    <p:sldId id="259" r:id="rId4"/>
    <p:sldId id="263" r:id="rId5"/>
    <p:sldId id="260" r:id="rId6"/>
    <p:sldId id="261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60" y="5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CECEC3-E4BA-C64D-8311-542CBEF0FCB8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1D98C5-F8A6-8440-831E-EC40D3219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4601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C0721C-4A6A-E647-B3AD-DCA0EDECF945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A49B88-CB13-C340-85F3-DC5FEBCE9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6932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177E8-D1C4-FF4E-BB54-D9096B02C7B4}" type="datetime1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9EF158-225E-5449-B2AC-AE521D37099B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4800" y="6261383"/>
            <a:ext cx="457200" cy="50743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569439" y="6330433"/>
            <a:ext cx="2108269" cy="369332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just"/>
            <a:r>
              <a:rPr lang="en-US" sz="900" b="1" cap="all" spc="0" baseline="0" dirty="0" smtClean="0">
                <a:ln w="9000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+mj-lt"/>
              </a:rPr>
              <a:t>Pacific Southwest Region</a:t>
            </a:r>
          </a:p>
          <a:p>
            <a:pPr algn="just"/>
            <a:r>
              <a:rPr lang="en-US" sz="900" b="1" cap="all" spc="0" baseline="0" dirty="0" smtClean="0">
                <a:ln w="9000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+mj-lt"/>
              </a:rPr>
              <a:t>State &amp; Private Forestry</a:t>
            </a:r>
            <a:endParaRPr lang="en-US" sz="900" b="1" cap="all" spc="0" dirty="0">
              <a:ln w="9000" cmpd="sng">
                <a:noFill/>
                <a:prstDash val="solid"/>
              </a:ln>
              <a:solidFill>
                <a:schemeClr val="tx2"/>
              </a:solidFill>
              <a:effectLst/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91987" y="6323581"/>
            <a:ext cx="1300356" cy="369332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just"/>
            <a:r>
              <a:rPr lang="en-US" sz="900" b="1" cap="all" spc="0" baseline="0" dirty="0" smtClean="0">
                <a:ln w="9000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+mj-lt"/>
              </a:rPr>
              <a:t>USDA</a:t>
            </a:r>
          </a:p>
          <a:p>
            <a:pPr algn="just"/>
            <a:r>
              <a:rPr lang="en-US" sz="900" b="1" cap="all" spc="0" dirty="0" smtClean="0">
                <a:ln w="9000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+mj-lt"/>
              </a:rPr>
              <a:t>Forest Service</a:t>
            </a:r>
            <a:endParaRPr lang="en-US" sz="900" b="1" cap="all" spc="0" dirty="0">
              <a:ln w="9000" cmpd="sng">
                <a:noFill/>
                <a:prstDash val="solid"/>
              </a:ln>
              <a:solidFill>
                <a:schemeClr val="tx2"/>
              </a:solidFill>
              <a:effectLst/>
              <a:latin typeface="+mj-lt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6172200"/>
            <a:ext cx="9144000" cy="0"/>
          </a:xfrm>
          <a:prstGeom prst="line">
            <a:avLst/>
          </a:prstGeom>
          <a:ln w="76200" cmpd="thickThin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686800" y="6261383"/>
            <a:ext cx="0" cy="43153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2343" y="6300853"/>
            <a:ext cx="749859" cy="4284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5852-4A80-CA45-8CF3-646E7E3B915B}" type="datetime1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EF158-225E-5449-B2AC-AE521D3709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19B25-E9BD-E54F-A616-2A42FF84C148}" type="datetime1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EF158-225E-5449-B2AC-AE521D3709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7768A-7E5E-EA4E-83B7-149910B0331C}" type="datetime1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EF158-225E-5449-B2AC-AE521D3709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885AF-EC8F-A249-B7C8-F31C2A3C24E4}" type="datetime1">
              <a:rPr lang="en-US" smtClean="0"/>
              <a:t>4/18/2016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9EF158-225E-5449-B2AC-AE521D37099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007BF-AD69-A643-91D3-1446A795B75A}" type="datetime1">
              <a:rPr lang="en-US" smtClean="0"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EF158-225E-5449-B2AC-AE521D3709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6DA7-60A9-064E-86BD-37BFD121FA73}" type="datetime1">
              <a:rPr lang="en-US" smtClean="0"/>
              <a:t>4/18/2016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EF158-225E-5449-B2AC-AE521D3709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47345-4B9D-9B41-B30D-40AC7A4BCC40}" type="datetime1">
              <a:rPr lang="en-US" smtClean="0"/>
              <a:t>4/18/2016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EF158-225E-5449-B2AC-AE521D3709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D495C-AF3D-D246-9BD6-BE137D6A08A7}" type="datetime1">
              <a:rPr lang="en-US" smtClean="0"/>
              <a:t>4/18/2016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EF158-225E-5449-B2AC-AE521D3709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4BC29-5FBA-1543-A707-15B382F1BD6D}" type="datetime1">
              <a:rPr lang="en-US" smtClean="0"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EF158-225E-5449-B2AC-AE521D37099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91D28-1542-524E-85EF-06924D1E7A20}" type="datetime1">
              <a:rPr lang="en-US" smtClean="0"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9EF158-225E-5449-B2AC-AE521D37099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6172200"/>
            <a:ext cx="9144000" cy="0"/>
          </a:xfrm>
          <a:prstGeom prst="line">
            <a:avLst/>
          </a:prstGeom>
          <a:ln w="76200" cmpd="thickThin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874" y1="40822" x2="6496" y2="48767"/>
                        <a14:foregroundMark x1="19882" y1="20548" x2="7677" y2="61096"/>
                        <a14:foregroundMark x1="33858" y1="9589" x2="70276" y2="8219"/>
                        <a14:foregroundMark x1="15157" y1="18904" x2="6102" y2="35068"/>
                        <a14:foregroundMark x1="74803" y1="10137" x2="94488" y2="38904"/>
                        <a14:foregroundMark x1="2165" y1="49041" x2="0" y2="49041"/>
                        <a14:foregroundMark x1="1181" y1="46849" x2="0" y2="47397"/>
                        <a14:foregroundMark x1="98425" y1="47945" x2="99803" y2="47945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3600" y="6296099"/>
            <a:ext cx="609600" cy="438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4800" y="6261383"/>
            <a:ext cx="457200" cy="50743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569439" y="6330433"/>
            <a:ext cx="2108269" cy="369332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just"/>
            <a:r>
              <a:rPr lang="en-US" sz="900" b="1" cap="all" spc="0" baseline="0" dirty="0" smtClean="0">
                <a:ln w="9000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+mj-lt"/>
              </a:rPr>
              <a:t>Pacific Southwest Region</a:t>
            </a:r>
          </a:p>
          <a:p>
            <a:pPr algn="just"/>
            <a:r>
              <a:rPr lang="en-US" sz="900" b="1" cap="all" spc="0" baseline="0" dirty="0" smtClean="0">
                <a:ln w="9000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+mj-lt"/>
              </a:rPr>
              <a:t>State &amp; Private Forestry</a:t>
            </a:r>
            <a:endParaRPr lang="en-US" sz="900" b="1" cap="all" spc="0" dirty="0">
              <a:ln w="9000" cmpd="sng">
                <a:noFill/>
                <a:prstDash val="solid"/>
              </a:ln>
              <a:solidFill>
                <a:schemeClr val="tx2"/>
              </a:solidFill>
              <a:effectLst/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91987" y="6323581"/>
            <a:ext cx="1300356" cy="369332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just"/>
            <a:r>
              <a:rPr lang="en-US" sz="900" b="1" cap="all" spc="0" baseline="0" dirty="0" smtClean="0">
                <a:ln w="9000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+mj-lt"/>
              </a:rPr>
              <a:t>USDA</a:t>
            </a:r>
          </a:p>
          <a:p>
            <a:pPr algn="just"/>
            <a:r>
              <a:rPr lang="en-US" sz="900" b="1" cap="all" spc="0" dirty="0" smtClean="0">
                <a:ln w="9000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+mj-lt"/>
              </a:rPr>
              <a:t>Forest Service</a:t>
            </a:r>
            <a:endParaRPr lang="en-US" sz="900" b="1" cap="all" spc="0" dirty="0">
              <a:ln w="9000" cmpd="sng">
                <a:noFill/>
                <a:prstDash val="solid"/>
              </a:ln>
              <a:solidFill>
                <a:schemeClr val="tx2"/>
              </a:solidFill>
              <a:effectLst/>
              <a:latin typeface="+mj-lt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8686800" y="6261383"/>
            <a:ext cx="0" cy="43153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>
            <a:off x="0" y="6172200"/>
            <a:ext cx="9144000" cy="0"/>
          </a:xfrm>
          <a:prstGeom prst="line">
            <a:avLst/>
          </a:prstGeom>
          <a:ln w="76200" cmpd="thickThin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13" cstate="screen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7874" y1="40822" x2="6496" y2="48767"/>
                        <a14:foregroundMark x1="19882" y1="20548" x2="7677" y2="61096"/>
                        <a14:foregroundMark x1="33858" y1="9589" x2="70276" y2="8219"/>
                        <a14:foregroundMark x1="15157" y1="18904" x2="6102" y2="35068"/>
                        <a14:foregroundMark x1="74803" y1="10137" x2="94488" y2="38904"/>
                        <a14:foregroundMark x1="2165" y1="49041" x2="0" y2="49041"/>
                        <a14:foregroundMark x1="1181" y1="46849" x2="0" y2="47397"/>
                        <a14:foregroundMark x1="98425" y1="47945" x2="99803" y2="47945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3600" y="6296099"/>
            <a:ext cx="609600" cy="43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 b="1">
                <a:solidFill>
                  <a:schemeClr val="tx2"/>
                </a:solidFill>
              </a:defRPr>
            </a:lvl1pPr>
          </a:lstStyle>
          <a:p>
            <a:fld id="{3AC8C673-AC99-3F4D-9C63-100C42EF0B99}" type="datetime1">
              <a:rPr lang="en-US" smtClean="0"/>
              <a:t>4/18/2016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Footer Text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59EF158-225E-5449-B2AC-AE521D3709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4800" y="6261383"/>
            <a:ext cx="457200" cy="50743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569439" y="6330433"/>
            <a:ext cx="2108269" cy="369332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just"/>
            <a:r>
              <a:rPr lang="en-US" sz="900" b="1" cap="all" spc="0" baseline="0" dirty="0" smtClean="0">
                <a:ln w="9000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+mj-lt"/>
              </a:rPr>
              <a:t>Pacific Southwest Region</a:t>
            </a:r>
          </a:p>
          <a:p>
            <a:pPr algn="just"/>
            <a:r>
              <a:rPr lang="en-US" sz="900" b="1" cap="all" spc="0" baseline="0" dirty="0" smtClean="0">
                <a:ln w="9000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+mj-lt"/>
              </a:rPr>
              <a:t>State &amp; Private Forestry</a:t>
            </a:r>
            <a:endParaRPr lang="en-US" sz="900" b="1" cap="all" spc="0" dirty="0">
              <a:ln w="9000" cmpd="sng">
                <a:noFill/>
                <a:prstDash val="solid"/>
              </a:ln>
              <a:solidFill>
                <a:schemeClr val="tx2"/>
              </a:solidFill>
              <a:effectLst/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91987" y="6323581"/>
            <a:ext cx="1300356" cy="369332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just"/>
            <a:r>
              <a:rPr lang="en-US" sz="900" b="1" cap="all" spc="0" baseline="0" dirty="0" smtClean="0">
                <a:ln w="9000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+mj-lt"/>
              </a:rPr>
              <a:t>USDA</a:t>
            </a:r>
          </a:p>
          <a:p>
            <a:pPr algn="just"/>
            <a:r>
              <a:rPr lang="en-US" sz="900" b="1" cap="all" spc="0" dirty="0" smtClean="0">
                <a:ln w="9000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+mj-lt"/>
              </a:rPr>
              <a:t>Forest Service</a:t>
            </a:r>
            <a:endParaRPr lang="en-US" sz="900" b="1" cap="all" spc="0" dirty="0">
              <a:ln w="9000" cmpd="sng">
                <a:noFill/>
                <a:prstDash val="solid"/>
              </a:ln>
              <a:solidFill>
                <a:schemeClr val="tx2"/>
              </a:solidFill>
              <a:effectLst/>
              <a:latin typeface="+mj-lt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8686800" y="6261383"/>
            <a:ext cx="0" cy="43153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457200" y="6217478"/>
            <a:ext cx="3518452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web.org/en/Synthesis.aspx" TargetMode="External"/><Relationship Id="rId2" Type="http://schemas.openxmlformats.org/officeDocument/2006/relationships/hyperlink" Target="http://dx.doi.org/10.1016/j.gloenvcha.2014.04.002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What’s Your Healthy Forest Worth?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8164286" cy="102170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Valuing Ecosystem Services for </a:t>
            </a:r>
            <a:r>
              <a:rPr lang="en-US" dirty="0" smtClean="0"/>
              <a:t>Conservation</a:t>
            </a:r>
          </a:p>
          <a:p>
            <a:endParaRPr lang="en-US" sz="1700" cap="none" dirty="0" smtClean="0">
              <a:latin typeface="+mn-lt"/>
            </a:endParaRPr>
          </a:p>
          <a:p>
            <a:r>
              <a:rPr lang="en-US" sz="1700" cap="none" dirty="0" smtClean="0">
                <a:latin typeface="+mn-lt"/>
              </a:rPr>
              <a:t>Presented by Sherry Hazelhurst, R5 Director State &amp; Private Forestry</a:t>
            </a:r>
            <a:endParaRPr lang="en-US" sz="1700" cap="none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4601"/>
            <a:ext cx="3429000" cy="40132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NFF Collaborative Restoration Workshop </a:t>
            </a:r>
            <a:endParaRPr lang="en-US" dirty="0" smtClean="0"/>
          </a:p>
          <a:p>
            <a:r>
              <a:rPr lang="en-US" dirty="0"/>
              <a:t>April 26-27, 2016 Denver, </a:t>
            </a:r>
            <a:r>
              <a:rPr lang="en-US" dirty="0" smtClean="0"/>
              <a:t>CO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EF158-225E-5449-B2AC-AE521D37099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51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375028"/>
            <a:ext cx="8976049" cy="448056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To sustain </a:t>
            </a:r>
            <a:r>
              <a:rPr lang="en-US" sz="2800" dirty="0"/>
              <a:t>natural resources for people’s wellbeing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698" y="1969475"/>
            <a:ext cx="7486650" cy="390198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EF158-225E-5449-B2AC-AE521D37099B}" type="slidenum">
              <a:rPr lang="en-US" smtClean="0"/>
              <a:t>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3428"/>
            <a:ext cx="5791200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Why Do we Care?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4601"/>
            <a:ext cx="3429000" cy="40132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NFF Collaborative Restoration Workshop </a:t>
            </a:r>
            <a:endParaRPr lang="en-US" dirty="0" smtClean="0"/>
          </a:p>
          <a:p>
            <a:r>
              <a:rPr lang="en-US" dirty="0"/>
              <a:t>April 26-27, 2016 Denver, </a:t>
            </a:r>
            <a:r>
              <a:rPr lang="en-US" dirty="0" smtClean="0"/>
              <a:t>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026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152718"/>
            <a:ext cx="8378891" cy="572185"/>
          </a:xfrm>
        </p:spPr>
        <p:txBody>
          <a:bodyPr>
            <a:noAutofit/>
          </a:bodyPr>
          <a:lstStyle/>
          <a:p>
            <a:r>
              <a:rPr lang="en-US" dirty="0" smtClean="0"/>
              <a:t>Valuing Ecosystem Services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EF158-225E-5449-B2AC-AE521D37099B}" type="slidenum">
              <a:rPr lang="en-US" smtClean="0"/>
              <a:t>3</a:t>
            </a:fld>
            <a:endParaRPr lang="en-US"/>
          </a:p>
        </p:txBody>
      </p:sp>
      <p:grpSp>
        <p:nvGrpSpPr>
          <p:cNvPr id="80" name="Group 79"/>
          <p:cNvGrpSpPr/>
          <p:nvPr/>
        </p:nvGrpSpPr>
        <p:grpSpPr>
          <a:xfrm>
            <a:off x="624757" y="694026"/>
            <a:ext cx="7910044" cy="4934313"/>
            <a:chOff x="595617" y="193239"/>
            <a:chExt cx="8248514" cy="5491663"/>
          </a:xfrm>
        </p:grpSpPr>
        <p:sp>
          <p:nvSpPr>
            <p:cNvPr id="82" name="Rectangle 81"/>
            <p:cNvSpPr/>
            <p:nvPr/>
          </p:nvSpPr>
          <p:spPr>
            <a:xfrm>
              <a:off x="6123159" y="193239"/>
              <a:ext cx="2720972" cy="4853761"/>
            </a:xfrm>
            <a:prstGeom prst="rect">
              <a:avLst/>
            </a:prstGeom>
            <a:gradFill rotWithShape="1">
              <a:gsLst>
                <a:gs pos="0">
                  <a:sysClr val="window" lastClr="FFFFFF"/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3" name="Group 82"/>
            <p:cNvGrpSpPr/>
            <p:nvPr/>
          </p:nvGrpSpPr>
          <p:grpSpPr>
            <a:xfrm>
              <a:off x="595617" y="276463"/>
              <a:ext cx="8248514" cy="5408439"/>
              <a:chOff x="595617" y="276463"/>
              <a:chExt cx="8248514" cy="5408439"/>
            </a:xfrm>
          </p:grpSpPr>
          <p:grpSp>
            <p:nvGrpSpPr>
              <p:cNvPr id="84" name="Group 83"/>
              <p:cNvGrpSpPr/>
              <p:nvPr/>
            </p:nvGrpSpPr>
            <p:grpSpPr>
              <a:xfrm>
                <a:off x="595617" y="533400"/>
                <a:ext cx="3390969" cy="3505200"/>
                <a:chOff x="595617" y="533400"/>
                <a:chExt cx="2595241" cy="2514600"/>
              </a:xfrm>
            </p:grpSpPr>
            <p:sp>
              <p:nvSpPr>
                <p:cNvPr id="93" name="Oval 92"/>
                <p:cNvSpPr/>
                <p:nvPr/>
              </p:nvSpPr>
              <p:spPr>
                <a:xfrm>
                  <a:off x="595617" y="533400"/>
                  <a:ext cx="2578521" cy="251460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BBB59">
                        <a:lumMod val="50000"/>
                      </a:srgbClr>
                    </a:gs>
                    <a:gs pos="80000">
                      <a:srgbClr val="9BBB59">
                        <a:shade val="93000"/>
                        <a:satMod val="130000"/>
                      </a:srgbClr>
                    </a:gs>
                    <a:gs pos="100000">
                      <a:srgbClr val="9BBB59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4" name="Oval 93"/>
                <p:cNvSpPr/>
                <p:nvPr/>
              </p:nvSpPr>
              <p:spPr>
                <a:xfrm>
                  <a:off x="888139" y="659622"/>
                  <a:ext cx="1676400" cy="170257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F79646">
                        <a:shade val="93000"/>
                        <a:satMod val="130000"/>
                      </a:srgbClr>
                    </a:gs>
                    <a:gs pos="100000">
                      <a:srgbClr val="F79646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5" name="Oval 94"/>
                <p:cNvSpPr/>
                <p:nvPr/>
              </p:nvSpPr>
              <p:spPr>
                <a:xfrm>
                  <a:off x="1326239" y="704483"/>
                  <a:ext cx="1066800" cy="106680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504D">
                        <a:shade val="51000"/>
                        <a:satMod val="130000"/>
                        <a:alpha val="20000"/>
                      </a:srgbClr>
                    </a:gs>
                    <a:gs pos="77000">
                      <a:srgbClr val="C0504D">
                        <a:shade val="93000"/>
                        <a:satMod val="130000"/>
                      </a:srgbClr>
                    </a:gs>
                    <a:gs pos="100000">
                      <a:srgbClr val="C0504D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6" name="Oval 95"/>
                <p:cNvSpPr/>
                <p:nvPr/>
              </p:nvSpPr>
              <p:spPr>
                <a:xfrm>
                  <a:off x="1291515" y="1371956"/>
                  <a:ext cx="914400" cy="9419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8064A2">
                        <a:shade val="51000"/>
                        <a:satMod val="130000"/>
                        <a:alpha val="33000"/>
                      </a:srgbClr>
                    </a:gs>
                    <a:gs pos="87000">
                      <a:srgbClr val="8064A2">
                        <a:shade val="93000"/>
                        <a:satMod val="130000"/>
                      </a:srgbClr>
                    </a:gs>
                    <a:gs pos="100000">
                      <a:srgbClr val="8064A2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7" name="Diamond 96"/>
                <p:cNvSpPr/>
                <p:nvPr/>
              </p:nvSpPr>
              <p:spPr>
                <a:xfrm>
                  <a:off x="2657458" y="1498038"/>
                  <a:ext cx="533400" cy="546489"/>
                </a:xfrm>
                <a:prstGeom prst="diamond">
                  <a:avLst/>
                </a:prstGeom>
                <a:gradFill rotWithShape="1">
                  <a:gsLst>
                    <a:gs pos="0">
                      <a:srgbClr val="EEECE1">
                        <a:lumMod val="75000"/>
                      </a:srgbClr>
                    </a:gs>
                    <a:gs pos="80000">
                      <a:srgbClr val="F79646">
                        <a:shade val="93000"/>
                        <a:satMod val="130000"/>
                      </a:srgbClr>
                    </a:gs>
                    <a:gs pos="100000">
                      <a:srgbClr val="F79646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98" name="Straight Arrow Connector 97"/>
                <p:cNvCxnSpPr/>
                <p:nvPr/>
              </p:nvCxnSpPr>
              <p:spPr>
                <a:xfrm>
                  <a:off x="2366948" y="1361873"/>
                  <a:ext cx="374126" cy="286521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  <a:tailEnd type="triangle"/>
                </a:ln>
                <a:effectLst/>
              </p:spPr>
            </p:cxnSp>
            <p:cxnSp>
              <p:nvCxnSpPr>
                <p:cNvPr id="99" name="Straight Arrow Connector 98"/>
                <p:cNvCxnSpPr/>
                <p:nvPr/>
              </p:nvCxnSpPr>
              <p:spPr>
                <a:xfrm flipV="1">
                  <a:off x="2175353" y="1905355"/>
                  <a:ext cx="572182" cy="91760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  <a:tailEnd type="triangle"/>
                </a:ln>
                <a:effectLst/>
              </p:spPr>
            </p:cxnSp>
            <p:cxnSp>
              <p:nvCxnSpPr>
                <p:cNvPr id="100" name="Straight Arrow Connector 99"/>
                <p:cNvCxnSpPr/>
                <p:nvPr/>
              </p:nvCxnSpPr>
              <p:spPr>
                <a:xfrm flipV="1">
                  <a:off x="2493996" y="1769158"/>
                  <a:ext cx="158653" cy="2124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  <a:tailEnd type="triangle"/>
                </a:ln>
                <a:effectLst/>
              </p:spPr>
            </p:cxnSp>
            <p:sp>
              <p:nvSpPr>
                <p:cNvPr id="101" name="TextBox 100"/>
                <p:cNvSpPr txBox="1"/>
                <p:nvPr/>
              </p:nvSpPr>
              <p:spPr>
                <a:xfrm>
                  <a:off x="1382794" y="2507342"/>
                  <a:ext cx="974750" cy="2207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</a:rPr>
                    <a:t>Natural Capital</a:t>
                  </a:r>
                </a:p>
              </p:txBody>
            </p:sp>
            <p:sp>
              <p:nvSpPr>
                <p:cNvPr id="102" name="TextBox 101"/>
                <p:cNvSpPr txBox="1"/>
                <p:nvPr/>
              </p:nvSpPr>
              <p:spPr>
                <a:xfrm>
                  <a:off x="1645210" y="911240"/>
                  <a:ext cx="528572" cy="37535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</a:rPr>
                    <a:t>Built </a:t>
                  </a:r>
                  <a:br>
                    <a:rPr kumimoji="0" lang="en-US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</a:rPr>
                  </a:br>
                  <a:r>
                    <a:rPr kumimoji="0" lang="en-US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</a:rPr>
                    <a:t>Capital</a:t>
                  </a:r>
                </a:p>
              </p:txBody>
            </p:sp>
            <p:sp>
              <p:nvSpPr>
                <p:cNvPr id="103" name="TextBox 102"/>
                <p:cNvSpPr txBox="1"/>
                <p:nvPr/>
              </p:nvSpPr>
              <p:spPr>
                <a:xfrm>
                  <a:off x="1412142" y="1690920"/>
                  <a:ext cx="559243" cy="37535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</a:rPr>
                    <a:t>Human</a:t>
                  </a:r>
                  <a:br>
                    <a:rPr kumimoji="0" lang="en-US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</a:rPr>
                  </a:br>
                  <a:r>
                    <a:rPr kumimoji="0" lang="en-US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</a:rPr>
                    <a:t> Capital</a:t>
                  </a:r>
                </a:p>
              </p:txBody>
            </p:sp>
            <p:sp>
              <p:nvSpPr>
                <p:cNvPr id="104" name="TextBox 103"/>
                <p:cNvSpPr txBox="1"/>
                <p:nvPr/>
              </p:nvSpPr>
              <p:spPr>
                <a:xfrm>
                  <a:off x="854661" y="1237883"/>
                  <a:ext cx="528572" cy="37535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rPr>
                    <a:t>Social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rPr>
                    <a:t>Capital</a:t>
                  </a:r>
                </a:p>
              </p:txBody>
            </p:sp>
            <p:cxnSp>
              <p:nvCxnSpPr>
                <p:cNvPr id="105" name="Straight Arrow Connector 104"/>
                <p:cNvCxnSpPr/>
                <p:nvPr/>
              </p:nvCxnSpPr>
              <p:spPr>
                <a:xfrm flipV="1">
                  <a:off x="2061422" y="1991296"/>
                  <a:ext cx="791943" cy="566311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  <a:tailEnd type="triangle"/>
                </a:ln>
                <a:effectLst/>
              </p:spPr>
            </p:cxnSp>
            <p:sp>
              <p:nvSpPr>
                <p:cNvPr id="106" name="TextBox 105"/>
                <p:cNvSpPr txBox="1"/>
                <p:nvPr/>
              </p:nvSpPr>
              <p:spPr>
                <a:xfrm>
                  <a:off x="2221135" y="2194944"/>
                  <a:ext cx="632230" cy="287035"/>
                </a:xfrm>
                <a:prstGeom prst="rect">
                  <a:avLst/>
                </a:prstGeom>
                <a:gradFill>
                  <a:gsLst>
                    <a:gs pos="0">
                      <a:sysClr val="window" lastClr="FFFFFF"/>
                    </a:gs>
                    <a:gs pos="48000">
                      <a:srgbClr val="9BBB59">
                        <a:shade val="93000"/>
                        <a:satMod val="130000"/>
                      </a:srgbClr>
                    </a:gs>
                    <a:gs pos="100000">
                      <a:srgbClr val="9BBB59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rPr>
                    <a:t>Ecosystem Services</a:t>
                  </a:r>
                </a:p>
              </p:txBody>
            </p:sp>
          </p:grpSp>
          <p:sp>
            <p:nvSpPr>
              <p:cNvPr id="85" name="TextBox 84"/>
              <p:cNvSpPr txBox="1"/>
              <p:nvPr/>
            </p:nvSpPr>
            <p:spPr>
              <a:xfrm>
                <a:off x="3368232" y="2014936"/>
                <a:ext cx="59336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</a:rPr>
                  <a:t>Inter-</a:t>
                </a:r>
                <a:b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</a:rPr>
                </a:b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</a:rPr>
                  <a:t>action</a:t>
                </a: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4397308" y="1755157"/>
                <a:ext cx="1393892" cy="1061686"/>
              </a:xfrm>
              <a:prstGeom prst="ellipse">
                <a:avLst/>
              </a:prstGeom>
              <a:gradFill rotWithShape="1">
                <a:gsLst>
                  <a:gs pos="0">
                    <a:srgbClr val="4BACC6">
                      <a:lumMod val="40000"/>
                      <a:lumOff val="60000"/>
                    </a:srgbClr>
                  </a:gs>
                  <a:gs pos="80000">
                    <a:srgbClr val="4F81BD">
                      <a:shade val="93000"/>
                      <a:satMod val="130000"/>
                    </a:srgbClr>
                  </a:gs>
                  <a:gs pos="100000">
                    <a:srgbClr val="4F81B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4647046" y="1986557"/>
                <a:ext cx="957121" cy="523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</a:rPr>
                  <a:t>People’s 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</a:rPr>
                  <a:t>Wellbeing </a:t>
                </a:r>
              </a:p>
            </p:txBody>
          </p:sp>
          <p:cxnSp>
            <p:nvCxnSpPr>
              <p:cNvPr id="89" name="Straight Connector 88"/>
              <p:cNvCxnSpPr/>
              <p:nvPr/>
            </p:nvCxnSpPr>
            <p:spPr>
              <a:xfrm>
                <a:off x="3545614" y="3249601"/>
                <a:ext cx="2577545" cy="1797399"/>
              </a:xfrm>
              <a:prstGeom prst="line">
                <a:avLst/>
              </a:prstGeom>
              <a:noFill/>
              <a:ln w="9525" cap="flat" cmpd="sng" algn="ctr">
                <a:solidFill>
                  <a:srgbClr val="9BBB59">
                    <a:lumMod val="50000"/>
                  </a:srgbClr>
                </a:solidFill>
                <a:prstDash val="solid"/>
              </a:ln>
              <a:effectLst/>
            </p:spPr>
          </p:cxnSp>
          <p:sp>
            <p:nvSpPr>
              <p:cNvPr id="90" name="TextBox 89"/>
              <p:cNvSpPr txBox="1"/>
              <p:nvPr/>
            </p:nvSpPr>
            <p:spPr>
              <a:xfrm>
                <a:off x="6266975" y="276463"/>
                <a:ext cx="2577156" cy="4770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Calibri"/>
                  </a:rPr>
                  <a:t>Provisioning Services</a:t>
                </a:r>
              </a:p>
              <a:p>
                <a:pPr marL="285750" marR="0" lvl="0" indent="-2857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Calibri"/>
                  </a:rPr>
                  <a:t>Food</a:t>
                </a:r>
              </a:p>
              <a:p>
                <a:pPr marL="285750" marR="0" lvl="0" indent="-2857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Calibri"/>
                  </a:rPr>
                  <a:t>Fresh Water</a:t>
                </a:r>
              </a:p>
              <a:p>
                <a:pPr marL="285750" marR="0" lvl="0" indent="-2857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Calibri"/>
                  </a:rPr>
                  <a:t>Wood &amp; Fiber</a:t>
                </a:r>
              </a:p>
              <a:p>
                <a:pPr marL="285750" marR="0" lvl="0" indent="-2857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Calibri"/>
                  </a:rPr>
                  <a:t>Fuel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Calibri"/>
                  </a:rPr>
                  <a:t>Regulating Services</a:t>
                </a:r>
              </a:p>
              <a:p>
                <a:pPr marL="285750" marR="0" lvl="0" indent="-2857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Calibri"/>
                  </a:rPr>
                  <a:t>Climate Regulation</a:t>
                </a:r>
              </a:p>
              <a:p>
                <a:pPr marL="285750" marR="0" lvl="0" indent="-2857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Calibri"/>
                  </a:rPr>
                  <a:t>Flood Regulation</a:t>
                </a:r>
              </a:p>
              <a:p>
                <a:pPr marL="285750" marR="0" lvl="0" indent="-2857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Calibri"/>
                  </a:rPr>
                  <a:t>Water &amp; Air Purification</a:t>
                </a:r>
              </a:p>
              <a:p>
                <a:pPr marL="285750" marR="0" lvl="0" indent="-2857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Calibri"/>
                  </a:rPr>
                  <a:t>Pollination 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Calibri"/>
                  </a:rPr>
                  <a:t>Cultural Services </a:t>
                </a:r>
              </a:p>
              <a:p>
                <a:pPr marL="285750" marR="0" lvl="0" indent="-2857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Calibri"/>
                  </a:rPr>
                  <a:t>Recreation</a:t>
                </a:r>
              </a:p>
              <a:p>
                <a:pPr marL="285750" marR="0" lvl="0" indent="-2857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Calibri"/>
                  </a:rPr>
                  <a:t>Education</a:t>
                </a:r>
              </a:p>
              <a:p>
                <a:pPr marL="285750" marR="0" lvl="0" indent="-2857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Calibri"/>
                  </a:rPr>
                  <a:t>Cultural Heritage</a:t>
                </a:r>
              </a:p>
              <a:p>
                <a:pPr marL="285750" marR="0" lvl="0" indent="-2857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Calibri"/>
                  </a:rPr>
                  <a:t>Aesthetics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Calibri"/>
                  </a:rPr>
                  <a:t>Supporting Services</a:t>
                </a:r>
              </a:p>
              <a:p>
                <a:pPr marL="285750" marR="0" lvl="0" indent="-2857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Calibri"/>
                  </a:rPr>
                  <a:t>Nutrient Cycling</a:t>
                </a:r>
              </a:p>
              <a:p>
                <a:pPr marL="285750" marR="0" lvl="0" indent="-2857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Calibri"/>
                  </a:rPr>
                  <a:t>Soil Formation</a:t>
                </a:r>
              </a:p>
              <a:p>
                <a:pPr marL="285750" marR="0" lvl="0" indent="-2857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Calibri"/>
                  </a:rPr>
                  <a:t>Primary Production</a:t>
                </a:r>
              </a:p>
            </p:txBody>
          </p:sp>
          <p:sp>
            <p:nvSpPr>
              <p:cNvPr id="91" name="Bent Arrow 90"/>
              <p:cNvSpPr/>
              <p:nvPr/>
            </p:nvSpPr>
            <p:spPr>
              <a:xfrm rot="10800000">
                <a:off x="5091227" y="5046999"/>
                <a:ext cx="2451947" cy="378901"/>
              </a:xfrm>
              <a:prstGeom prst="bentArrow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2201830" y="4417500"/>
                <a:ext cx="3043284" cy="12674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 dirty="0" smtClean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>
                      <a:outerShdw dist="38100" dir="2700000" algn="bl" rotWithShape="0">
                        <a:srgbClr val="4BACC6"/>
                      </a:outerShdw>
                    </a:effectLst>
                    <a:uLnTx/>
                    <a:uFillTx/>
                    <a:latin typeface="Calibri"/>
                  </a:rPr>
                  <a:t>VALUES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 smtClean="0">
                    <a:ln/>
                    <a:solidFill>
                      <a:srgbClr val="002060"/>
                    </a:solidFill>
                    <a:effectLst/>
                    <a:uLnTx/>
                    <a:uFillTx/>
                    <a:latin typeface="Calibri"/>
                  </a:rPr>
                  <a:t>$ </a:t>
                </a:r>
                <a:r>
                  <a:rPr kumimoji="0" lang="en-US" sz="3200" b="1" i="0" u="none" strike="noStrike" kern="0" cap="none" spc="0" normalizeH="0" baseline="0" noProof="0" dirty="0" smtClean="0">
                    <a:ln/>
                    <a:solidFill>
                      <a:srgbClr val="002060"/>
                    </a:solidFill>
                    <a:effectLst/>
                    <a:uLnTx/>
                    <a:uFillTx/>
                    <a:latin typeface="Calibri"/>
                    <a:sym typeface="Wingdings" panose="05000000000000000000" pitchFamily="2" charset="2"/>
                  </a:rPr>
                  <a:t> </a:t>
                </a:r>
                <a:r>
                  <a:rPr kumimoji="0" lang="en-US" sz="3200" b="1" i="0" u="none" strike="noStrike" kern="0" cap="none" spc="0" normalizeH="0" baseline="0" noProof="0" dirty="0" smtClean="0">
                    <a:ln/>
                    <a:solidFill>
                      <a:srgbClr val="002060"/>
                    </a:solidFill>
                    <a:effectLst/>
                    <a:uLnTx/>
                    <a:uFillTx/>
                    <a:latin typeface="Calibri"/>
                    <a:sym typeface="Webdings" panose="05030102010509060703" pitchFamily="18" charset="2"/>
                  </a:rPr>
                  <a:t> , etc.</a:t>
                </a:r>
                <a:endParaRPr kumimoji="0" lang="en-US" sz="3200" b="1" i="0" u="none" strike="noStrike" kern="0" cap="none" spc="0" normalizeH="0" baseline="0" noProof="0" dirty="0" smtClean="0">
                  <a:ln/>
                  <a:solidFill>
                    <a:srgbClr val="00206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cxnSp>
          <p:nvCxnSpPr>
            <p:cNvPr id="81" name="Straight Connector 80"/>
            <p:cNvCxnSpPr/>
            <p:nvPr/>
          </p:nvCxnSpPr>
          <p:spPr>
            <a:xfrm flipV="1">
              <a:off x="3545614" y="193239"/>
              <a:ext cx="2599392" cy="2656254"/>
            </a:xfrm>
            <a:prstGeom prst="line">
              <a:avLst/>
            </a:prstGeom>
            <a:noFill/>
            <a:ln w="9525" cap="flat" cmpd="sng" algn="ctr">
              <a:solidFill>
                <a:srgbClr val="9BBB59">
                  <a:lumMod val="50000"/>
                </a:srgbClr>
              </a:solidFill>
              <a:prstDash val="solid"/>
            </a:ln>
            <a:effectLst/>
          </p:spPr>
        </p:cxnSp>
      </p:grpSp>
      <p:cxnSp>
        <p:nvCxnSpPr>
          <p:cNvPr id="108" name="Straight Connector 107"/>
          <p:cNvCxnSpPr/>
          <p:nvPr/>
        </p:nvCxnSpPr>
        <p:spPr>
          <a:xfrm flipV="1">
            <a:off x="3453704" y="3219061"/>
            <a:ext cx="7953" cy="61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ight Arrow 110"/>
          <p:cNvSpPr/>
          <p:nvPr/>
        </p:nvSpPr>
        <p:spPr>
          <a:xfrm>
            <a:off x="3866043" y="2468820"/>
            <a:ext cx="414819" cy="446166"/>
          </a:xfrm>
          <a:prstGeom prst="rightArrow">
            <a:avLst/>
          </a:prstGeom>
          <a:gradFill rotWithShape="1">
            <a:gsLst>
              <a:gs pos="0">
                <a:srgbClr val="F79646">
                  <a:lumMod val="75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39267" y="5557999"/>
            <a:ext cx="89413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dirty="0"/>
              <a:t>Sources</a:t>
            </a:r>
            <a:r>
              <a:rPr lang="en-US" sz="800" dirty="0"/>
              <a:t>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 err="1"/>
              <a:t>Costanza</a:t>
            </a:r>
            <a:r>
              <a:rPr lang="en-US" sz="800" dirty="0"/>
              <a:t>, R., R. de Groot, P. Sutton, S. van der </a:t>
            </a:r>
            <a:r>
              <a:rPr lang="en-US" sz="800" dirty="0" err="1"/>
              <a:t>Ploeg</a:t>
            </a:r>
            <a:r>
              <a:rPr lang="en-US" sz="800" dirty="0"/>
              <a:t>, S. J. Anderson, I. </a:t>
            </a:r>
            <a:r>
              <a:rPr lang="en-US" sz="800" dirty="0" err="1"/>
              <a:t>Kubiszewski</a:t>
            </a:r>
            <a:r>
              <a:rPr lang="en-US" sz="800" dirty="0"/>
              <a:t>, S. Farber, R. K. Turner. 2014. Changes in the Global Value of Ecosystem Services; Global Environmental Change, V. 26: 152-158. </a:t>
            </a:r>
            <a:r>
              <a:rPr lang="en-US" sz="800" dirty="0">
                <a:hlinkClick r:id="rId2"/>
              </a:rPr>
              <a:t>http://dx.doi.org/10.1016/j.gloenvcha.2014.04.002</a:t>
            </a:r>
            <a:r>
              <a:rPr lang="en-US" sz="800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i="1" dirty="0">
                <a:latin typeface="Arial" panose="020B0604020202020204" pitchFamily="34" charset="0"/>
                <a:cs typeface="Arial" panose="020B0604020202020204" pitchFamily="34" charset="0"/>
              </a:rPr>
              <a:t>Millennium Ecosystem Assessment, 2005.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Ecosystems and Human Well-being: Synthesis</a:t>
            </a:r>
            <a:r>
              <a:rPr lang="en-US" sz="800" i="1" dirty="0">
                <a:latin typeface="Arial" panose="020B0604020202020204" pitchFamily="34" charset="0"/>
                <a:cs typeface="Arial" panose="020B0604020202020204" pitchFamily="34" charset="0"/>
              </a:rPr>
              <a:t>. Island Press, Washington, DC.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4601"/>
            <a:ext cx="3429000" cy="40132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NFF Collaborative Restoration Workshop </a:t>
            </a:r>
            <a:endParaRPr lang="en-US" dirty="0" smtClean="0"/>
          </a:p>
          <a:p>
            <a:r>
              <a:rPr lang="en-US" dirty="0"/>
              <a:t>April 26-27, 2016 Denver, </a:t>
            </a:r>
            <a:r>
              <a:rPr lang="en-US" dirty="0" smtClean="0"/>
              <a:t>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488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7" y="1404370"/>
            <a:ext cx="7645047" cy="43041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screen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199" y="1404370"/>
            <a:ext cx="3883308" cy="4300358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247"/>
            <a:ext cx="8245475" cy="1402123"/>
          </a:xfrm>
        </p:spPr>
        <p:txBody>
          <a:bodyPr>
            <a:normAutofit/>
          </a:bodyPr>
          <a:lstStyle/>
          <a:p>
            <a:r>
              <a:rPr lang="en-US" dirty="0"/>
              <a:t>Telling the </a:t>
            </a:r>
            <a:r>
              <a:rPr lang="en-US" dirty="0" smtClean="0"/>
              <a:t>Story – </a:t>
            </a:r>
            <a:br>
              <a:rPr lang="en-US" dirty="0" smtClean="0"/>
            </a:br>
            <a:r>
              <a:rPr lang="en-US" dirty="0" smtClean="0"/>
              <a:t>3 Tales of One Forest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4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199" y="1404370"/>
            <a:ext cx="1950335" cy="4286250"/>
          </a:xfrm>
        </p:spPr>
      </p:pic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7494"/>
            <a:ext cx="3429000" cy="429314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NFF Collaborative Restoration Workshop </a:t>
            </a:r>
            <a:endParaRPr lang="en-US" dirty="0" smtClean="0"/>
          </a:p>
          <a:p>
            <a:r>
              <a:rPr lang="en-US" dirty="0"/>
              <a:t>April 26-27, 2016 Denver, </a:t>
            </a:r>
            <a:r>
              <a:rPr lang="en-US" dirty="0" smtClean="0"/>
              <a:t>CO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EF158-225E-5449-B2AC-AE521D37099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159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726"/>
            <a:ext cx="8374284" cy="696368"/>
          </a:xfrm>
        </p:spPr>
        <p:txBody>
          <a:bodyPr>
            <a:normAutofit/>
          </a:bodyPr>
          <a:lstStyle/>
          <a:p>
            <a:r>
              <a:rPr lang="en-US" dirty="0"/>
              <a:t>Forest 1 </a:t>
            </a:r>
            <a:r>
              <a:rPr lang="en-US" dirty="0" smtClean="0"/>
              <a:t>– Ecologic Story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EF158-225E-5449-B2AC-AE521D37099B}" type="slidenum">
              <a:rPr lang="en-US" smtClean="0"/>
              <a:t>5</a:t>
            </a:fld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4601"/>
            <a:ext cx="3429000" cy="40132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NFF Collaborative Restoration Workshop </a:t>
            </a:r>
            <a:endParaRPr lang="en-US" dirty="0" smtClean="0"/>
          </a:p>
          <a:p>
            <a:r>
              <a:rPr lang="en-US" dirty="0"/>
              <a:t>April 26-27, 2016 Denver, </a:t>
            </a:r>
            <a:r>
              <a:rPr lang="en-US" dirty="0" smtClean="0"/>
              <a:t>CO</a:t>
            </a:r>
            <a:endParaRPr lang="en-US" dirty="0"/>
          </a:p>
        </p:txBody>
      </p:sp>
      <p:pic>
        <p:nvPicPr>
          <p:cNvPr id="15" name="Content Placeholder 7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0020" y="1354832"/>
            <a:ext cx="2838982" cy="4323949"/>
          </a:xfrm>
        </p:spPr>
      </p:pic>
      <p:pic>
        <p:nvPicPr>
          <p:cNvPr id="16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3217" y="1332372"/>
            <a:ext cx="2819400" cy="4346409"/>
          </a:xfr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14" b="-1"/>
          <a:stretch/>
        </p:blipFill>
        <p:spPr>
          <a:xfrm>
            <a:off x="152401" y="1332372"/>
            <a:ext cx="2895599" cy="434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268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EF158-225E-5449-B2AC-AE521D37099B}" type="slidenum">
              <a:rPr lang="en-US" smtClean="0"/>
              <a:t>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737676" cy="659045"/>
          </a:xfrm>
        </p:spPr>
        <p:txBody>
          <a:bodyPr>
            <a:normAutofit/>
          </a:bodyPr>
          <a:lstStyle/>
          <a:p>
            <a:r>
              <a:rPr lang="en-US" dirty="0" smtClean="0"/>
              <a:t>Forest 2 – Economic Story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4601"/>
            <a:ext cx="3429000" cy="40132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NFF Collaborative Restoration Workshop </a:t>
            </a:r>
            <a:endParaRPr lang="en-US" dirty="0" smtClean="0"/>
          </a:p>
          <a:p>
            <a:r>
              <a:rPr lang="en-US" dirty="0"/>
              <a:t>April 26-27, 2016 Denver, </a:t>
            </a:r>
            <a:r>
              <a:rPr lang="en-US" dirty="0" smtClean="0"/>
              <a:t>CO</a:t>
            </a:r>
            <a:endParaRPr lang="en-US" dirty="0"/>
          </a:p>
        </p:txBody>
      </p:sp>
      <p:pic>
        <p:nvPicPr>
          <p:cNvPr id="11" name="Content Placeholder 6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1017"/>
          <a:stretch/>
        </p:blipFill>
        <p:spPr>
          <a:xfrm>
            <a:off x="6172200" y="1143286"/>
            <a:ext cx="2819400" cy="4571999"/>
          </a:xfrm>
        </p:spPr>
      </p:pic>
      <p:pic>
        <p:nvPicPr>
          <p:cNvPr id="12" name="Content Placeholder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24200" y="1143286"/>
            <a:ext cx="2971800" cy="44934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208" y="1164894"/>
            <a:ext cx="2879792" cy="447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122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EF158-225E-5449-B2AC-AE521D37099B}" type="slidenum">
              <a:rPr lang="en-US" smtClean="0"/>
              <a:t>7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2401" y="92597"/>
            <a:ext cx="7949878" cy="1115833"/>
          </a:xfrm>
        </p:spPr>
        <p:txBody>
          <a:bodyPr>
            <a:noAutofit/>
          </a:bodyPr>
          <a:lstStyle/>
          <a:p>
            <a:r>
              <a:rPr lang="en-US" dirty="0" smtClean="0"/>
              <a:t>Forest 3 – Social/Cultural </a:t>
            </a:r>
            <a:br>
              <a:rPr lang="en-US" dirty="0" smtClean="0"/>
            </a:br>
            <a:r>
              <a:rPr lang="en-US" dirty="0" smtClean="0"/>
              <a:t>                    Story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4601"/>
            <a:ext cx="3429000" cy="40132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NFF Collaborative Restoration Workshop </a:t>
            </a:r>
            <a:endParaRPr lang="en-US" dirty="0" smtClean="0"/>
          </a:p>
          <a:p>
            <a:r>
              <a:rPr lang="en-US" dirty="0"/>
              <a:t>April 26-27, 2016 Denver, </a:t>
            </a:r>
            <a:r>
              <a:rPr lang="en-US" dirty="0" smtClean="0"/>
              <a:t>CO</a:t>
            </a:r>
            <a:endParaRPr lang="en-US" dirty="0"/>
          </a:p>
        </p:txBody>
      </p:sp>
      <p:pic>
        <p:nvPicPr>
          <p:cNvPr id="9" name="Content Placeholder 6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1195004"/>
            <a:ext cx="2895600" cy="4516759"/>
          </a:xfrm>
        </p:spPr>
      </p:pic>
      <p:pic>
        <p:nvPicPr>
          <p:cNvPr id="10" name="Content Placeholder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2200" y="1195004"/>
            <a:ext cx="2819400" cy="45167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3124200" y="1195004"/>
            <a:ext cx="2971800" cy="451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134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Blending Stories for </a:t>
            </a:r>
            <a:r>
              <a:rPr lang="en-US" dirty="0"/>
              <a:t>Action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797304" y="2511706"/>
            <a:ext cx="4276076" cy="2152891"/>
          </a:xfrm>
        </p:spPr>
        <p:txBody>
          <a:bodyPr>
            <a:norm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Identify audiences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Convey urgency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Engage others</a:t>
            </a:r>
            <a:endParaRPr lang="en-US" sz="3200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5977" y="1524318"/>
            <a:ext cx="3562855" cy="4043105"/>
          </a:xfrm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85053"/>
            <a:ext cx="3429000" cy="412897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NFF Collaborative Restoration Workshop </a:t>
            </a:r>
            <a:endParaRPr lang="en-US" dirty="0" smtClean="0"/>
          </a:p>
          <a:p>
            <a:r>
              <a:rPr lang="en-US" dirty="0"/>
              <a:t>April 26-27, 2016 Denver, </a:t>
            </a:r>
            <a:r>
              <a:rPr lang="en-US" dirty="0" smtClean="0"/>
              <a:t>CO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EF158-225E-5449-B2AC-AE521D37099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791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199" y="152718"/>
            <a:ext cx="7656653" cy="842705"/>
          </a:xfrm>
        </p:spPr>
        <p:txBody>
          <a:bodyPr/>
          <a:lstStyle/>
          <a:p>
            <a:r>
              <a:rPr lang="en-US" dirty="0" smtClean="0"/>
              <a:t>Where might we go Next?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636608" y="2006693"/>
            <a:ext cx="3877740" cy="2895865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Urban communities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New markets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New investment </a:t>
            </a:r>
            <a:r>
              <a:rPr lang="en-US" sz="3200" dirty="0"/>
              <a:t>m</a:t>
            </a:r>
            <a:r>
              <a:rPr lang="en-US" sz="3200" dirty="0" smtClean="0"/>
              <a:t>echanisms</a:t>
            </a:r>
          </a:p>
          <a:p>
            <a:endParaRPr lang="en-US" dirty="0" smtClean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8203"/>
            <a:ext cx="3429000" cy="424471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NFF Collaborative Restoration Workshop </a:t>
            </a:r>
            <a:endParaRPr lang="en-US" dirty="0" smtClean="0"/>
          </a:p>
          <a:p>
            <a:r>
              <a:rPr lang="en-US" dirty="0"/>
              <a:t>April 26-27, 2016 Denver, </a:t>
            </a:r>
            <a:r>
              <a:rPr lang="en-US" dirty="0" smtClean="0"/>
              <a:t>CO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EF158-225E-5449-B2AC-AE521D37099B}" type="slidenum">
              <a:rPr lang="en-US" smtClean="0"/>
              <a:t>9</a:t>
            </a:fld>
            <a:endParaRPr lang="en-US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31790" y="1088019"/>
            <a:ext cx="4170885" cy="4587887"/>
          </a:xfrm>
        </p:spPr>
      </p:pic>
    </p:spTree>
    <p:extLst>
      <p:ext uri="{BB962C8B-B14F-4D97-AF65-F5344CB8AC3E}">
        <p14:creationId xmlns:p14="http://schemas.microsoft.com/office/powerpoint/2010/main" val="39408873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SR5SPF_PPT_Theme01">
  <a:themeElements>
    <a:clrScheme name="Custom 1">
      <a:dk1>
        <a:sysClr val="windowText" lastClr="000000"/>
      </a:dk1>
      <a:lt1>
        <a:sysClr val="window" lastClr="FFFFFF"/>
      </a:lt1>
      <a:dk2>
        <a:srgbClr val="4E5D3C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FSR5SPF_PPT_Theme01.thmx</Template>
  <TotalTime>202</TotalTime>
  <Words>325</Words>
  <Application>Microsoft Office PowerPoint</Application>
  <PresentationFormat>On-screen Show (4:3)</PresentationFormat>
  <Paragraphs>79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Calibri</vt:lpstr>
      <vt:lpstr>Webdings</vt:lpstr>
      <vt:lpstr>Wingdings</vt:lpstr>
      <vt:lpstr>FSR5SPF_PPT_Theme01</vt:lpstr>
      <vt:lpstr>What’s Your Healthy Forest Worth?</vt:lpstr>
      <vt:lpstr>Why Do we Care?</vt:lpstr>
      <vt:lpstr>Valuing Ecosystem Services</vt:lpstr>
      <vt:lpstr>Telling the Story –  3 Tales of One Forest</vt:lpstr>
      <vt:lpstr>Forest 1 – Ecologic Story</vt:lpstr>
      <vt:lpstr>Forest 2 – Economic Story</vt:lpstr>
      <vt:lpstr>Forest 3 – Social/Cultural                      Story</vt:lpstr>
      <vt:lpstr>Blending Stories for Action</vt:lpstr>
      <vt:lpstr>Where might we go Next?</vt:lpstr>
    </vt:vector>
  </TitlesOfParts>
  <Company>LZF &amp; Partners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 L.Z.</dc:creator>
  <cp:lastModifiedBy>Hazelhurst, Sherry -FS</cp:lastModifiedBy>
  <cp:revision>17</cp:revision>
  <dcterms:created xsi:type="dcterms:W3CDTF">2014-09-17T16:50:43Z</dcterms:created>
  <dcterms:modified xsi:type="dcterms:W3CDTF">2016-04-19T01:29:01Z</dcterms:modified>
</cp:coreProperties>
</file>