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2" r:id="rId1"/>
  </p:sldMasterIdLst>
  <p:notesMasterIdLst>
    <p:notesMasterId r:id="rId23"/>
  </p:notesMasterIdLst>
  <p:handoutMasterIdLst>
    <p:handoutMasterId r:id="rId24"/>
  </p:handoutMasterIdLst>
  <p:sldIdLst>
    <p:sldId id="870" r:id="rId2"/>
    <p:sldId id="871" r:id="rId3"/>
    <p:sldId id="872" r:id="rId4"/>
    <p:sldId id="873" r:id="rId5"/>
    <p:sldId id="874" r:id="rId6"/>
    <p:sldId id="875" r:id="rId7"/>
    <p:sldId id="876" r:id="rId8"/>
    <p:sldId id="635" r:id="rId9"/>
    <p:sldId id="679" r:id="rId10"/>
    <p:sldId id="636" r:id="rId11"/>
    <p:sldId id="595" r:id="rId12"/>
    <p:sldId id="649" r:id="rId13"/>
    <p:sldId id="692" r:id="rId14"/>
    <p:sldId id="640" r:id="rId15"/>
    <p:sldId id="813" r:id="rId16"/>
    <p:sldId id="812" r:id="rId17"/>
    <p:sldId id="822" r:id="rId18"/>
    <p:sldId id="805" r:id="rId19"/>
    <p:sldId id="877" r:id="rId20"/>
    <p:sldId id="878" r:id="rId21"/>
    <p:sldId id="8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80E137"/>
    <a:srgbClr val="F6EFBC"/>
    <a:srgbClr val="89DFEB"/>
    <a:srgbClr val="7EB5C4"/>
    <a:srgbClr val="3333CC"/>
    <a:srgbClr val="B67114"/>
    <a:srgbClr val="28B31D"/>
    <a:srgbClr val="FF292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405" autoAdjust="0"/>
  </p:normalViewPr>
  <p:slideViewPr>
    <p:cSldViewPr>
      <p:cViewPr varScale="1">
        <p:scale>
          <a:sx n="92" d="100"/>
          <a:sy n="92" d="100"/>
        </p:scale>
        <p:origin x="64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67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62FBE-6E53-45B4-B436-0D89DB2224C1}" type="datetimeFigureOut">
              <a:rPr lang="en-US" smtClean="0"/>
              <a:pPr/>
              <a:t>4/24/2016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3533C-C96E-4B79-B5C3-C5B4B34B1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34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BE722-0310-4D6D-A804-A4FFE656FEB5}" type="datetimeFigureOut">
              <a:rPr lang="en-US" smtClean="0"/>
              <a:pPr/>
              <a:t>4/24/2016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D9C65-3722-4707-9285-3BEE421B21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9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1.1 million acres </a:t>
            </a:r>
          </a:p>
          <a:p>
            <a:r>
              <a:rPr lang="en-US" altLang="en-US" dirty="0" smtClean="0"/>
              <a:t>Kettle River Range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Selkirk Mountain Range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Upper reaches of Columbia River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Wide range of forest types ranging from dry Doug fir and ponderosa pine to moist cedar/hemlock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03606-1A32-414A-8CCE-4516523E8FB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261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F953D5-F72A-403B-8F22-8DB025DA6F0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468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4876800"/>
            <a:ext cx="6553200" cy="8382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5791200"/>
            <a:ext cx="41910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1094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493838"/>
            <a:ext cx="762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220912"/>
            <a:ext cx="7620000" cy="34940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body; click on corresponding icon to add chart or other media</a:t>
            </a:r>
          </a:p>
          <a:p>
            <a:pPr lvl="1"/>
            <a:r>
              <a:rPr lang="en-US" dirty="0" smtClean="0"/>
              <a:t>Click to edit bulleted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543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3700462"/>
            <a:ext cx="69342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2000" y="5486400"/>
            <a:ext cx="54864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Subtitle (if needed)</a:t>
            </a:r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8773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2201104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24400"/>
            <a:ext cx="82296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562600"/>
            <a:ext cx="6369050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886825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884133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64008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section subheading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328862"/>
            <a:ext cx="59817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461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493838"/>
            <a:ext cx="762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220912"/>
            <a:ext cx="7620000" cy="34940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body; click on corresponding icon to add chart or media</a:t>
            </a:r>
          </a:p>
          <a:p>
            <a:pPr lvl="1"/>
            <a:r>
              <a:rPr lang="en-US" dirty="0" smtClean="0"/>
              <a:t>Click to edit bulleted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55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3700462"/>
            <a:ext cx="7848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2000" y="5486400"/>
            <a:ext cx="54864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Subtitle (if needed)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8773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462430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24400"/>
            <a:ext cx="82296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562600"/>
            <a:ext cx="6369050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886825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1312070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64008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section subheading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328862"/>
            <a:ext cx="59817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571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5438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493838"/>
            <a:ext cx="75438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220912"/>
            <a:ext cx="7543800" cy="34940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body; click on corresponding icon to add chart or media</a:t>
            </a:r>
          </a:p>
          <a:p>
            <a:pPr lvl="1"/>
            <a:r>
              <a:rPr lang="en-US" dirty="0" smtClean="0"/>
              <a:t>Click to edit bulleted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21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2000" y="5486400"/>
            <a:ext cx="54864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Subtitle (if needed)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3700462"/>
            <a:ext cx="7848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8773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1055797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4876800"/>
            <a:ext cx="6553200" cy="838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5791200"/>
            <a:ext cx="41910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7411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24400"/>
            <a:ext cx="82296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562600"/>
            <a:ext cx="6369050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886825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4165889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64008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section subheading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328862"/>
            <a:ext cx="59817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672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493838"/>
            <a:ext cx="762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220912"/>
            <a:ext cx="762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body; click on corresponding icon to add chart or media</a:t>
            </a:r>
          </a:p>
          <a:p>
            <a:pPr lvl="1"/>
            <a:r>
              <a:rPr lang="en-US" dirty="0" smtClean="0"/>
              <a:t>Click to edit bulleted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657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2000" y="5486400"/>
            <a:ext cx="54864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Subtitle (if needed)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3700462"/>
            <a:ext cx="7848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8773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32909264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24400"/>
            <a:ext cx="82296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562600"/>
            <a:ext cx="6369050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886825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697471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64008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section subheading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328862"/>
            <a:ext cx="59817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649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493838"/>
            <a:ext cx="762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220912"/>
            <a:ext cx="762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body; click on corresponding icon to add chart or media</a:t>
            </a:r>
          </a:p>
          <a:p>
            <a:pPr lvl="1"/>
            <a:r>
              <a:rPr lang="en-US" dirty="0" smtClean="0"/>
              <a:t>Click to edit bulleted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4758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2000" y="5486400"/>
            <a:ext cx="54864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Subtitle (if needed)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3700462"/>
            <a:ext cx="7848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8773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694289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24400"/>
            <a:ext cx="82296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562600"/>
            <a:ext cx="6369050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886825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13888166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64008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section subheading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328862"/>
            <a:ext cx="59817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527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4876800"/>
            <a:ext cx="6553200" cy="838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5791200"/>
            <a:ext cx="41910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3005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493838"/>
            <a:ext cx="762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220912"/>
            <a:ext cx="762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body; click on corresponding icon to add chart or media</a:t>
            </a:r>
          </a:p>
          <a:p>
            <a:pPr lvl="1"/>
            <a:r>
              <a:rPr lang="en-US" dirty="0" smtClean="0"/>
              <a:t>Click to edit bulleted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7252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2000" y="5486400"/>
            <a:ext cx="54864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Subtitle (if needed)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3700462"/>
            <a:ext cx="7848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8773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1388765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24400"/>
            <a:ext cx="82296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562600"/>
            <a:ext cx="6369050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886825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3212165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64008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section subheading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328862"/>
            <a:ext cx="59817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9115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493838"/>
            <a:ext cx="762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220912"/>
            <a:ext cx="762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body; click on corresponding icon to add chart or media</a:t>
            </a:r>
          </a:p>
          <a:p>
            <a:pPr lvl="1"/>
            <a:r>
              <a:rPr lang="en-US" dirty="0" smtClean="0"/>
              <a:t>Click to edit bulleted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459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2000" y="5486400"/>
            <a:ext cx="54864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Subtitle (if needed)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3700462"/>
            <a:ext cx="7848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8773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809674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24400"/>
            <a:ext cx="82296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562600"/>
            <a:ext cx="6369050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886825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38458876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64008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section subheading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328862"/>
            <a:ext cx="59817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6823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493838"/>
            <a:ext cx="762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220912"/>
            <a:ext cx="762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body; click on corresponding icon to add chart or media</a:t>
            </a:r>
          </a:p>
          <a:p>
            <a:pPr lvl="1"/>
            <a:r>
              <a:rPr lang="en-US" dirty="0" smtClean="0"/>
              <a:t>Click to edit bulleted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237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2000" y="5486400"/>
            <a:ext cx="54864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Subtitle (if needed)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3700462"/>
            <a:ext cx="7848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8773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1930424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4876800"/>
            <a:ext cx="6553200" cy="8382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5791200"/>
            <a:ext cx="41910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08026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24400"/>
            <a:ext cx="82296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562600"/>
            <a:ext cx="6369050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886825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13221307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64008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section subheading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328862"/>
            <a:ext cx="59817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9098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493838"/>
            <a:ext cx="762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220912"/>
            <a:ext cx="762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body; click on corresponding icon to add chart or media</a:t>
            </a:r>
          </a:p>
          <a:p>
            <a:pPr lvl="1"/>
            <a:r>
              <a:rPr lang="en-US" dirty="0" smtClean="0"/>
              <a:t>Click to edit bulleted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0263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2000" y="5486400"/>
            <a:ext cx="54864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Subtitle (if needed)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3700462"/>
            <a:ext cx="7848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8773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8970152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24400"/>
            <a:ext cx="82296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562600"/>
            <a:ext cx="6369050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886825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</p:spTree>
    <p:extLst>
      <p:ext uri="{BB962C8B-B14F-4D97-AF65-F5344CB8AC3E}">
        <p14:creationId xmlns:p14="http://schemas.microsoft.com/office/powerpoint/2010/main" val="1811433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/>
          <a:lstStyle/>
          <a:p>
            <a:fld id="{84D9422C-CB3F-4333-AE32-EE952C6DFF2D}" type="datetimeFigureOut">
              <a:rPr lang="en-US" smtClean="0"/>
              <a:pPr/>
              <a:t>4/24/2016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/>
          <a:lstStyle/>
          <a:p>
            <a:fld id="{E341CDF1-DEAC-40B1-9A57-C091C90946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818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1FD39-91B1-4370-A83E-C0119F8E37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8831-CC00-428C-AD04-D51C897917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282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/>
          <a:lstStyle/>
          <a:p>
            <a:fld id="{84D9422C-CB3F-4333-AE32-EE952C6DFF2D}" type="datetimeFigureOut">
              <a:rPr lang="en-US" smtClean="0"/>
              <a:pPr/>
              <a:t>4/24/2016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/>
          <a:lstStyle/>
          <a:p>
            <a:fld id="{E341CDF1-DEAC-40B1-9A57-C091C90946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96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/>
          <a:lstStyle/>
          <a:p>
            <a:fld id="{84D9422C-CB3F-4333-AE32-EE952C6DFF2D}" type="datetimeFigureOut">
              <a:rPr lang="en-US" smtClean="0"/>
              <a:pPr/>
              <a:t>4/24/2016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/>
          <a:lstStyle/>
          <a:p>
            <a:fld id="{E341CDF1-DEAC-40B1-9A57-C091C90946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677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64008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section subheading</a:t>
            </a:r>
            <a:endParaRPr lang="en-US" dirty="0"/>
          </a:p>
        </p:txBody>
      </p:sp>
      <p:pic>
        <p:nvPicPr>
          <p:cNvPr id="10" name="Picture 5" descr="USFS_swoosh_sheild_ONLY_101912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328862"/>
            <a:ext cx="59817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384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SFS_swoosh_sheild_ONLY_101912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5438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493838"/>
            <a:ext cx="75438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220912"/>
            <a:ext cx="7543800" cy="34940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body; click corresponding icon to add chart or other media</a:t>
            </a:r>
          </a:p>
          <a:p>
            <a:pPr lvl="1"/>
            <a:r>
              <a:rPr lang="en-US" dirty="0" smtClean="0"/>
              <a:t>Click to edit bulleted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187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SFS_swoosh_sheild_ONLY_101912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3700462"/>
            <a:ext cx="69342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2000" y="5486400"/>
            <a:ext cx="54864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Subtitle (if needed)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8773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</a:t>
            </a:r>
            <a:r>
              <a:rPr lang="en-US" smtClean="0"/>
              <a:t>curve.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666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362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886825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 behind S-curve.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24400"/>
            <a:ext cx="82296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Click to edit photo caption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562600"/>
            <a:ext cx="6369050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 dirty="0" smtClean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826682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-curve-180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64008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section subheading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328862"/>
            <a:ext cx="59817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62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63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  <p:sldLayoutId id="2147484155" r:id="rId13"/>
    <p:sldLayoutId id="2147484156" r:id="rId14"/>
    <p:sldLayoutId id="2147484157" r:id="rId15"/>
    <p:sldLayoutId id="2147484158" r:id="rId16"/>
    <p:sldLayoutId id="2147484159" r:id="rId17"/>
    <p:sldLayoutId id="2147484160" r:id="rId18"/>
    <p:sldLayoutId id="2147484161" r:id="rId19"/>
    <p:sldLayoutId id="2147484162" r:id="rId20"/>
    <p:sldLayoutId id="2147484163" r:id="rId21"/>
    <p:sldLayoutId id="2147484164" r:id="rId22"/>
    <p:sldLayoutId id="2147484165" r:id="rId23"/>
    <p:sldLayoutId id="2147484166" r:id="rId24"/>
    <p:sldLayoutId id="2147484167" r:id="rId25"/>
    <p:sldLayoutId id="2147484168" r:id="rId26"/>
    <p:sldLayoutId id="2147484169" r:id="rId27"/>
    <p:sldLayoutId id="2147484170" r:id="rId28"/>
    <p:sldLayoutId id="2147484171" r:id="rId29"/>
    <p:sldLayoutId id="2147484172" r:id="rId30"/>
    <p:sldLayoutId id="2147484173" r:id="rId31"/>
    <p:sldLayoutId id="2147484174" r:id="rId32"/>
    <p:sldLayoutId id="2147484175" r:id="rId33"/>
    <p:sldLayoutId id="2147484176" r:id="rId34"/>
    <p:sldLayoutId id="2147484177" r:id="rId35"/>
    <p:sldLayoutId id="2147484178" r:id="rId36"/>
    <p:sldLayoutId id="2147484179" r:id="rId37"/>
    <p:sldLayoutId id="2147484180" r:id="rId38"/>
    <p:sldLayoutId id="2147484181" r:id="rId39"/>
    <p:sldLayoutId id="2147484182" r:id="rId40"/>
    <p:sldLayoutId id="2147484183" r:id="rId41"/>
    <p:sldLayoutId id="2147484184" r:id="rId42"/>
    <p:sldLayoutId id="2147484185" r:id="rId43"/>
    <p:sldLayoutId id="2147484186" r:id="rId44"/>
    <p:sldLayoutId id="2147484187" r:id="rId45"/>
    <p:sldLayoutId id="2147484188" r:id="rId46"/>
    <p:sldLayoutId id="2147484189" r:id="rId47"/>
    <p:sldLayoutId id="2147484190" r:id="rId48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26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4A9E33"/>
        </a:buClr>
        <a:buFont typeface="Arial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4A9E33"/>
        </a:buClr>
        <a:buFont typeface="Arial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4A9E33"/>
        </a:buClr>
        <a:buFont typeface="Arial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4A9E33"/>
        </a:buClr>
        <a:buFont typeface="Arial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Orient_RxFire 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36964"/>
            <a:ext cx="7737231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6200" y="5867400"/>
            <a:ext cx="6553200" cy="990600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11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Karen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Honeycutt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, CFLR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Coordinator,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Natural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Resource Program Manager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282" y="3464"/>
            <a:ext cx="8305801" cy="1333500"/>
          </a:xfrm>
        </p:spPr>
        <p:txBody>
          <a:bodyPr>
            <a:noAutofit/>
          </a:bodyPr>
          <a:lstStyle/>
          <a:p>
            <a:r>
              <a:rPr lang="en-US" sz="3600" dirty="0" smtClean="0"/>
              <a:t>LiDAR and the Northeast Washington Forest Vision 2020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4085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fOverview_500k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877"/>
            <a:ext cx="8229600" cy="581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431823"/>
              </p:ext>
            </p:extLst>
          </p:nvPr>
        </p:nvGraphicFramePr>
        <p:xfrm>
          <a:off x="1600200" y="2667000"/>
          <a:ext cx="5715000" cy="2251236"/>
        </p:xfrm>
        <a:graphic>
          <a:graphicData uri="http://schemas.openxmlformats.org/drawingml/2006/table">
            <a:tbl>
              <a:tblPr>
                <a:effectLst>
                  <a:outerShdw blurRad="50800" dist="50800" dir="5400000" algn="ctr" rotWithShape="0">
                    <a:schemeClr val="tx1"/>
                  </a:outerShdw>
                </a:effectLst>
              </a:tblPr>
              <a:tblGrid>
                <a:gridCol w="4636930"/>
                <a:gridCol w="1078070"/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Type</a:t>
                      </a:r>
                    </a:p>
                  </a:txBody>
                  <a:tcPr marL="9446" marR="9446" marT="9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Count</a:t>
                      </a:r>
                    </a:p>
                  </a:txBody>
                  <a:tcPr marL="9446" marR="9446" marT="9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8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Cold</a:t>
                      </a:r>
                      <a:r>
                        <a:rPr lang="en-US" sz="2400" b="0" i="0" u="none" strike="noStrike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 Mesic </a:t>
                      </a:r>
                      <a:r>
                        <a:rPr lang="en-US" sz="2400" b="0" i="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Subalpine </a:t>
                      </a:r>
                      <a:r>
                        <a:rPr lang="en-US" sz="24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Fir</a:t>
                      </a:r>
                    </a:p>
                  </a:txBody>
                  <a:tcPr marL="9446" marR="9446" marT="94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3</a:t>
                      </a:r>
                      <a:endParaRPr lang="en-US" sz="24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9446" marR="9446" marT="94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058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Mesic</a:t>
                      </a:r>
                      <a:r>
                        <a:rPr lang="en-US" sz="2400" b="0" i="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Douglas-fir</a:t>
                      </a:r>
                    </a:p>
                  </a:txBody>
                  <a:tcPr marL="9446" marR="9446" marT="9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3</a:t>
                      </a:r>
                      <a:endParaRPr lang="en-US" sz="24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9446" marR="9446" marT="9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58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Cool/Dry Douglas-fir</a:t>
                      </a:r>
                      <a:endParaRPr lang="en-US" sz="24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9446" marR="9446" marT="9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3</a:t>
                      </a:r>
                      <a:endParaRPr lang="en-US" sz="24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9446" marR="9446" marT="9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8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Warm/Dry Douglas-fir</a:t>
                      </a:r>
                      <a:endParaRPr lang="en-US" sz="24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9446" marR="9446" marT="9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3</a:t>
                      </a:r>
                      <a:endParaRPr lang="en-US" sz="24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9446" marR="9446" marT="9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8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Total</a:t>
                      </a:r>
                    </a:p>
                  </a:txBody>
                  <a:tcPr marL="9446" marR="9446" marT="94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12</a:t>
                      </a:r>
                      <a:endParaRPr lang="en-US" sz="2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9446" marR="9446" marT="94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457200" y="609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Reference Sites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f_WD-DF3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878"/>
            <a:ext cx="8077200" cy="571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1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266700" y="307181"/>
            <a:ext cx="6400800" cy="762000"/>
          </a:xfrm>
          <a:effectLst/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</a:rPr>
              <a:t>Warm Dry Douglas-fir  1 </a:t>
            </a:r>
            <a:r>
              <a:rPr lang="en-US" sz="3000" dirty="0" smtClean="0">
                <a:solidFill>
                  <a:schemeClr val="bg1"/>
                </a:solidFill>
              </a:rPr>
              <a:t>	</a:t>
            </a:r>
          </a:p>
          <a:p>
            <a:pPr marL="514350" indent="-514350">
              <a:buNone/>
            </a:pPr>
            <a:endParaRPr lang="en-US" sz="30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endParaRPr lang="en-US" sz="3000" dirty="0" smtClean="0">
              <a:solidFill>
                <a:schemeClr val="bg1"/>
              </a:solidFill>
            </a:endParaRPr>
          </a:p>
          <a:p>
            <a:pPr marL="514350" indent="-514350"/>
            <a:endParaRPr lang="en-US" sz="3000" dirty="0" smtClean="0">
              <a:solidFill>
                <a:schemeClr val="bg1"/>
              </a:solidFill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3143250" cy="41910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4537729"/>
            <a:ext cx="3429000" cy="1724526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457200"/>
            <a:ext cx="2933700" cy="39116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309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1371600" y="604686"/>
            <a:ext cx="5486400" cy="804862"/>
          </a:xfrm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en-US" sz="3000" dirty="0">
                <a:solidFill>
                  <a:schemeClr val="bg2">
                    <a:lumMod val="10000"/>
                  </a:schemeClr>
                </a:solidFill>
              </a:rPr>
              <a:t>Warm Dry PSME 1</a:t>
            </a:r>
            <a:endParaRPr lang="en-US" sz="3000" i="1" dirty="0">
              <a:solidFill>
                <a:schemeClr val="bg2">
                  <a:lumMod val="10000"/>
                </a:schemeClr>
              </a:solidFill>
            </a:endParaRPr>
          </a:p>
          <a:p>
            <a:pPr marL="514350" indent="-514350" algn="ctr">
              <a:buNone/>
            </a:pPr>
            <a:endParaRPr lang="en-US" sz="3000" i="1" dirty="0" smtClean="0">
              <a:solidFill>
                <a:schemeClr val="bg1"/>
              </a:solidFill>
            </a:endParaRPr>
          </a:p>
          <a:p>
            <a:pPr marL="514350" indent="-514350" algn="ctr">
              <a:buNone/>
            </a:pPr>
            <a:endParaRPr lang="en-US" sz="30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endParaRPr lang="en-US" sz="3000" dirty="0" smtClean="0">
              <a:solidFill>
                <a:schemeClr val="bg1"/>
              </a:solidFill>
            </a:endParaRPr>
          </a:p>
          <a:p>
            <a:pPr marL="514350" indent="-514350"/>
            <a:endParaRPr lang="en-US" sz="3000" dirty="0" smtClean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61564" y="1676400"/>
            <a:ext cx="6220872" cy="3930521"/>
            <a:chOff x="530448" y="571500"/>
            <a:chExt cx="6220872" cy="3930521"/>
          </a:xfrm>
        </p:grpSpPr>
        <p:pic>
          <p:nvPicPr>
            <p:cNvPr id="8" name="Picture 7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1143000"/>
              <a:ext cx="731520" cy="284543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616" r="89087" b="40944"/>
            <a:stretch/>
          </p:blipFill>
          <p:spPr>
            <a:xfrm>
              <a:off x="530448" y="847922"/>
              <a:ext cx="829961" cy="353094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68"/>
            <a:stretch/>
          </p:blipFill>
          <p:spPr>
            <a:xfrm>
              <a:off x="1360409" y="571500"/>
              <a:ext cx="4716624" cy="3930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260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1311414" y="566738"/>
            <a:ext cx="5486400" cy="804862"/>
          </a:xfrm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en-US" sz="3000" dirty="0">
                <a:solidFill>
                  <a:schemeClr val="bg2">
                    <a:lumMod val="10000"/>
                  </a:schemeClr>
                </a:solidFill>
              </a:rPr>
              <a:t>Warm Dry PSME 1</a:t>
            </a:r>
            <a:endParaRPr lang="en-US" sz="3000" i="1" dirty="0">
              <a:solidFill>
                <a:schemeClr val="bg2">
                  <a:lumMod val="10000"/>
                </a:schemeClr>
              </a:solidFill>
            </a:endParaRPr>
          </a:p>
          <a:p>
            <a:pPr marL="514350" indent="-514350" algn="ctr">
              <a:buNone/>
            </a:pPr>
            <a:endParaRPr lang="en-US" sz="3000" i="1" dirty="0" smtClean="0">
              <a:solidFill>
                <a:schemeClr val="bg1"/>
              </a:solidFill>
            </a:endParaRPr>
          </a:p>
          <a:p>
            <a:pPr marL="514350" indent="-514350" algn="ctr">
              <a:buNone/>
            </a:pPr>
            <a:endParaRPr lang="en-US" sz="30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endParaRPr lang="en-US" sz="3000" dirty="0" smtClean="0">
              <a:solidFill>
                <a:schemeClr val="bg1"/>
              </a:solidFill>
            </a:endParaRPr>
          </a:p>
          <a:p>
            <a:pPr marL="514350" indent="-514350"/>
            <a:endParaRPr lang="en-US" sz="3000" dirty="0" smtClean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680" y="1762837"/>
            <a:ext cx="731520" cy="28454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16" r="89087" b="40944"/>
          <a:stretch/>
        </p:blipFill>
        <p:spPr>
          <a:xfrm>
            <a:off x="247654" y="1371600"/>
            <a:ext cx="829961" cy="3530946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730678"/>
              </p:ext>
            </p:extLst>
          </p:nvPr>
        </p:nvGraphicFramePr>
        <p:xfrm>
          <a:off x="6722641" y="2847292"/>
          <a:ext cx="1593916" cy="2510790"/>
        </p:xfrm>
        <a:graphic>
          <a:graphicData uri="http://schemas.openxmlformats.org/drawingml/2006/table">
            <a:tbl>
              <a:tblPr/>
              <a:tblGrid>
                <a:gridCol w="629005"/>
                <a:gridCol w="964911"/>
              </a:tblGrid>
              <a:tr h="8305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Clump Size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Proportion of Trees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5-9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10-15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30+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8"/>
          <a:stretch/>
        </p:blipFill>
        <p:spPr>
          <a:xfrm>
            <a:off x="1077615" y="1257733"/>
            <a:ext cx="4716624" cy="39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5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1264920" y="52388"/>
            <a:ext cx="5486400" cy="804862"/>
          </a:xfrm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en-US" sz="3000" dirty="0">
                <a:solidFill>
                  <a:schemeClr val="bg2">
                    <a:lumMod val="10000"/>
                  </a:schemeClr>
                </a:solidFill>
              </a:rPr>
              <a:t>Warm Dry PSME 1</a:t>
            </a:r>
            <a:endParaRPr lang="en-US" sz="3000" i="1" dirty="0">
              <a:solidFill>
                <a:schemeClr val="bg2">
                  <a:lumMod val="10000"/>
                </a:schemeClr>
              </a:solidFill>
            </a:endParaRPr>
          </a:p>
          <a:p>
            <a:pPr marL="514350" indent="-514350" algn="ctr">
              <a:buNone/>
            </a:pPr>
            <a:endParaRPr lang="en-US" sz="3000" i="1" dirty="0" smtClean="0">
              <a:solidFill>
                <a:schemeClr val="bg1"/>
              </a:solidFill>
            </a:endParaRPr>
          </a:p>
          <a:p>
            <a:pPr marL="514350" indent="-514350" algn="ctr">
              <a:buNone/>
            </a:pPr>
            <a:endParaRPr lang="en-US" sz="30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endParaRPr lang="en-US" sz="3000" dirty="0" smtClean="0">
              <a:solidFill>
                <a:schemeClr val="bg1"/>
              </a:solidFill>
            </a:endParaRPr>
          </a:p>
          <a:p>
            <a:pPr marL="514350" indent="-514350"/>
            <a:endParaRPr lang="en-US" sz="3000" dirty="0" smtClean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408" y="1183750"/>
            <a:ext cx="731520" cy="28454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16" r="89087" b="40944"/>
          <a:stretch/>
        </p:blipFill>
        <p:spPr>
          <a:xfrm>
            <a:off x="105823" y="857250"/>
            <a:ext cx="829961" cy="35309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500" b="20095"/>
          <a:stretch/>
        </p:blipFill>
        <p:spPr>
          <a:xfrm>
            <a:off x="730720" y="4624117"/>
            <a:ext cx="6030991" cy="2210371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049712"/>
              </p:ext>
            </p:extLst>
          </p:nvPr>
        </p:nvGraphicFramePr>
        <p:xfrm>
          <a:off x="6553200" y="1183750"/>
          <a:ext cx="1593916" cy="2510790"/>
        </p:xfrm>
        <a:graphic>
          <a:graphicData uri="http://schemas.openxmlformats.org/drawingml/2006/table">
            <a:tbl>
              <a:tblPr/>
              <a:tblGrid>
                <a:gridCol w="629005"/>
                <a:gridCol w="964911"/>
              </a:tblGrid>
              <a:tr h="8305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Clump Size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Proportion of Trees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5-9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10-15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30+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8"/>
          <a:stretch/>
        </p:blipFill>
        <p:spPr>
          <a:xfrm>
            <a:off x="935784" y="575635"/>
            <a:ext cx="4716624" cy="39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2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254151"/>
              </p:ext>
            </p:extLst>
          </p:nvPr>
        </p:nvGraphicFramePr>
        <p:xfrm>
          <a:off x="152400" y="1371600"/>
          <a:ext cx="7741920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4151"/>
                <a:gridCol w="3565041"/>
                <a:gridCol w="2512728"/>
              </a:tblGrid>
              <a:tr h="57750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Level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Source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of Targets, Departure Assessment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Data Analysis &amp; Types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072515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CFLRP Area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sng" dirty="0" err="1" smtClean="0">
                          <a:solidFill>
                            <a:schemeClr val="tx1"/>
                          </a:solidFill>
                        </a:rPr>
                        <a:t>Landfire</a:t>
                      </a:r>
                      <a:r>
                        <a:rPr lang="en-US" sz="1800" b="0" u="none" baseline="0" dirty="0" smtClean="0">
                          <a:solidFill>
                            <a:schemeClr val="tx1"/>
                          </a:solidFill>
                        </a:rPr>
                        <a:t> FRCC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u="non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sng" baseline="0" dirty="0" smtClean="0">
                          <a:solidFill>
                            <a:schemeClr val="tx1"/>
                          </a:solidFill>
                        </a:rPr>
                        <a:t>LiDAR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- Run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chemeClr val="tx1"/>
                          </a:solidFill>
                        </a:rPr>
                        <a:t>Landfire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FRCC departure assessment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LiDAR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pre and post treatment analysis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2001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HUC 6/12 Watershed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; NEPA Analysis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Area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u="sng" baseline="0" dirty="0" smtClean="0">
                          <a:solidFill>
                            <a:schemeClr val="tx1"/>
                          </a:solidFill>
                        </a:rPr>
                        <a:t>HRV – FRV</a:t>
                      </a:r>
                      <a:r>
                        <a:rPr lang="en-US" sz="1800" b="0" u="none" baseline="0" dirty="0" smtClean="0">
                          <a:solidFill>
                            <a:schemeClr val="tx1"/>
                          </a:solidFill>
                        </a:rPr>
                        <a:t>:  </a:t>
                      </a:r>
                      <a:r>
                        <a:rPr lang="en-US" sz="1800" b="0" u="none" baseline="0" dirty="0" err="1" smtClean="0">
                          <a:solidFill>
                            <a:schemeClr val="tx1"/>
                          </a:solidFill>
                        </a:rPr>
                        <a:t>Hessburg</a:t>
                      </a:r>
                      <a:r>
                        <a:rPr lang="en-US" sz="1800" b="0" u="none" baseline="0" dirty="0" smtClean="0">
                          <a:solidFill>
                            <a:schemeClr val="tx1"/>
                          </a:solidFill>
                        </a:rPr>
                        <a:t> data or CNF plan </a:t>
                      </a:r>
                      <a:endParaRPr lang="en-US" sz="1800" b="0" u="sng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800" b="0" u="sng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sng" baseline="0" dirty="0" smtClean="0">
                          <a:solidFill>
                            <a:schemeClr val="tx1"/>
                          </a:solidFill>
                        </a:rPr>
                        <a:t>Functional: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Forest structure effects on fire, water yield, GRAIP, habitat.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- Pre and post treatment comparison with HRV-FRV data</a:t>
                      </a:r>
                    </a:p>
                    <a:p>
                      <a:endParaRPr lang="en-US" sz="18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="0" dirty="0" smtClean="0"/>
                        <a:t>- </a:t>
                      </a:r>
                      <a:r>
                        <a:rPr lang="en-US" b="1" dirty="0" smtClean="0"/>
                        <a:t>LiDAR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, BACI plots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20018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Stand &amp; Within-stand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u="sng" dirty="0" smtClean="0">
                          <a:solidFill>
                            <a:schemeClr val="tx1"/>
                          </a:solidFill>
                        </a:rPr>
                        <a:t>Reference</a:t>
                      </a:r>
                      <a:r>
                        <a:rPr lang="en-US" sz="1800" b="0" u="sng" baseline="0" dirty="0" smtClean="0">
                          <a:solidFill>
                            <a:schemeClr val="tx1"/>
                          </a:solidFill>
                        </a:rPr>
                        <a:t> stem maps:</a:t>
                      </a:r>
                      <a:r>
                        <a:rPr lang="en-US" sz="1800" b="0" i="1" u="non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i="0" u="none" baseline="0" dirty="0" smtClean="0">
                          <a:solidFill>
                            <a:schemeClr val="tx1"/>
                          </a:solidFill>
                        </a:rPr>
                        <a:t>ICO methods</a:t>
                      </a:r>
                      <a:endParaRPr lang="en-US" sz="1800" b="0" u="sng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800" b="0" u="sng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b="0" u="sng" baseline="0" dirty="0" smtClean="0">
                          <a:solidFill>
                            <a:schemeClr val="tx1"/>
                          </a:solidFill>
                        </a:rPr>
                        <a:t>Functional: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Fire, habitat needs, snow retention, tree vigor, timber growth. 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- Reference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stem maps</a:t>
                      </a:r>
                    </a:p>
                    <a:p>
                      <a:endParaRPr lang="en-US" sz="18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- BACI plots, monitoring stem maps</a:t>
                      </a:r>
                    </a:p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LiDAR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540026" y="152400"/>
            <a:ext cx="77724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smtClean="0">
                <a:solidFill>
                  <a:prstClr val="black"/>
                </a:solidFill>
              </a:rPr>
              <a:t>Multi-Scale Monitoring &amp; Data Framework</a:t>
            </a:r>
            <a:endParaRPr lang="en-US" sz="2800" b="1" u="sng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6315"/>
            <a:ext cx="80772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Did </a:t>
            </a:r>
            <a:r>
              <a:rPr lang="en-US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 shift the pattern, structure, and composition of vegetation at the stand, watershed, and CFLRP scale towards </a:t>
            </a:r>
            <a:r>
              <a:rPr lang="en-US" i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desired targets?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99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907" y="3276600"/>
            <a:ext cx="5080951" cy="39264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700" y="0"/>
            <a:ext cx="8132618" cy="93871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Bef>
                <a:spcPts val="600"/>
              </a:spcBef>
            </a:pPr>
            <a:endParaRPr lang="en-US" sz="3200" i="1" u="sng" kern="1100" dirty="0" smtClean="0">
              <a:solidFill>
                <a:schemeClr val="bg2">
                  <a:lumMod val="1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800"/>
              </a:lnSpc>
              <a:spcBef>
                <a:spcPts val="600"/>
              </a:spcBef>
            </a:pPr>
            <a:r>
              <a:rPr lang="en-US" sz="3200" i="1" kern="1100" dirty="0" smtClean="0">
                <a:solidFill>
                  <a:schemeClr val="bg2">
                    <a:lumMod val="1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CFLRP LiDAR Data</a:t>
            </a:r>
            <a:endParaRPr lang="en-US" sz="3200" i="1" kern="1100" dirty="0">
              <a:solidFill>
                <a:schemeClr val="bg2">
                  <a:lumMod val="1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800"/>
              </a:lnSpc>
              <a:spcBef>
                <a:spcPts val="600"/>
              </a:spcBef>
            </a:pPr>
            <a:endParaRPr lang="en-US" sz="3200" i="1" kern="1100" dirty="0" smtClean="0">
              <a:solidFill>
                <a:schemeClr val="bg2">
                  <a:lumMod val="1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5"/>
          <p:cNvPicPr>
            <a:picLocks noGrp="1"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2400" y="706387"/>
            <a:ext cx="4246320" cy="243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7749" t="-1117" r="-351" b="1117"/>
          <a:stretch/>
        </p:blipFill>
        <p:spPr>
          <a:xfrm>
            <a:off x="218819" y="3877545"/>
            <a:ext cx="2780907" cy="27245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2135" y="96603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5570" y="682142"/>
            <a:ext cx="40435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All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CFRLP area flown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Baseline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monitoring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Researched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use of pre &amp; post 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acquisitions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for monitoring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637" y="2015910"/>
            <a:ext cx="362201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Full suite of LiDAR data ready for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use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 - Canopy cover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 - Tree heights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 - Fine scale pattern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 - Volume, BA, QMD, SDI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 - &amp; more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5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400" y="5444981"/>
            <a:ext cx="6248400" cy="1381846"/>
          </a:xfrm>
        </p:spPr>
        <p:txBody>
          <a:bodyPr/>
          <a:lstStyle/>
          <a:p>
            <a:r>
              <a:rPr lang="en-US" dirty="0" smtClean="0"/>
              <a:t>3190 Unclassified Templates</a:t>
            </a:r>
          </a:p>
          <a:p>
            <a:r>
              <a:rPr lang="en-US" dirty="0" smtClean="0"/>
              <a:t>782 miles of Unclassified templates</a:t>
            </a:r>
          </a:p>
          <a:p>
            <a:r>
              <a:rPr lang="en-US" dirty="0" smtClean="0"/>
              <a:t>1951 miles of Classified roads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19167"/>
          <a:stretch/>
        </p:blipFill>
        <p:spPr>
          <a:xfrm>
            <a:off x="2362200" y="274638"/>
            <a:ext cx="5181600" cy="512348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229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524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Colville National Forest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04800" y="1752600"/>
            <a:ext cx="7162800" cy="4559300"/>
            <a:chOff x="1066800" y="1905000"/>
            <a:chExt cx="7953375" cy="4864100"/>
          </a:xfrm>
        </p:grpSpPr>
        <p:pic>
          <p:nvPicPr>
            <p:cNvPr id="4" name="Picture 4" descr="vicinit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905000"/>
              <a:ext cx="7953375" cy="486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6321136" y="1906385"/>
              <a:ext cx="2438400" cy="160020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7A8CE4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defRPr sz="1600" b="1" u="sng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 u="sng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 u="sng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 u="sng">
                  <a:solidFill>
                    <a:srgbClr val="000066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 u="sng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 b="1" u="sng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 b="1" u="sng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 b="1" u="sng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 b="1" u="sng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9253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1" y="1417638"/>
            <a:ext cx="7669597" cy="4297362"/>
          </a:xfr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6150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a Big Thank You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Derek </a:t>
            </a:r>
            <a:r>
              <a:rPr lang="en-US" dirty="0" smtClean="0"/>
              <a:t>Churchill</a:t>
            </a:r>
          </a:p>
          <a:p>
            <a:pPr marL="0" indent="0" algn="ctr">
              <a:buNone/>
            </a:pPr>
            <a:r>
              <a:rPr lang="en-US" dirty="0" smtClean="0"/>
              <a:t>University </a:t>
            </a:r>
            <a:r>
              <a:rPr lang="en-US" dirty="0"/>
              <a:t>of </a:t>
            </a:r>
            <a:r>
              <a:rPr lang="en-US" dirty="0" smtClean="0"/>
              <a:t>Washington</a:t>
            </a:r>
          </a:p>
          <a:p>
            <a:pPr marL="0" indent="0" algn="ctr">
              <a:buNone/>
            </a:pPr>
            <a:r>
              <a:rPr lang="en-US" dirty="0" smtClean="0"/>
              <a:t>derekch@uw.edu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63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001000" cy="14962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Northeast Washington Forest Vision 2020</a:t>
            </a:r>
            <a:endParaRPr lang="en-US" dirty="0"/>
          </a:p>
        </p:txBody>
      </p:sp>
      <p:pic>
        <p:nvPicPr>
          <p:cNvPr id="4" name="Picture 5" descr="Multi_own_bound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05000"/>
            <a:ext cx="6494693" cy="449579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62469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245" y="3810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Collaboration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0"/>
            <a:ext cx="660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0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8416" y="152400"/>
            <a:ext cx="7315200" cy="1143000"/>
          </a:xfrm>
        </p:spPr>
        <p:txBody>
          <a:bodyPr/>
          <a:lstStyle/>
          <a:p>
            <a:r>
              <a:rPr lang="en-US" dirty="0" smtClean="0"/>
              <a:t>Project Goals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4681" y="1352828"/>
            <a:ext cx="8285339" cy="35702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A9E33"/>
              </a:buClr>
              <a:buFont typeface="Arial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4A9E33"/>
              </a:buClr>
              <a:buFont typeface="Arial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4A9E33"/>
              </a:buClr>
              <a:buFont typeface="Arial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4A9E33"/>
              </a:buClr>
              <a:buFont typeface="Arial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Restore </a:t>
            </a:r>
            <a:r>
              <a:rPr lang="en-US" dirty="0"/>
              <a:t>most of the landscape to Condition Class </a:t>
            </a:r>
            <a:r>
              <a:rPr lang="en-US" dirty="0" smtClean="0"/>
              <a:t>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Rebalance </a:t>
            </a:r>
            <a:r>
              <a:rPr lang="en-US" dirty="0"/>
              <a:t>structural stages toward </a:t>
            </a:r>
            <a:r>
              <a:rPr lang="en-US" dirty="0" smtClean="0"/>
              <a:t>HRV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Particularly increasing amounts of Old Growth 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Balance our road system needs with hydrologic and fisheries concerns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6" y="4435965"/>
            <a:ext cx="1224184" cy="2106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68" y="4572000"/>
            <a:ext cx="876313" cy="1507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28" y="4356822"/>
            <a:ext cx="1126456" cy="1937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59" y="4592257"/>
            <a:ext cx="1145113" cy="1970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44" y="4572000"/>
            <a:ext cx="799928" cy="13762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63" y="4612514"/>
            <a:ext cx="1145113" cy="19700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56" y="4671405"/>
            <a:ext cx="1145113" cy="19700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343" y="4403150"/>
            <a:ext cx="1224184" cy="21061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195" y="4539185"/>
            <a:ext cx="876313" cy="1507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855" y="4324007"/>
            <a:ext cx="1126456" cy="19379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86" y="4559442"/>
            <a:ext cx="1145113" cy="19700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71" y="4539185"/>
            <a:ext cx="799928" cy="13762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90" y="4579699"/>
            <a:ext cx="1145113" cy="19700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83" y="4638590"/>
            <a:ext cx="1145113" cy="19700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36" y="4456222"/>
            <a:ext cx="1224184" cy="21061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888" y="4592257"/>
            <a:ext cx="876313" cy="150763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48" y="4377079"/>
            <a:ext cx="1126456" cy="19379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679" y="4612514"/>
            <a:ext cx="1145113" cy="19700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264" y="4592257"/>
            <a:ext cx="799928" cy="13762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83" y="4632771"/>
            <a:ext cx="1145113" cy="197008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476" y="4691662"/>
            <a:ext cx="1145113" cy="1970087"/>
          </a:xfrm>
          <a:prstGeom prst="rect">
            <a:avLst/>
          </a:prstGeom>
        </p:spPr>
      </p:pic>
      <p:pic>
        <p:nvPicPr>
          <p:cNvPr id="30" name="Picture 2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924" y="6281548"/>
            <a:ext cx="538996" cy="508522"/>
          </a:xfrm>
          <a:prstGeom prst="rect">
            <a:avLst/>
          </a:prstGeom>
        </p:spPr>
      </p:pic>
      <p:pic>
        <p:nvPicPr>
          <p:cNvPr id="31" name="Picture 3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1693">
            <a:off x="5631108" y="6392613"/>
            <a:ext cx="593675" cy="508522"/>
          </a:xfrm>
          <a:prstGeom prst="rect">
            <a:avLst/>
          </a:prstGeom>
        </p:spPr>
      </p:pic>
      <p:pic>
        <p:nvPicPr>
          <p:cNvPr id="32" name="Picture 3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46" y="6308577"/>
            <a:ext cx="538996" cy="50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9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710045"/>
            <a:ext cx="81534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 Areas in NEW Forest Vision 2020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r="12444"/>
          <a:stretch/>
        </p:blipFill>
        <p:spPr bwMode="auto">
          <a:xfrm>
            <a:off x="1752600" y="1524000"/>
            <a:ext cx="5334000" cy="4701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65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752600"/>
            <a:ext cx="8361218" cy="29136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3600" i="1" u="sng" kern="11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Big picture, multi-scale </a:t>
            </a:r>
            <a:r>
              <a:rPr lang="en-US" sz="3600" i="1" u="sng" kern="11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question:</a:t>
            </a:r>
            <a:endParaRPr lang="en-US" sz="3600" i="1" u="sng" kern="1100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3600" b="1" i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Did </a:t>
            </a:r>
            <a:r>
              <a:rPr lang="en-US" sz="3600" b="1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 shift the pattern, structure, and composition of vegetation at the stand, watershed, and CFLRP scale towards desired targets? </a:t>
            </a:r>
            <a:endParaRPr 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4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09432" y="2280029"/>
            <a:ext cx="102359" cy="9212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6927" y="229826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Baseline Reference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Conditions Study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 descr="July 2010 field photos 011.jp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102" y="990600"/>
            <a:ext cx="3273552" cy="245059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268" y="990600"/>
            <a:ext cx="1753437" cy="3117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990600"/>
            <a:ext cx="2478670" cy="33048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75" y="4523716"/>
            <a:ext cx="2273920" cy="17054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88102" y="4135530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7-12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acre Stem maps</a:t>
            </a:r>
            <a:endParaRPr lang="en-US" sz="2400" b="1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Reconstructed to pre-settlement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year: 1890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100+ cores per plot to reconstruct diameter 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Pre-1890 snags and downed logs included</a:t>
            </a:r>
            <a:endParaRPr lang="en-US" sz="2400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46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371600"/>
            <a:ext cx="6950759" cy="45968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533400"/>
            <a:ext cx="4151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Variability?</a:t>
            </a:r>
          </a:p>
        </p:txBody>
      </p:sp>
    </p:spTree>
    <p:extLst>
      <p:ext uri="{BB962C8B-B14F-4D97-AF65-F5344CB8AC3E}">
        <p14:creationId xmlns:p14="http://schemas.microsoft.com/office/powerpoint/2010/main" val="203237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sfsPPT_Template_v2">
  <a:themeElements>
    <a:clrScheme name="USFS">
      <a:dk1>
        <a:srgbClr val="4A9E33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sfsPPT_Template_v2" id="{4001A32C-2A96-481F-BA4B-3B6F16E19ADD}" vid="{EE04E285-6590-4A77-9763-A6BBB2336C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10017</TotalTime>
  <Words>460</Words>
  <Application>Microsoft Office PowerPoint</Application>
  <PresentationFormat>On-screen Show (4:3)</PresentationFormat>
  <Paragraphs>128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usfsPPT_Template_v2</vt:lpstr>
      <vt:lpstr>LiDAR and the Northeast Washington Forest Vision 2020</vt:lpstr>
      <vt:lpstr>Colville National Forest</vt:lpstr>
      <vt:lpstr>Northeast Washington Forest Vision 2020</vt:lpstr>
      <vt:lpstr>Collaboration</vt:lpstr>
      <vt:lpstr>Project Goals</vt:lpstr>
      <vt:lpstr>Project Areas in NEW Forest Vision 2020</vt:lpstr>
      <vt:lpstr>PowerPoint Presentation</vt:lpstr>
      <vt:lpstr>Baseline Reference Conditions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Roads</vt:lpstr>
      <vt:lpstr>Roads</vt:lpstr>
      <vt:lpstr>For More Information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 accreditation and improved forest ma</dc:title>
  <dc:creator>P. Fischer</dc:creator>
  <cp:lastModifiedBy>Honeycutt, Karen E -FS</cp:lastModifiedBy>
  <cp:revision>898</cp:revision>
  <dcterms:created xsi:type="dcterms:W3CDTF">2011-06-05T22:31:55Z</dcterms:created>
  <dcterms:modified xsi:type="dcterms:W3CDTF">2016-04-24T23:47:24Z</dcterms:modified>
</cp:coreProperties>
</file>