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62" r:id="rId5"/>
    <p:sldId id="267" r:id="rId6"/>
    <p:sldId id="266" r:id="rId7"/>
    <p:sldId id="274" r:id="rId8"/>
    <p:sldId id="278" r:id="rId9"/>
    <p:sldId id="269" r:id="rId10"/>
    <p:sldId id="279" r:id="rId11"/>
    <p:sldId id="27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64" autoAdjust="0"/>
  </p:normalViewPr>
  <p:slideViewPr>
    <p:cSldViewPr>
      <p:cViewPr varScale="1">
        <p:scale>
          <a:sx n="125" d="100"/>
          <a:sy n="125" d="100"/>
        </p:scale>
        <p:origin x="11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5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082819466843752"/>
          <c:y val="0"/>
        </c:manualLayout>
      </c:layout>
      <c:overlay val="0"/>
      <c:txPr>
        <a:bodyPr/>
        <a:lstStyle/>
        <a:p>
          <a:pPr>
            <a:defRPr>
              <a:solidFill>
                <a:srgbClr val="070F05"/>
              </a:solidFill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Average Volume Sold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11</c:v>
                </c:pt>
                <c:pt idx="2">
                  <c:v>2</c:v>
                </c:pt>
                <c:pt idx="3">
                  <c:v>36</c:v>
                </c:pt>
                <c:pt idx="4">
                  <c:v>185</c:v>
                </c:pt>
                <c:pt idx="5">
                  <c:v>387</c:v>
                </c:pt>
                <c:pt idx="6">
                  <c:v>345</c:v>
                </c:pt>
                <c:pt idx="7">
                  <c:v>341</c:v>
                </c:pt>
                <c:pt idx="8">
                  <c:v>11</c:v>
                </c:pt>
                <c:pt idx="9">
                  <c:v>29</c:v>
                </c:pt>
                <c:pt idx="10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323088"/>
        <c:axId val="7323480"/>
      </c:barChart>
      <c:catAx>
        <c:axId val="732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aseline="0">
                <a:solidFill>
                  <a:srgbClr val="070F05"/>
                </a:solidFill>
              </a:defRPr>
            </a:pPr>
            <a:endParaRPr lang="en-US"/>
          </a:p>
        </c:txPr>
        <c:crossAx val="7323480"/>
        <c:crosses val="autoZero"/>
        <c:auto val="1"/>
        <c:lblAlgn val="ctr"/>
        <c:lblOffset val="100"/>
        <c:noMultiLvlLbl val="0"/>
      </c:catAx>
      <c:valAx>
        <c:axId val="73234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070F05"/>
                    </a:solidFill>
                  </a:defRPr>
                </a:pPr>
                <a:r>
                  <a:rPr lang="en-US" dirty="0" smtClean="0">
                    <a:solidFill>
                      <a:srgbClr val="070F05"/>
                    </a:solidFill>
                  </a:rPr>
                  <a:t>MM</a:t>
                </a:r>
                <a:r>
                  <a:rPr lang="en-US" baseline="0" dirty="0" smtClean="0">
                    <a:solidFill>
                      <a:srgbClr val="070F05"/>
                    </a:solidFill>
                  </a:rPr>
                  <a:t>BF</a:t>
                </a:r>
                <a:endParaRPr lang="en-US" dirty="0">
                  <a:solidFill>
                    <a:srgbClr val="070F05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70F05"/>
                </a:solidFill>
              </a:defRPr>
            </a:pPr>
            <a:endParaRPr lang="en-US"/>
          </a:p>
        </c:txPr>
        <c:crossAx val="7323088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spPr>
    <a:ln w="19050">
      <a:solidFill>
        <a:schemeClr val="bg1">
          <a:lumMod val="7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BA5B26-191E-465B-B002-9F947AB76A12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010F1B-7380-49C1-9B35-E4690A131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6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Future, restoration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context,</a:t>
            </a:r>
            <a:r>
              <a:rPr lang="en-US" baseline="0" dirty="0" smtClean="0"/>
              <a:t>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History, timber, Northwest</a:t>
            </a:r>
            <a:r>
              <a:rPr lang="en-US" baseline="0" dirty="0" smtClean="0"/>
              <a:t> Forest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Siuslaw</a:t>
            </a:r>
            <a:r>
              <a:rPr lang="en-US" baseline="0" dirty="0" smtClean="0"/>
              <a:t> niche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Restoration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Siuslaw</a:t>
            </a:r>
            <a:r>
              <a:rPr lang="en-US" baseline="0" dirty="0" smtClean="0"/>
              <a:t> niche - 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Siuslaw</a:t>
            </a:r>
            <a:r>
              <a:rPr lang="en-US" baseline="0" dirty="0" smtClean="0"/>
              <a:t> niche - 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8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Future, restoration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F1B-7380-49C1-9B35-E4690A131A9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3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7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0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8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9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4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8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6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3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0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6AF32-59ED-4AB7-84F9-690F24E748CE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E5B7-0A56-4EFD-B8E7-1B720FD172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3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 b="23644"/>
          <a:stretch/>
        </p:blipFill>
        <p:spPr>
          <a:xfrm>
            <a:off x="230911" y="152400"/>
            <a:ext cx="8303489" cy="3865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8961" y="3670407"/>
            <a:ext cx="5181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cap="small" dirty="0" smtClean="0">
                <a:solidFill>
                  <a:srgbClr val="00863D"/>
                </a:solidFill>
                <a:latin typeface="Clarendon Cn BT" pitchFamily="18" charset="0"/>
                <a:cs typeface="Arial" pitchFamily="34" charset="0"/>
              </a:rPr>
              <a:t>Collabortive</a:t>
            </a:r>
            <a:endParaRPr kumimoji="0" lang="en-US" altLang="en-US" sz="1800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8961" y="3213207"/>
            <a:ext cx="7924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dirty="0">
                <a:solidFill>
                  <a:srgbClr val="FFFFFF"/>
                </a:solidFill>
                <a:latin typeface="Clarendon Cn BT" pitchFamily="18" charset="0"/>
                <a:cs typeface="Arial" pitchFamily="34" charset="0"/>
              </a:rPr>
              <a:t>a</a:t>
            </a:r>
            <a:r>
              <a:rPr kumimoji="0" lang="en-US" altLang="en-US" sz="60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larendon Cn BT" pitchFamily="18" charset="0"/>
                <a:cs typeface="Arial" pitchFamily="34" charset="0"/>
              </a:rPr>
              <a:t> mature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larendon Cn BT" pitchFamily="18" charset="0"/>
                <a:cs typeface="Arial" pitchFamily="34" charset="0"/>
              </a:rPr>
              <a:t>collaborative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US" altLang="en-US" sz="7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4280007"/>
            <a:ext cx="39165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/>
            </a:r>
            <a:br>
              <a:rPr lang="en-US" sz="2400" b="1" dirty="0" smtClean="0">
                <a:solidFill>
                  <a:srgbClr val="006600"/>
                </a:solidFill>
              </a:rPr>
            </a:br>
            <a:r>
              <a:rPr lang="en-US" sz="4000" b="1" dirty="0" smtClean="0"/>
              <a:t>The Siuslaw Story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9540" y="182701"/>
            <a:ext cx="75666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observations on nourishing a mature collaborative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85800"/>
            <a:ext cx="71628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066800"/>
            <a:ext cx="6019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70F05"/>
                </a:solidFill>
              </a:rPr>
              <a:t>Building Trust v. Sustaining Trust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70F05"/>
                </a:solidFill>
              </a:rPr>
              <a:t>Sustaining Community Capacity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>
                <a:solidFill>
                  <a:srgbClr val="070F05"/>
                </a:solidFill>
              </a:rPr>
              <a:t>A Focus on Institutions and on People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70F05"/>
                </a:solidFill>
              </a:rPr>
              <a:t>Sharing </a:t>
            </a:r>
            <a:r>
              <a:rPr lang="en-US" sz="2400" dirty="0" smtClean="0">
                <a:solidFill>
                  <a:srgbClr val="070F05"/>
                </a:solidFill>
              </a:rPr>
              <a:t>Leadership and Credit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70F05"/>
                </a:solidFill>
              </a:rPr>
              <a:t>Keeping </a:t>
            </a:r>
            <a:r>
              <a:rPr lang="en-US" sz="2400" dirty="0" smtClean="0">
                <a:solidFill>
                  <a:srgbClr val="070F05"/>
                </a:solidFill>
              </a:rPr>
              <a:t>People Engaged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70F05"/>
                </a:solidFill>
              </a:rPr>
              <a:t>Something in it for Everyone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70F05"/>
                </a:solidFill>
              </a:rPr>
              <a:t>Articulating Culture and Vision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70F05"/>
                </a:solidFill>
              </a:rPr>
              <a:t>Sustaining a Brand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32" y="3505200"/>
            <a:ext cx="3314700" cy="22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80355" y="3810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thank you!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90600" y="838200"/>
            <a:ext cx="17526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5181600"/>
            <a:ext cx="64389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i="1" dirty="0">
                <a:solidFill>
                  <a:srgbClr val="006600"/>
                </a:solidFill>
              </a:rPr>
              <a:t>“The Siuslaw National Forest is a magical, happy place, </a:t>
            </a:r>
            <a:endParaRPr lang="en-US" b="1" i="1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006600"/>
                </a:solidFill>
              </a:rPr>
              <a:t>where </a:t>
            </a:r>
            <a:r>
              <a:rPr lang="en-US" b="1" i="1" dirty="0">
                <a:solidFill>
                  <a:srgbClr val="006600"/>
                </a:solidFill>
              </a:rPr>
              <a:t>loggers and environmentalists get along</a:t>
            </a:r>
            <a:r>
              <a:rPr lang="en-US" b="1" i="1" dirty="0" smtClean="0">
                <a:solidFill>
                  <a:srgbClr val="006600"/>
                </a:solidFill>
              </a:rPr>
              <a:t>!”</a:t>
            </a:r>
            <a:br>
              <a:rPr lang="en-US" b="1" i="1" dirty="0" smtClean="0">
                <a:solidFill>
                  <a:srgbClr val="006600"/>
                </a:solidFill>
              </a:rPr>
            </a:br>
            <a:r>
              <a:rPr lang="en-US" b="1" i="1" dirty="0" smtClean="0">
                <a:solidFill>
                  <a:srgbClr val="006600"/>
                </a:solidFill>
              </a:rPr>
              <a:t>                                                                   </a:t>
            </a:r>
            <a:r>
              <a:rPr lang="en-US" sz="1200" dirty="0" smtClean="0"/>
              <a:t>Portland Monthly Magazine, </a:t>
            </a:r>
            <a:r>
              <a:rPr lang="en-US" sz="1200" dirty="0"/>
              <a:t>February 2013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9" y="1143001"/>
            <a:ext cx="5260339" cy="39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197893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c</a:t>
            </a: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ontext:  place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685800"/>
            <a:ext cx="58674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198" y="959893"/>
            <a:ext cx="4134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Oregon Coast 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630,000 acres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Temperate rainforest </a:t>
            </a:r>
            <a:endParaRPr lang="en-US" sz="2000" dirty="0" smtClean="0">
              <a:solidFill>
                <a:srgbClr val="070F05"/>
              </a:solidFill>
            </a:endParaRPr>
          </a:p>
          <a:p>
            <a:pPr lvl="1"/>
            <a:r>
              <a:rPr lang="en-US" sz="2000" dirty="0" smtClean="0">
                <a:solidFill>
                  <a:srgbClr val="070F05"/>
                </a:solidFill>
              </a:rPr>
              <a:t>(</a:t>
            </a:r>
            <a:r>
              <a:rPr lang="en-US" sz="2000" dirty="0">
                <a:solidFill>
                  <a:srgbClr val="070F05"/>
                </a:solidFill>
              </a:rPr>
              <a:t>spruce, Douglas fir, hemlock)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200-300 </a:t>
            </a:r>
            <a:r>
              <a:rPr lang="en-US" sz="2000" dirty="0">
                <a:solidFill>
                  <a:srgbClr val="070F05"/>
                </a:solidFill>
              </a:rPr>
              <a:t>year fire return </a:t>
            </a:r>
            <a:r>
              <a:rPr lang="en-US" sz="2000" dirty="0" smtClean="0">
                <a:solidFill>
                  <a:srgbClr val="070F05"/>
                </a:solidFill>
              </a:rPr>
              <a:t>interval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Salmon, elk, and endangered species (owl, murrelet, plover, </a:t>
            </a:r>
            <a:r>
              <a:rPr lang="en-US" sz="2000" dirty="0" err="1" smtClean="0">
                <a:solidFill>
                  <a:srgbClr val="070F05"/>
                </a:solidFill>
              </a:rPr>
              <a:t>silverspot</a:t>
            </a:r>
            <a:r>
              <a:rPr lang="en-US" sz="2000" dirty="0" smtClean="0">
                <a:solidFill>
                  <a:srgbClr val="070F05"/>
                </a:solidFill>
              </a:rPr>
              <a:t> butterfly)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1155"/>
            <a:ext cx="3292142" cy="4938214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47452"/>
            <a:ext cx="1671637" cy="20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197893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context:  brief history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685800"/>
            <a:ext cx="54864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444" y="762000"/>
            <a:ext cx="7142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1840 – 1868: The forest burns</a:t>
            </a:r>
            <a:endParaRPr lang="en-US" sz="2000" dirty="0">
              <a:solidFill>
                <a:srgbClr val="070F05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1907 – 1908:  Forest reserves and Siuslaw National Forest</a:t>
            </a:r>
            <a:endParaRPr lang="en-US" sz="2000" dirty="0">
              <a:solidFill>
                <a:srgbClr val="070F05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1930s: Civilian Conservation Corps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1950 – 1990: Big timber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1990s:  Turning point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1994 – 2016: Restoration, recreation, and partnership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70F05"/>
              </a:solidFill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631104"/>
              </p:ext>
            </p:extLst>
          </p:nvPr>
        </p:nvGraphicFramePr>
        <p:xfrm>
          <a:off x="533400" y="3070324"/>
          <a:ext cx="6324600" cy="348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81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AutoShape 2" descr="Displaying IMG_0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isplaying IMG_02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400" y="197893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context:  crisis in the 1990s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85800"/>
            <a:ext cx="50292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>
            <a:spLocks noGrp="1"/>
          </p:cNvSpPr>
          <p:nvPr>
            <p:ph type="subTitle" idx="1"/>
          </p:nvPr>
        </p:nvSpPr>
        <p:spPr>
          <a:xfrm>
            <a:off x="426921" y="990600"/>
            <a:ext cx="8153400" cy="4953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070F05"/>
                </a:solidFill>
              </a:rPr>
              <a:t>Triggering Events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Mapleton </a:t>
            </a:r>
            <a:r>
              <a:rPr lang="en-US" sz="2000" dirty="0">
                <a:solidFill>
                  <a:srgbClr val="070F05"/>
                </a:solidFill>
              </a:rPr>
              <a:t>lawsuit – debris flows, uncertainty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Spotted owl, marbled murrelet, coastal c</a:t>
            </a:r>
            <a:r>
              <a:rPr lang="en-US" sz="2000" dirty="0" smtClean="0">
                <a:solidFill>
                  <a:srgbClr val="070F05"/>
                </a:solidFill>
              </a:rPr>
              <a:t>oho salmon</a:t>
            </a:r>
            <a:endParaRPr lang="en-US" sz="2000" dirty="0">
              <a:solidFill>
                <a:srgbClr val="070F05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Landslides, floods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Herbicides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Northwest Forest </a:t>
            </a:r>
            <a:r>
              <a:rPr lang="en-US" sz="2000" dirty="0" smtClean="0">
                <a:solidFill>
                  <a:srgbClr val="070F05"/>
                </a:solidFill>
              </a:rPr>
              <a:t>Plan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70F05"/>
                </a:solidFill>
              </a:rPr>
              <a:t>Consequences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Entire </a:t>
            </a:r>
            <a:r>
              <a:rPr lang="en-US" sz="2000" dirty="0">
                <a:solidFill>
                  <a:srgbClr val="070F05"/>
                </a:solidFill>
              </a:rPr>
              <a:t>Siuslaw reserved </a:t>
            </a:r>
            <a:r>
              <a:rPr lang="en-US" sz="2000" dirty="0" smtClean="0">
                <a:solidFill>
                  <a:srgbClr val="070F05"/>
                </a:solidFill>
              </a:rPr>
              <a:t>(late successional reserves, riparian reserves)</a:t>
            </a:r>
            <a:endParaRPr lang="en-US" sz="2000" dirty="0">
              <a:solidFill>
                <a:srgbClr val="070F05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Timber </a:t>
            </a:r>
            <a:r>
              <a:rPr lang="en-US" sz="2000" dirty="0" smtClean="0">
                <a:solidFill>
                  <a:srgbClr val="070F05"/>
                </a:solidFill>
              </a:rPr>
              <a:t>sale reduction: 382 </a:t>
            </a:r>
            <a:r>
              <a:rPr lang="en-US" sz="2000" dirty="0">
                <a:solidFill>
                  <a:srgbClr val="070F05"/>
                </a:solidFill>
              </a:rPr>
              <a:t>MMBF  </a:t>
            </a:r>
            <a:r>
              <a:rPr lang="en-US" sz="2000" dirty="0" smtClean="0">
                <a:solidFill>
                  <a:srgbClr val="070F05"/>
                </a:solidFill>
              </a:rPr>
              <a:t>       4 MMBF in one year</a:t>
            </a:r>
            <a:endParaRPr lang="en-US" sz="2000" dirty="0">
              <a:solidFill>
                <a:srgbClr val="070F05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Employee reduction: 440         150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Mill closures, job losses, office closures (especially Mapleton, Alsea)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Crash in county funding</a:t>
            </a:r>
            <a:endParaRPr lang="en-US" sz="2000" dirty="0">
              <a:solidFill>
                <a:srgbClr val="070F05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070F05"/>
                </a:solidFill>
              </a:rPr>
              <a:t/>
            </a:r>
            <a:br>
              <a:rPr lang="en-US" sz="2000" b="1" dirty="0" smtClean="0">
                <a:solidFill>
                  <a:srgbClr val="070F05"/>
                </a:solidFill>
              </a:rPr>
            </a:br>
            <a:r>
              <a:rPr lang="en-US" sz="2000" b="1" dirty="0" smtClean="0">
                <a:solidFill>
                  <a:srgbClr val="070F05"/>
                </a:solidFill>
              </a:rPr>
              <a:t>	         Leadership </a:t>
            </a:r>
            <a:r>
              <a:rPr lang="en-US" sz="2000" b="1" dirty="0">
                <a:solidFill>
                  <a:srgbClr val="070F05"/>
                </a:solidFill>
              </a:rPr>
              <a:t>Challenge – </a:t>
            </a:r>
            <a:r>
              <a:rPr lang="en-US" sz="2000" b="1" dirty="0" smtClean="0">
                <a:solidFill>
                  <a:srgbClr val="070F05"/>
                </a:solidFill>
              </a:rPr>
              <a:t>Where To Go </a:t>
            </a:r>
            <a:r>
              <a:rPr lang="en-US" sz="2000" b="1" dirty="0">
                <a:solidFill>
                  <a:srgbClr val="070F05"/>
                </a:solidFill>
              </a:rPr>
              <a:t>From Here? </a:t>
            </a: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70F05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19600" y="3733800"/>
            <a:ext cx="381000" cy="13660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505200" y="4054398"/>
            <a:ext cx="381000" cy="13660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197893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siuslaw today: the siuslaw niche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85800"/>
            <a:ext cx="54864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1040780"/>
            <a:ext cx="464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latin typeface="Clarendon Cn BT"/>
              </a:rPr>
              <a:t>restoration.</a:t>
            </a:r>
          </a:p>
          <a:p>
            <a:r>
              <a:rPr lang="en-US" sz="1200" cap="small" dirty="0" smtClean="0">
                <a:latin typeface="Clarendon Cn BT"/>
              </a:rPr>
              <a:t>               </a:t>
            </a:r>
          </a:p>
          <a:p>
            <a:r>
              <a:rPr lang="en-US" sz="2400" cap="small" dirty="0">
                <a:latin typeface="Clarendon Cn BT"/>
              </a:rPr>
              <a:t>	</a:t>
            </a:r>
            <a:r>
              <a:rPr lang="en-US" sz="2400" cap="small" dirty="0" smtClean="0">
                <a:latin typeface="Clarendon Cn BT"/>
              </a:rPr>
              <a:t>recreation.</a:t>
            </a:r>
            <a:r>
              <a:rPr lang="en-US" sz="2400" cap="small" dirty="0" smtClean="0"/>
              <a:t/>
            </a:r>
            <a:br>
              <a:rPr lang="en-US" sz="2400" cap="small" dirty="0" smtClean="0"/>
            </a:br>
            <a:endParaRPr lang="en-US" sz="1200" cap="small" dirty="0" smtClean="0"/>
          </a:p>
          <a:p>
            <a:r>
              <a:rPr 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                </a:t>
            </a:r>
            <a:r>
              <a:rPr lang="en-US" sz="32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partnerships</a:t>
            </a:r>
            <a:r>
              <a:rPr 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br>
              <a:rPr lang="en-US" sz="2400" dirty="0" smtClean="0"/>
            </a:br>
            <a:r>
              <a:rPr lang="en-US" sz="2400" dirty="0" smtClean="0"/>
              <a:t>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50" y="2819400"/>
            <a:ext cx="5376888" cy="3276600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88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198" y="2575380"/>
            <a:ext cx="4876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70F05"/>
                </a:solidFill>
              </a:rPr>
              <a:t>Restoration ecology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Late-seral forests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Streams, </a:t>
            </a:r>
            <a:r>
              <a:rPr lang="en-US" sz="2000" dirty="0">
                <a:solidFill>
                  <a:srgbClr val="070F05"/>
                </a:solidFill>
              </a:rPr>
              <a:t>whole watersheds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Sustainable road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197893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siuslaw today: restoration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85800"/>
            <a:ext cx="54864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198" y="5078119"/>
            <a:ext cx="62137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70F05"/>
                </a:solidFill>
              </a:rPr>
              <a:t>Collaborative leadership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Retained </a:t>
            </a:r>
            <a:r>
              <a:rPr lang="en-US" sz="2000" dirty="0" smtClean="0">
                <a:solidFill>
                  <a:srgbClr val="070F05"/>
                </a:solidFill>
              </a:rPr>
              <a:t>receipts (&gt; $ 2 million per year)</a:t>
            </a:r>
            <a:endParaRPr lang="en-US" sz="2000" dirty="0">
              <a:solidFill>
                <a:srgbClr val="070F05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Working across boundaries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Stewardship groups, watershed councils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198" y="3980344"/>
            <a:ext cx="487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70F05"/>
                </a:solidFill>
              </a:rPr>
              <a:t>Restoration </a:t>
            </a:r>
            <a:r>
              <a:rPr lang="en-US" sz="2000" b="1" dirty="0" smtClean="0">
                <a:solidFill>
                  <a:srgbClr val="070F05"/>
                </a:solidFill>
              </a:rPr>
              <a:t>economy</a:t>
            </a:r>
            <a:endParaRPr lang="en-US" sz="2000" b="1" dirty="0">
              <a:solidFill>
                <a:srgbClr val="070F05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Creating jobs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0F05"/>
                </a:solidFill>
              </a:rPr>
              <a:t>40 MMBF annual harvest</a:t>
            </a:r>
            <a:endParaRPr lang="en-US" sz="2000" dirty="0">
              <a:solidFill>
                <a:srgbClr val="070F0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2067"/>
          <a:stretch/>
        </p:blipFill>
        <p:spPr>
          <a:xfrm>
            <a:off x="4419600" y="3329960"/>
            <a:ext cx="3829544" cy="1919236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198" y="898168"/>
            <a:ext cx="73249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70F05"/>
                </a:solidFill>
              </a:rPr>
              <a:t>Opportunity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L</a:t>
            </a:r>
            <a:r>
              <a:rPr lang="en-US" sz="2000" dirty="0" smtClean="0">
                <a:solidFill>
                  <a:srgbClr val="070F05"/>
                </a:solidFill>
              </a:rPr>
              <a:t>ate </a:t>
            </a:r>
            <a:r>
              <a:rPr lang="en-US" sz="2000" dirty="0">
                <a:solidFill>
                  <a:srgbClr val="070F05"/>
                </a:solidFill>
              </a:rPr>
              <a:t>successional </a:t>
            </a:r>
            <a:r>
              <a:rPr lang="en-US" sz="2000" dirty="0" smtClean="0">
                <a:solidFill>
                  <a:srgbClr val="070F05"/>
                </a:solidFill>
              </a:rPr>
              <a:t>and </a:t>
            </a:r>
            <a:r>
              <a:rPr lang="en-US" sz="2000" dirty="0">
                <a:solidFill>
                  <a:srgbClr val="070F05"/>
                </a:solidFill>
              </a:rPr>
              <a:t>riparian </a:t>
            </a:r>
            <a:r>
              <a:rPr lang="en-US" sz="2000" dirty="0" smtClean="0">
                <a:solidFill>
                  <a:srgbClr val="070F05"/>
                </a:solidFill>
              </a:rPr>
              <a:t>reserves</a:t>
            </a:r>
            <a:endParaRPr lang="en-US" sz="2000" dirty="0">
              <a:solidFill>
                <a:srgbClr val="070F0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206,000 acres </a:t>
            </a:r>
            <a:r>
              <a:rPr lang="en-US" sz="2000" dirty="0" smtClean="0">
                <a:solidFill>
                  <a:srgbClr val="070F05"/>
                </a:solidFill>
              </a:rPr>
              <a:t>uniform, fully stocked Douglas fir plantations</a:t>
            </a:r>
            <a:endParaRPr lang="en-US" sz="2000" dirty="0">
              <a:solidFill>
                <a:srgbClr val="070F0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Excellent growth, </a:t>
            </a:r>
            <a:r>
              <a:rPr lang="en-US" sz="2000" dirty="0" smtClean="0">
                <a:solidFill>
                  <a:srgbClr val="070F05"/>
                </a:solidFill>
              </a:rPr>
              <a:t>markets</a:t>
            </a:r>
            <a:endParaRPr lang="en-US" sz="2000" dirty="0">
              <a:solidFill>
                <a:srgbClr val="070F0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F05"/>
                </a:solidFill>
              </a:rPr>
              <a:t>Commercial thinning to accelerate late-seral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>
              <a:solidFill>
                <a:srgbClr val="070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197893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siuslaw today: collaboration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85800"/>
            <a:ext cx="54864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950928"/>
            <a:ext cx="72805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Four stewardship groups (soon to be 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Siuslaw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Marys 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(Smith River - Dunes)</a:t>
            </a:r>
          </a:p>
          <a:p>
            <a:endParaRPr lang="en-US" sz="2400" dirty="0" smtClean="0"/>
          </a:p>
          <a:p>
            <a:r>
              <a:rPr lang="en-US" sz="2400" dirty="0" smtClean="0"/>
              <a:t>Cascade Pacific RC&amp;D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Facilitation, Coordination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Banking, Grantor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Monitoring</a:t>
            </a:r>
          </a:p>
          <a:p>
            <a:endParaRPr lang="en-US" dirty="0" smtClean="0"/>
          </a:p>
          <a:p>
            <a:r>
              <a:rPr lang="en-US" sz="2400" dirty="0" smtClean="0"/>
              <a:t>50% Stewardship / 50% Timber Sale (100% restoration)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40 MMBF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value (mostly &gt; $ 200/MBF; one recent sale at $ 341/MBF)</a:t>
            </a:r>
          </a:p>
          <a:p>
            <a:endParaRPr lang="en-US" sz="2400" dirty="0"/>
          </a:p>
          <a:p>
            <a:r>
              <a:rPr lang="en-US" sz="2400" dirty="0" smtClean="0"/>
              <a:t>Retained Receipts – 60% NFS / 40% Wyden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07544"/>
            <a:ext cx="3352800" cy="2514600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13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197893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k</a:t>
            </a: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ey components of collaboration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85800"/>
            <a:ext cx="54864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950928"/>
            <a:ext cx="45373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Triggering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Crisis was opportunity for reinvention</a:t>
            </a:r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Early start, before it was cool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Right people at the right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Leadership in local communities</a:t>
            </a:r>
          </a:p>
          <a:p>
            <a:endParaRPr lang="en-US" sz="2400" dirty="0" smtClean="0"/>
          </a:p>
          <a:p>
            <a:r>
              <a:rPr lang="en-US" sz="2400" dirty="0" smtClean="0"/>
              <a:t>Facilitation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Role of Cascade Pacific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Funding facilitation</a:t>
            </a:r>
          </a:p>
          <a:p>
            <a:endParaRPr lang="en-US" dirty="0" smtClean="0"/>
          </a:p>
          <a:p>
            <a:r>
              <a:rPr lang="en-US" sz="2400" dirty="0" smtClean="0"/>
              <a:t>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Regular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Something to do, money to pay for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agreement on basic principles, very local, very personal</a:t>
            </a:r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26" y="144780"/>
            <a:ext cx="2743200" cy="487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4564" y="5051833"/>
            <a:ext cx="37042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70F05"/>
                </a:solidFill>
              </a:rPr>
              <a:t>We don’t need to drive the bus…</a:t>
            </a:r>
            <a:endParaRPr lang="en-US" sz="1100" dirty="0" smtClean="0">
              <a:solidFill>
                <a:srgbClr val="070F05"/>
              </a:solidFill>
            </a:endParaRPr>
          </a:p>
          <a:p>
            <a:r>
              <a:rPr lang="en-US" sz="1100" dirty="0" smtClean="0"/>
              <a:t>                     Sharing responsibilities, resources, knowledge</a:t>
            </a:r>
          </a:p>
          <a:p>
            <a:r>
              <a:rPr lang="en-US" sz="1100" dirty="0" smtClean="0"/>
              <a:t>                     Trust </a:t>
            </a:r>
            <a:r>
              <a:rPr lang="en-US" sz="1100" dirty="0"/>
              <a:t>and empowerment, internally and </a:t>
            </a:r>
            <a:r>
              <a:rPr lang="en-US" sz="1100" dirty="0" smtClean="0"/>
              <a:t>externally</a:t>
            </a:r>
          </a:p>
          <a:p>
            <a:r>
              <a:rPr lang="en-US" sz="1100" dirty="0" smtClean="0"/>
              <a:t>                     Seeking results rather than control</a:t>
            </a:r>
            <a:br>
              <a:rPr lang="en-US" sz="1100" dirty="0" smtClean="0"/>
            </a:br>
            <a:r>
              <a:rPr lang="en-US" sz="1400" dirty="0" smtClean="0"/>
              <a:t>                 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78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4" y="152400"/>
            <a:ext cx="1163782" cy="6400800"/>
          </a:xfrm>
          <a:prstGeom prst="rect">
            <a:avLst/>
          </a:prstGeom>
        </p:spPr>
      </p:pic>
      <p:pic>
        <p:nvPicPr>
          <p:cNvPr id="1029" name="Picture 5" descr="3_Logo_ONECOLOR_black_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38" y="5818188"/>
            <a:ext cx="11572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197893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c</a:t>
            </a:r>
            <a:r>
              <a:rPr lang="en-US" altLang="en-US" sz="2800" dirty="0" smtClean="0">
                <a:solidFill>
                  <a:srgbClr val="006600"/>
                </a:solidFill>
                <a:latin typeface="Clarendon Cn BT" pitchFamily="18" charset="0"/>
                <a:cs typeface="Arial" pitchFamily="34" charset="0"/>
              </a:rPr>
              <a:t>hallenges and opportunities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85800"/>
            <a:ext cx="66294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1630501"/>
            <a:ext cx="4876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70F05"/>
                </a:solidFill>
              </a:rPr>
              <a:t>Players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0F05"/>
                </a:solidFill>
              </a:rPr>
              <a:t>Forest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0F05"/>
                </a:solidFill>
              </a:rPr>
              <a:t>Partners</a:t>
            </a:r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346075" indent="-346075"/>
            <a:r>
              <a:rPr lang="en-US" sz="2000" b="1" dirty="0" smtClean="0"/>
              <a:t>Setting Precedent and Staying Unique</a:t>
            </a:r>
            <a:endParaRPr lang="en-US" sz="2000" b="1" dirty="0">
              <a:solidFill>
                <a:srgbClr val="070F05"/>
              </a:solidFill>
            </a:endParaRPr>
          </a:p>
          <a:p>
            <a:pPr marL="174625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What it means to be first</a:t>
            </a:r>
          </a:p>
          <a:p>
            <a:pPr marL="174625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What it means as others catch up</a:t>
            </a:r>
          </a:p>
          <a:p>
            <a:pPr marL="174625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Using, misusing, and sustaining trust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26" y="762000"/>
            <a:ext cx="3810000" cy="285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72" y="4160747"/>
            <a:ext cx="1706727" cy="22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11670</TotalTime>
  <Words>553</Words>
  <Application>Microsoft Office PowerPoint</Application>
  <PresentationFormat>On-screen Show (4:3)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Clarendon Cn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Romano</dc:creator>
  <cp:lastModifiedBy>Ingersoll, Jerry -FS</cp:lastModifiedBy>
  <cp:revision>221</cp:revision>
  <cp:lastPrinted>2014-09-05T18:26:56Z</cp:lastPrinted>
  <dcterms:created xsi:type="dcterms:W3CDTF">2014-09-03T21:10:08Z</dcterms:created>
  <dcterms:modified xsi:type="dcterms:W3CDTF">2016-04-13T01:49:52Z</dcterms:modified>
</cp:coreProperties>
</file>