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0"/>
  </p:notesMasterIdLst>
  <p:handoutMasterIdLst>
    <p:handoutMasterId r:id="rId21"/>
  </p:handoutMasterIdLst>
  <p:sldIdLst>
    <p:sldId id="745" r:id="rId5"/>
    <p:sldId id="793" r:id="rId6"/>
    <p:sldId id="842" r:id="rId7"/>
    <p:sldId id="796" r:id="rId8"/>
    <p:sldId id="798" r:id="rId9"/>
    <p:sldId id="800" r:id="rId10"/>
    <p:sldId id="843" r:id="rId11"/>
    <p:sldId id="809" r:id="rId12"/>
    <p:sldId id="785" r:id="rId13"/>
    <p:sldId id="838" r:id="rId14"/>
    <p:sldId id="827" r:id="rId15"/>
    <p:sldId id="844" r:id="rId16"/>
    <p:sldId id="845" r:id="rId17"/>
    <p:sldId id="846" r:id="rId18"/>
    <p:sldId id="817" r:id="rId19"/>
  </p:sldIdLst>
  <p:sldSz cx="9144000" cy="6858000" type="screen4x3"/>
  <p:notesSz cx="9283700" cy="6997700"/>
  <p:custDataLst>
    <p:tags r:id="rId22"/>
  </p:custDataLst>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FD6F"/>
    <a:srgbClr val="FFCC66"/>
    <a:srgbClr val="BE9C0E"/>
    <a:srgbClr val="65D7FF"/>
    <a:srgbClr val="00B0F0"/>
    <a:srgbClr val="339966"/>
    <a:srgbClr val="993366"/>
    <a:srgbClr val="0097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80866" autoAdjust="0"/>
  </p:normalViewPr>
  <p:slideViewPr>
    <p:cSldViewPr>
      <p:cViewPr>
        <p:scale>
          <a:sx n="70" d="100"/>
          <a:sy n="70" d="100"/>
        </p:scale>
        <p:origin x="-1670" y="-101"/>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70" d="100"/>
          <a:sy n="70" d="100"/>
        </p:scale>
        <p:origin x="-900" y="-108"/>
      </p:cViewPr>
      <p:guideLst>
        <p:guide orient="horz" pos="2204"/>
        <p:guide pos="29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4022725" cy="350838"/>
          </a:xfrm>
          <a:prstGeom prst="rect">
            <a:avLst/>
          </a:prstGeom>
          <a:noFill/>
          <a:ln w="9525">
            <a:noFill/>
            <a:miter lim="800000"/>
            <a:headEnd/>
            <a:tailEnd/>
          </a:ln>
          <a:effectLst/>
        </p:spPr>
        <p:txBody>
          <a:bodyPr vert="horz" wrap="square" lIns="91279" tIns="45639" rIns="91279" bIns="45639" numCol="1" anchor="t" anchorCtr="0" compatLnSpc="1">
            <a:prstTxWarp prst="textNoShape">
              <a:avLst/>
            </a:prstTxWarp>
          </a:bodyPr>
          <a:lstStyle>
            <a:lvl1pPr eaLnBrk="0" hangingPunct="0">
              <a:defRPr sz="1200">
                <a:latin typeface="Arial" charset="0"/>
              </a:defRPr>
            </a:lvl1pPr>
          </a:lstStyle>
          <a:p>
            <a:pPr>
              <a:defRPr/>
            </a:pPr>
            <a:endParaRPr lang="en-US" dirty="0"/>
          </a:p>
        </p:txBody>
      </p:sp>
      <p:sp>
        <p:nvSpPr>
          <p:cNvPr id="45059" name="Rectangle 3"/>
          <p:cNvSpPr>
            <a:spLocks noGrp="1" noChangeArrowheads="1"/>
          </p:cNvSpPr>
          <p:nvPr>
            <p:ph type="dt" sz="quarter" idx="1"/>
          </p:nvPr>
        </p:nvSpPr>
        <p:spPr bwMode="auto">
          <a:xfrm>
            <a:off x="5259388" y="0"/>
            <a:ext cx="4022725" cy="350838"/>
          </a:xfrm>
          <a:prstGeom prst="rect">
            <a:avLst/>
          </a:prstGeom>
          <a:noFill/>
          <a:ln w="9525">
            <a:noFill/>
            <a:miter lim="800000"/>
            <a:headEnd/>
            <a:tailEnd/>
          </a:ln>
          <a:effectLst/>
        </p:spPr>
        <p:txBody>
          <a:bodyPr vert="horz" wrap="square" lIns="91279" tIns="45639" rIns="91279" bIns="45639" numCol="1" anchor="t" anchorCtr="0" compatLnSpc="1">
            <a:prstTxWarp prst="textNoShape">
              <a:avLst/>
            </a:prstTxWarp>
          </a:bodyPr>
          <a:lstStyle>
            <a:lvl1pPr algn="r" eaLnBrk="0" hangingPunct="0">
              <a:defRPr sz="1200">
                <a:latin typeface="Arial" charset="0"/>
              </a:defRPr>
            </a:lvl1pPr>
          </a:lstStyle>
          <a:p>
            <a:pPr>
              <a:defRPr/>
            </a:pPr>
            <a:fld id="{FF580EDF-C242-46F1-BB55-2FC151A91F04}" type="datetimeFigureOut">
              <a:rPr lang="en-US"/>
              <a:pPr>
                <a:defRPr/>
              </a:pPr>
              <a:t>4/19/2016</a:t>
            </a:fld>
            <a:endParaRPr lang="en-US" dirty="0"/>
          </a:p>
        </p:txBody>
      </p:sp>
      <p:sp>
        <p:nvSpPr>
          <p:cNvPr id="45060" name="Rectangle 4"/>
          <p:cNvSpPr>
            <a:spLocks noGrp="1" noChangeArrowheads="1"/>
          </p:cNvSpPr>
          <p:nvPr>
            <p:ph type="ftr" sz="quarter" idx="2"/>
          </p:nvPr>
        </p:nvSpPr>
        <p:spPr bwMode="auto">
          <a:xfrm>
            <a:off x="0" y="6646863"/>
            <a:ext cx="4022725" cy="349250"/>
          </a:xfrm>
          <a:prstGeom prst="rect">
            <a:avLst/>
          </a:prstGeom>
          <a:noFill/>
          <a:ln w="9525">
            <a:noFill/>
            <a:miter lim="800000"/>
            <a:headEnd/>
            <a:tailEnd/>
          </a:ln>
          <a:effectLst/>
        </p:spPr>
        <p:txBody>
          <a:bodyPr vert="horz" wrap="square" lIns="91279" tIns="45639" rIns="91279" bIns="45639" numCol="1" anchor="b" anchorCtr="0" compatLnSpc="1">
            <a:prstTxWarp prst="textNoShape">
              <a:avLst/>
            </a:prstTxWarp>
          </a:bodyPr>
          <a:lstStyle>
            <a:lvl1pPr eaLnBrk="0" hangingPunct="0">
              <a:defRPr sz="1200">
                <a:latin typeface="Arial" charset="0"/>
              </a:defRPr>
            </a:lvl1pPr>
          </a:lstStyle>
          <a:p>
            <a:pPr>
              <a:defRPr/>
            </a:pPr>
            <a:endParaRPr lang="en-US" dirty="0"/>
          </a:p>
        </p:txBody>
      </p:sp>
      <p:sp>
        <p:nvSpPr>
          <p:cNvPr id="45061" name="Rectangle 5"/>
          <p:cNvSpPr>
            <a:spLocks noGrp="1" noChangeArrowheads="1"/>
          </p:cNvSpPr>
          <p:nvPr>
            <p:ph type="sldNum" sz="quarter" idx="3"/>
          </p:nvPr>
        </p:nvSpPr>
        <p:spPr bwMode="auto">
          <a:xfrm>
            <a:off x="5259388" y="6646863"/>
            <a:ext cx="4022725" cy="349250"/>
          </a:xfrm>
          <a:prstGeom prst="rect">
            <a:avLst/>
          </a:prstGeom>
          <a:noFill/>
          <a:ln w="9525">
            <a:noFill/>
            <a:miter lim="800000"/>
            <a:headEnd/>
            <a:tailEnd/>
          </a:ln>
          <a:effectLst/>
        </p:spPr>
        <p:txBody>
          <a:bodyPr vert="horz" wrap="square" lIns="91279" tIns="45639" rIns="91279" bIns="45639" numCol="1" anchor="b" anchorCtr="0" compatLnSpc="1">
            <a:prstTxWarp prst="textNoShape">
              <a:avLst/>
            </a:prstTxWarp>
          </a:bodyPr>
          <a:lstStyle>
            <a:lvl1pPr algn="r" eaLnBrk="0" hangingPunct="0">
              <a:defRPr sz="1200">
                <a:latin typeface="Arial" charset="0"/>
              </a:defRPr>
            </a:lvl1pPr>
          </a:lstStyle>
          <a:p>
            <a:pPr>
              <a:defRPr/>
            </a:pPr>
            <a:fld id="{264ECFAC-A633-4DE1-8398-6F267AB7F274}" type="slidenum">
              <a:rPr lang="en-US"/>
              <a:pPr>
                <a:defRPr/>
              </a:pPr>
              <a:t>‹#›</a:t>
            </a:fld>
            <a:endParaRPr lang="en-US" dirty="0"/>
          </a:p>
        </p:txBody>
      </p:sp>
    </p:spTree>
    <p:extLst>
      <p:ext uri="{BB962C8B-B14F-4D97-AF65-F5344CB8AC3E}">
        <p14:creationId xmlns:p14="http://schemas.microsoft.com/office/powerpoint/2010/main" val="29315835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725" cy="350838"/>
          </a:xfrm>
          <a:prstGeom prst="rect">
            <a:avLst/>
          </a:prstGeom>
        </p:spPr>
        <p:txBody>
          <a:bodyPr vert="horz" wrap="square" lIns="91279" tIns="45639" rIns="91279" bIns="45639" numCol="1" anchor="t" anchorCtr="0" compatLnSpc="1">
            <a:prstTxWarp prst="textNoShape">
              <a:avLst/>
            </a:prstTxWarp>
          </a:bodyPr>
          <a:lstStyle>
            <a:lvl1pPr>
              <a:defRPr sz="1200">
                <a:latin typeface="Arial" charset="0"/>
              </a:defRPr>
            </a:lvl1pPr>
          </a:lstStyle>
          <a:p>
            <a:pPr>
              <a:defRPr/>
            </a:pPr>
            <a:endParaRPr lang="en-US" dirty="0"/>
          </a:p>
        </p:txBody>
      </p:sp>
      <p:sp>
        <p:nvSpPr>
          <p:cNvPr id="3" name="Date Placeholder 2"/>
          <p:cNvSpPr>
            <a:spLocks noGrp="1"/>
          </p:cNvSpPr>
          <p:nvPr>
            <p:ph type="dt" idx="1"/>
          </p:nvPr>
        </p:nvSpPr>
        <p:spPr>
          <a:xfrm>
            <a:off x="5259388" y="0"/>
            <a:ext cx="4022725" cy="350838"/>
          </a:xfrm>
          <a:prstGeom prst="rect">
            <a:avLst/>
          </a:prstGeom>
        </p:spPr>
        <p:txBody>
          <a:bodyPr vert="horz" lIns="91279" tIns="45639" rIns="91279" bIns="45639" rtlCol="0"/>
          <a:lstStyle>
            <a:lvl1pPr algn="r">
              <a:defRPr sz="1200">
                <a:latin typeface="Arial" charset="0"/>
              </a:defRPr>
            </a:lvl1pPr>
          </a:lstStyle>
          <a:p>
            <a:pPr>
              <a:defRPr/>
            </a:pPr>
            <a:fld id="{DB2117DA-9AB8-4BE6-A817-34473372F48C}" type="datetimeFigureOut">
              <a:rPr lang="en-US"/>
              <a:pPr>
                <a:defRPr/>
              </a:pPr>
              <a:t>4/19/2016</a:t>
            </a:fld>
            <a:endParaRPr lang="en-US" dirty="0"/>
          </a:p>
        </p:txBody>
      </p:sp>
      <p:sp>
        <p:nvSpPr>
          <p:cNvPr id="4" name="Slide Image Placeholder 3"/>
          <p:cNvSpPr>
            <a:spLocks noGrp="1" noRot="1" noChangeAspect="1"/>
          </p:cNvSpPr>
          <p:nvPr>
            <p:ph type="sldImg" idx="2"/>
          </p:nvPr>
        </p:nvSpPr>
        <p:spPr>
          <a:xfrm>
            <a:off x="2892425" y="523875"/>
            <a:ext cx="3498850" cy="2624138"/>
          </a:xfrm>
          <a:prstGeom prst="rect">
            <a:avLst/>
          </a:prstGeom>
          <a:noFill/>
          <a:ln w="12700">
            <a:solidFill>
              <a:prstClr val="black"/>
            </a:solidFill>
          </a:ln>
        </p:spPr>
        <p:txBody>
          <a:bodyPr vert="horz" lIns="91279" tIns="45639" rIns="91279" bIns="45639" rtlCol="0" anchor="ctr"/>
          <a:lstStyle/>
          <a:p>
            <a:pPr lvl="0"/>
            <a:endParaRPr lang="en-US" noProof="0" dirty="0" smtClean="0"/>
          </a:p>
        </p:txBody>
      </p:sp>
      <p:sp>
        <p:nvSpPr>
          <p:cNvPr id="5" name="Notes Placeholder 4"/>
          <p:cNvSpPr>
            <a:spLocks noGrp="1"/>
          </p:cNvSpPr>
          <p:nvPr>
            <p:ph type="body" sz="quarter" idx="3"/>
          </p:nvPr>
        </p:nvSpPr>
        <p:spPr>
          <a:xfrm>
            <a:off x="928688" y="3324225"/>
            <a:ext cx="7426325" cy="3149600"/>
          </a:xfrm>
          <a:prstGeom prst="rect">
            <a:avLst/>
          </a:prstGeom>
        </p:spPr>
        <p:txBody>
          <a:bodyPr vert="horz" lIns="91279" tIns="45639" rIns="91279" bIns="4563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646863"/>
            <a:ext cx="4022725" cy="349250"/>
          </a:xfrm>
          <a:prstGeom prst="rect">
            <a:avLst/>
          </a:prstGeom>
        </p:spPr>
        <p:txBody>
          <a:bodyPr vert="horz" wrap="square" lIns="91279" tIns="45639" rIns="91279" bIns="45639" numCol="1" anchor="b" anchorCtr="0" compatLnSpc="1">
            <a:prstTxWarp prst="textNoShape">
              <a:avLst/>
            </a:prstTxWarp>
          </a:bodyPr>
          <a:lstStyle>
            <a:lvl1pPr>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5259388" y="6646863"/>
            <a:ext cx="4022725" cy="349250"/>
          </a:xfrm>
          <a:prstGeom prst="rect">
            <a:avLst/>
          </a:prstGeom>
        </p:spPr>
        <p:txBody>
          <a:bodyPr vert="horz" lIns="91279" tIns="45639" rIns="91279" bIns="45639" rtlCol="0" anchor="b"/>
          <a:lstStyle>
            <a:lvl1pPr algn="r">
              <a:defRPr sz="1200">
                <a:latin typeface="Arial" charset="0"/>
              </a:defRPr>
            </a:lvl1pPr>
          </a:lstStyle>
          <a:p>
            <a:pPr>
              <a:defRPr/>
            </a:pPr>
            <a:fld id="{29ADE8A5-3168-4EF9-8FDB-2F3F3C3E5F3F}" type="slidenum">
              <a:rPr lang="en-US"/>
              <a:pPr>
                <a:defRPr/>
              </a:pPr>
              <a:t>‹#›</a:t>
            </a:fld>
            <a:endParaRPr lang="en-US" dirty="0"/>
          </a:p>
        </p:txBody>
      </p:sp>
    </p:spTree>
    <p:extLst>
      <p:ext uri="{BB962C8B-B14F-4D97-AF65-F5344CB8AC3E}">
        <p14:creationId xmlns:p14="http://schemas.microsoft.com/office/powerpoint/2010/main" val="26902477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p:txBody>
      </p:sp>
      <p:sp>
        <p:nvSpPr>
          <p:cNvPr id="4" name="Slide Number Placeholder 3"/>
          <p:cNvSpPr>
            <a:spLocks noGrp="1"/>
          </p:cNvSpPr>
          <p:nvPr>
            <p:ph type="sldNum" sz="quarter" idx="10"/>
          </p:nvPr>
        </p:nvSpPr>
        <p:spPr/>
        <p:txBody>
          <a:bodyPr/>
          <a:lstStyle/>
          <a:p>
            <a:fld id="{532BDC11-6DA3-492B-A9DA-976EF1F3756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650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BDC11-6DA3-492B-A9DA-976EF1F37564}" type="slidenum">
              <a:rPr lang="en-US" smtClean="0"/>
              <a:t>13</a:t>
            </a:fld>
            <a:endParaRPr lang="en-US"/>
          </a:p>
        </p:txBody>
      </p:sp>
    </p:spTree>
    <p:extLst>
      <p:ext uri="{BB962C8B-B14F-4D97-AF65-F5344CB8AC3E}">
        <p14:creationId xmlns:p14="http://schemas.microsoft.com/office/powerpoint/2010/main" val="402025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BDC11-6DA3-492B-A9DA-976EF1F37564}" type="slidenum">
              <a:rPr lang="en-US" smtClean="0"/>
              <a:t>14</a:t>
            </a:fld>
            <a:endParaRPr lang="en-US"/>
          </a:p>
        </p:txBody>
      </p:sp>
    </p:spTree>
    <p:extLst>
      <p:ext uri="{BB962C8B-B14F-4D97-AF65-F5344CB8AC3E}">
        <p14:creationId xmlns:p14="http://schemas.microsoft.com/office/powerpoint/2010/main" val="402025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pPr>
                <a:defRPr/>
              </a:pPr>
              <a:t>15</a:t>
            </a:fld>
            <a:endParaRPr lang="en-US" dirty="0"/>
          </a:p>
        </p:txBody>
      </p:sp>
    </p:spTree>
    <p:extLst>
      <p:ext uri="{BB962C8B-B14F-4D97-AF65-F5344CB8AC3E}">
        <p14:creationId xmlns:p14="http://schemas.microsoft.com/office/powerpoint/2010/main" val="99533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76221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76CB-D6CA-4238-96AF-CD77D21A6B9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3643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72476CB-D6CA-4238-96AF-CD77D21A6B9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1067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BDC11-6DA3-492B-A9DA-976EF1F37564}" type="slidenum">
              <a:rPr lang="en-US" smtClean="0"/>
              <a:t>10</a:t>
            </a:fld>
            <a:endParaRPr lang="en-US"/>
          </a:p>
        </p:txBody>
      </p:sp>
    </p:spTree>
    <p:extLst>
      <p:ext uri="{BB962C8B-B14F-4D97-AF65-F5344CB8AC3E}">
        <p14:creationId xmlns:p14="http://schemas.microsoft.com/office/powerpoint/2010/main" val="402025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BDC11-6DA3-492B-A9DA-976EF1F37564}" type="slidenum">
              <a:rPr lang="en-US" smtClean="0"/>
              <a:t>12</a:t>
            </a:fld>
            <a:endParaRPr lang="en-US"/>
          </a:p>
        </p:txBody>
      </p:sp>
    </p:spTree>
    <p:extLst>
      <p:ext uri="{BB962C8B-B14F-4D97-AF65-F5344CB8AC3E}">
        <p14:creationId xmlns:p14="http://schemas.microsoft.com/office/powerpoint/2010/main" val="402025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62812F5-4C99-4B16-A294-87540495E3F1}" type="datetime1">
              <a:rPr lang="en-US" smtClean="0"/>
              <a:pPr/>
              <a:t>4/19/2016</a:t>
            </a:fld>
            <a:endParaRPr lang="en-US" dirty="0"/>
          </a:p>
        </p:txBody>
      </p:sp>
      <p:sp>
        <p:nvSpPr>
          <p:cNvPr id="17" name="Footer Placeholder 16"/>
          <p:cNvSpPr>
            <a:spLocks noGrp="1"/>
          </p:cNvSpPr>
          <p:nvPr>
            <p:ph type="ftr" sz="quarter" idx="11"/>
          </p:nvPr>
        </p:nvSpPr>
        <p:spPr>
          <a:xfrm>
            <a:off x="2085393" y="236539"/>
            <a:ext cx="5867400" cy="365125"/>
          </a:xfrm>
        </p:spPr>
        <p:txBody>
          <a:bodyPr/>
          <a:lstStyle>
            <a:lvl1pPr algn="r">
              <a:defRPr>
                <a:solidFill>
                  <a:schemeClr val="tx2"/>
                </a:solidFill>
              </a:defRPr>
            </a:lvl1pPr>
          </a:lstStyle>
          <a:p>
            <a:endParaRPr lang="en-US" dirty="0">
              <a:solidFill>
                <a:srgbClr val="ECE9C6"/>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9218799-EEB5-4B6B-890D-04B7BF8F2161}" type="slidenum">
              <a:rPr lang="en-US" smtClean="0">
                <a:solidFill>
                  <a:srgbClr val="ECE9C6"/>
                </a:solidFill>
              </a:rPr>
              <a:pPr/>
              <a:t>‹#›</a:t>
            </a:fld>
            <a:endParaRPr lang="en-US" dirty="0">
              <a:solidFill>
                <a:srgbClr val="ECE9C6"/>
              </a:solidFill>
            </a:endParaRPr>
          </a:p>
        </p:txBody>
      </p:sp>
    </p:spTree>
    <p:extLst>
      <p:ext uri="{BB962C8B-B14F-4D97-AF65-F5344CB8AC3E}">
        <p14:creationId xmlns:p14="http://schemas.microsoft.com/office/powerpoint/2010/main" val="314282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441736-5356-40C0-9A40-C569F520B3B9}" type="datetime1">
              <a:rPr lang="en-US" smtClean="0">
                <a:solidFill>
                  <a:srgbClr val="663606"/>
                </a:solidFill>
              </a:rPr>
              <a:pPr/>
              <a:t>4/19/2016</a:t>
            </a:fld>
            <a:endParaRPr lang="en-US" dirty="0">
              <a:solidFill>
                <a:srgbClr val="663606"/>
              </a:solidFill>
            </a:endParaRPr>
          </a:p>
        </p:txBody>
      </p:sp>
      <p:sp>
        <p:nvSpPr>
          <p:cNvPr id="5" name="Footer Placeholder 4"/>
          <p:cNvSpPr>
            <a:spLocks noGrp="1"/>
          </p:cNvSpPr>
          <p:nvPr>
            <p:ph type="ftr" sz="quarter" idx="11"/>
          </p:nvPr>
        </p:nvSpPr>
        <p:spPr/>
        <p:txBody>
          <a:bodyPr/>
          <a:lstStyle/>
          <a:p>
            <a:endParaRPr lang="en-US" dirty="0">
              <a:solidFill>
                <a:srgbClr val="663606"/>
              </a:solidFill>
            </a:endParaRPr>
          </a:p>
        </p:txBody>
      </p:sp>
      <p:sp>
        <p:nvSpPr>
          <p:cNvPr id="6" name="Slide Number Placeholder 5"/>
          <p:cNvSpPr>
            <a:spLocks noGrp="1"/>
          </p:cNvSpPr>
          <p:nvPr>
            <p:ph type="sldNum" sz="quarter" idx="12"/>
          </p:nvPr>
        </p:nvSpPr>
        <p:spPr/>
        <p:txBody>
          <a:bodyPr/>
          <a:lstStyle/>
          <a:p>
            <a:fld id="{89218799-EEB5-4B6B-890D-04B7BF8F2161}" type="slidenum">
              <a:rPr lang="en-US" smtClean="0"/>
              <a:pPr/>
              <a:t>‹#›</a:t>
            </a:fld>
            <a:endParaRPr lang="en-US" dirty="0"/>
          </a:p>
        </p:txBody>
      </p:sp>
    </p:spTree>
    <p:extLst>
      <p:ext uri="{BB962C8B-B14F-4D97-AF65-F5344CB8AC3E}">
        <p14:creationId xmlns:p14="http://schemas.microsoft.com/office/powerpoint/2010/main" val="271173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1"/>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3"/>
            <a:ext cx="2209800" cy="365125"/>
          </a:xfrm>
        </p:spPr>
        <p:txBody>
          <a:bodyPr/>
          <a:lstStyle/>
          <a:p>
            <a:fld id="{617BF69E-91AA-4758-AAC5-44FD3EE6F6F3}" type="datetime1">
              <a:rPr lang="en-US" smtClean="0">
                <a:solidFill>
                  <a:srgbClr val="663606"/>
                </a:solidFill>
              </a:rPr>
              <a:pPr/>
              <a:t>4/19/2016</a:t>
            </a:fld>
            <a:endParaRPr lang="en-US" dirty="0">
              <a:solidFill>
                <a:srgbClr val="663606"/>
              </a:solidFill>
            </a:endParaRPr>
          </a:p>
        </p:txBody>
      </p:sp>
      <p:sp>
        <p:nvSpPr>
          <p:cNvPr id="5" name="Footer Placeholder 4"/>
          <p:cNvSpPr>
            <a:spLocks noGrp="1"/>
          </p:cNvSpPr>
          <p:nvPr>
            <p:ph type="ftr" sz="quarter" idx="11"/>
          </p:nvPr>
        </p:nvSpPr>
        <p:spPr>
          <a:xfrm>
            <a:off x="457201" y="6248208"/>
            <a:ext cx="5573483" cy="365125"/>
          </a:xfrm>
        </p:spPr>
        <p:txBody>
          <a:bodyPr/>
          <a:lstStyle/>
          <a:p>
            <a:endParaRPr lang="en-US" dirty="0">
              <a:solidFill>
                <a:srgbClr val="663606"/>
              </a:solidFill>
            </a:endParaRPr>
          </a:p>
        </p:txBody>
      </p:sp>
      <p:sp>
        <p:nvSpPr>
          <p:cNvPr id="7" name="Rectangle 6"/>
          <p:cNvSpPr/>
          <p:nvPr/>
        </p:nvSpPr>
        <p:spPr bwMode="white">
          <a:xfrm>
            <a:off x="6096319"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6" name="Slide Number Placeholder 5"/>
          <p:cNvSpPr>
            <a:spLocks noGrp="1"/>
          </p:cNvSpPr>
          <p:nvPr>
            <p:ph type="sldNum" sz="quarter" idx="12"/>
          </p:nvPr>
        </p:nvSpPr>
        <p:spPr>
          <a:xfrm rot="5400000">
            <a:off x="5989639" y="144463"/>
            <a:ext cx="533400" cy="244476"/>
          </a:xfrm>
        </p:spPr>
        <p:txBody>
          <a:bodyPr/>
          <a:lstStyle/>
          <a:p>
            <a:fld id="{89218799-EEB5-4B6B-890D-04B7BF8F2161}" type="slidenum">
              <a:rPr lang="en-US" smtClean="0"/>
              <a:pPr/>
              <a:t>‹#›</a:t>
            </a:fld>
            <a:endParaRPr lang="en-US" dirty="0"/>
          </a:p>
        </p:txBody>
      </p:sp>
    </p:spTree>
    <p:extLst>
      <p:ext uri="{BB962C8B-B14F-4D97-AF65-F5344CB8AC3E}">
        <p14:creationId xmlns:p14="http://schemas.microsoft.com/office/powerpoint/2010/main" val="870872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p:nvPr/>
        </p:nvSpPr>
        <p:spPr>
          <a:xfrm rot="-5400000">
            <a:off x="6281183" y="3995180"/>
            <a:ext cx="1205741" cy="4519896"/>
          </a:xfrm>
          <a:custGeom>
            <a:avLst/>
            <a:gdLst/>
            <a:ahLst/>
            <a:cxnLst/>
            <a:rect l="0" t="0" r="0" b="0"/>
            <a:pathLst>
              <a:path w="1205742" h="4519897" extrusionOk="0">
                <a:moveTo>
                  <a:pt x="924" y="0"/>
                </a:moveTo>
                <a:cubicBezTo>
                  <a:pt x="6351" y="1497993"/>
                  <a:pt x="-3772" y="3021904"/>
                  <a:pt x="1655" y="4519897"/>
                </a:cubicBezTo>
                <a:lnTo>
                  <a:pt x="831272" y="4518403"/>
                </a:lnTo>
                <a:lnTo>
                  <a:pt x="1205742" y="3850819"/>
                </a:lnTo>
                <a:lnTo>
                  <a:pt x="359114" y="3126246"/>
                </a:lnTo>
                <a:lnTo>
                  <a:pt x="880116" y="2173718"/>
                </a:lnTo>
                <a:lnTo>
                  <a:pt x="49768" y="1449145"/>
                </a:lnTo>
                <a:lnTo>
                  <a:pt x="562630" y="480334"/>
                </a:lnTo>
                <a:lnTo>
                  <a:pt x="924" y="0"/>
                </a:lnTo>
                <a:close/>
              </a:path>
            </a:pathLst>
          </a:custGeom>
          <a:solidFill>
            <a:schemeClr val="lt2"/>
          </a:solidFill>
          <a:ln>
            <a:noFill/>
          </a:ln>
        </p:spPr>
        <p:txBody>
          <a:bodyPr lIns="91425" tIns="45700" rIns="91425" bIns="45700" anchor="ctr" anchorCtr="0">
            <a:spAutoFit/>
          </a:bodyPr>
          <a:lstStyle/>
          <a:p>
            <a:pPr>
              <a:spcBef>
                <a:spcPts val="0"/>
              </a:spcBef>
            </a:pPr>
            <a:endParaRPr dirty="0">
              <a:solidFill>
                <a:srgbClr val="663606"/>
              </a:solidFill>
            </a:endParaRPr>
          </a:p>
        </p:txBody>
      </p:sp>
      <p:sp>
        <p:nvSpPr>
          <p:cNvPr id="19" name="Shape 19"/>
          <p:cNvSpPr txBox="1">
            <a:spLocks noGrp="1"/>
          </p:cNvSpPr>
          <p:nvPr>
            <p:ph type="title"/>
          </p:nvPr>
        </p:nvSpPr>
        <p:spPr>
          <a:xfrm>
            <a:off x="457200" y="274638"/>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457200" y="1600202"/>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57725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A02F334-8F21-4376-AEB3-60C9CDB5A852}" type="datetime1">
              <a:rPr lang="en-US" smtClean="0">
                <a:solidFill>
                  <a:srgbClr val="663606"/>
                </a:solidFill>
              </a:rPr>
              <a:pPr/>
              <a:t>4/19/2016</a:t>
            </a:fld>
            <a:endParaRPr lang="en-US" dirty="0">
              <a:solidFill>
                <a:srgbClr val="663606"/>
              </a:solidFill>
            </a:endParaRPr>
          </a:p>
        </p:txBody>
      </p:sp>
      <p:sp>
        <p:nvSpPr>
          <p:cNvPr id="5" name="Footer Placeholder 4"/>
          <p:cNvSpPr>
            <a:spLocks noGrp="1"/>
          </p:cNvSpPr>
          <p:nvPr>
            <p:ph type="ftr" sz="quarter" idx="11"/>
          </p:nvPr>
        </p:nvSpPr>
        <p:spPr/>
        <p:txBody>
          <a:bodyPr/>
          <a:lstStyle/>
          <a:p>
            <a:endParaRPr lang="en-US" dirty="0">
              <a:solidFill>
                <a:srgbClr val="663606"/>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9218799-EEB5-4B6B-890D-04B7BF8F2161}"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578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8B3F44D-7B97-4773-8DE7-6297104D335D}" type="datetime1">
              <a:rPr lang="en-US" smtClean="0">
                <a:solidFill>
                  <a:srgbClr val="663606"/>
                </a:solidFill>
              </a:rPr>
              <a:pPr/>
              <a:t>4/19/2016</a:t>
            </a:fld>
            <a:endParaRPr lang="en-US" dirty="0">
              <a:solidFill>
                <a:srgbClr val="663606"/>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9218799-EEB5-4B6B-890D-04B7BF8F2161}"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663606"/>
              </a:solidFill>
            </a:endParaRPr>
          </a:p>
        </p:txBody>
      </p:sp>
    </p:spTree>
    <p:extLst>
      <p:ext uri="{BB962C8B-B14F-4D97-AF65-F5344CB8AC3E}">
        <p14:creationId xmlns:p14="http://schemas.microsoft.com/office/powerpoint/2010/main" val="224622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547F739-F0DF-4025-BF0E-B1B38B96A79D}" type="datetime1">
              <a:rPr lang="en-US" smtClean="0">
                <a:solidFill>
                  <a:srgbClr val="663606"/>
                </a:solidFill>
              </a:rPr>
              <a:pPr/>
              <a:t>4/19/2016</a:t>
            </a:fld>
            <a:endParaRPr lang="en-US" dirty="0">
              <a:solidFill>
                <a:srgbClr val="663606"/>
              </a:solidFill>
            </a:endParaRPr>
          </a:p>
        </p:txBody>
      </p:sp>
      <p:sp>
        <p:nvSpPr>
          <p:cNvPr id="10" name="Slide Number Placeholder 9"/>
          <p:cNvSpPr>
            <a:spLocks noGrp="1"/>
          </p:cNvSpPr>
          <p:nvPr>
            <p:ph type="sldNum" sz="quarter" idx="16"/>
          </p:nvPr>
        </p:nvSpPr>
        <p:spPr/>
        <p:txBody>
          <a:bodyPr rtlCol="0"/>
          <a:lstStyle/>
          <a:p>
            <a:fld id="{89218799-EEB5-4B6B-890D-04B7BF8F2161}"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663606"/>
              </a:solidFill>
            </a:endParaRPr>
          </a:p>
        </p:txBody>
      </p:sp>
    </p:spTree>
    <p:extLst>
      <p:ext uri="{BB962C8B-B14F-4D97-AF65-F5344CB8AC3E}">
        <p14:creationId xmlns:p14="http://schemas.microsoft.com/office/powerpoint/2010/main" val="10204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55DF37A-86B6-4753-85C0-DA0BCE6281B8}" type="datetime1">
              <a:rPr lang="en-US" smtClean="0">
                <a:solidFill>
                  <a:srgbClr val="663606"/>
                </a:solidFill>
              </a:rPr>
              <a:pPr/>
              <a:t>4/19/2016</a:t>
            </a:fld>
            <a:endParaRPr lang="en-US" dirty="0">
              <a:solidFill>
                <a:srgbClr val="663606"/>
              </a:solidFill>
            </a:endParaRPr>
          </a:p>
        </p:txBody>
      </p:sp>
      <p:sp>
        <p:nvSpPr>
          <p:cNvPr id="12" name="Slide Number Placeholder 11"/>
          <p:cNvSpPr>
            <a:spLocks noGrp="1"/>
          </p:cNvSpPr>
          <p:nvPr>
            <p:ph type="sldNum" sz="quarter" idx="16"/>
          </p:nvPr>
        </p:nvSpPr>
        <p:spPr/>
        <p:txBody>
          <a:bodyPr rtlCol="0"/>
          <a:lstStyle/>
          <a:p>
            <a:fld id="{89218799-EEB5-4B6B-890D-04B7BF8F2161}"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663606"/>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104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FA54047-D9BF-4045-812F-1184278DA0AF}" type="datetime1">
              <a:rPr lang="en-US" smtClean="0">
                <a:solidFill>
                  <a:srgbClr val="663606"/>
                </a:solidFill>
              </a:rPr>
              <a:pPr/>
              <a:t>4/19/2016</a:t>
            </a:fld>
            <a:endParaRPr lang="en-US" dirty="0">
              <a:solidFill>
                <a:srgbClr val="663606"/>
              </a:solidFill>
            </a:endParaRPr>
          </a:p>
        </p:txBody>
      </p:sp>
      <p:sp>
        <p:nvSpPr>
          <p:cNvPr id="4" name="Footer Placeholder 3"/>
          <p:cNvSpPr>
            <a:spLocks noGrp="1"/>
          </p:cNvSpPr>
          <p:nvPr>
            <p:ph type="ftr" sz="quarter" idx="11"/>
          </p:nvPr>
        </p:nvSpPr>
        <p:spPr/>
        <p:txBody>
          <a:bodyPr/>
          <a:lstStyle/>
          <a:p>
            <a:endParaRPr lang="en-US" dirty="0">
              <a:solidFill>
                <a:srgbClr val="66360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9218799-EEB5-4B6B-890D-04B7BF8F2161}" type="slidenum">
              <a:rPr lang="en-US" smtClean="0"/>
              <a:pPr/>
              <a:t>‹#›</a:t>
            </a:fld>
            <a:endParaRPr lang="en-US" dirty="0"/>
          </a:p>
        </p:txBody>
      </p:sp>
    </p:spTree>
    <p:extLst>
      <p:ext uri="{BB962C8B-B14F-4D97-AF65-F5344CB8AC3E}">
        <p14:creationId xmlns:p14="http://schemas.microsoft.com/office/powerpoint/2010/main" val="180867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8BAB2-6666-4036-8627-C20B47BB96F2}" type="datetime1">
              <a:rPr lang="en-US" smtClean="0">
                <a:solidFill>
                  <a:srgbClr val="663606"/>
                </a:solidFill>
              </a:rPr>
              <a:pPr/>
              <a:t>4/19/2016</a:t>
            </a:fld>
            <a:endParaRPr lang="en-US" dirty="0">
              <a:solidFill>
                <a:srgbClr val="663606"/>
              </a:solidFill>
            </a:endParaRPr>
          </a:p>
        </p:txBody>
      </p:sp>
      <p:sp>
        <p:nvSpPr>
          <p:cNvPr id="3" name="Footer Placeholder 2"/>
          <p:cNvSpPr>
            <a:spLocks noGrp="1"/>
          </p:cNvSpPr>
          <p:nvPr>
            <p:ph type="ftr" sz="quarter" idx="11"/>
          </p:nvPr>
        </p:nvSpPr>
        <p:spPr/>
        <p:txBody>
          <a:bodyPr/>
          <a:lstStyle/>
          <a:p>
            <a:endParaRPr lang="en-US" dirty="0">
              <a:solidFill>
                <a:srgbClr val="663606"/>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9218799-EEB5-4B6B-890D-04B7BF8F2161}" type="slidenum">
              <a:rPr lang="en-US" smtClean="0">
                <a:solidFill>
                  <a:srgbClr val="663606"/>
                </a:solidFill>
              </a:rPr>
              <a:pPr/>
              <a:t>‹#›</a:t>
            </a:fld>
            <a:endParaRPr lang="en-US" dirty="0">
              <a:solidFill>
                <a:srgbClr val="663606"/>
              </a:solidFill>
            </a:endParaRPr>
          </a:p>
        </p:txBody>
      </p:sp>
    </p:spTree>
    <p:extLst>
      <p:ext uri="{BB962C8B-B14F-4D97-AF65-F5344CB8AC3E}">
        <p14:creationId xmlns:p14="http://schemas.microsoft.com/office/powerpoint/2010/main" val="216955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7D368EE-3D6A-4843-B9E2-2465455D3468}" type="datetime1">
              <a:rPr lang="en-US" smtClean="0">
                <a:solidFill>
                  <a:srgbClr val="663606"/>
                </a:solidFill>
              </a:rPr>
              <a:pPr/>
              <a:t>4/19/2016</a:t>
            </a:fld>
            <a:endParaRPr lang="en-US" dirty="0">
              <a:solidFill>
                <a:srgbClr val="663606"/>
              </a:solidFill>
            </a:endParaRPr>
          </a:p>
        </p:txBody>
      </p:sp>
      <p:sp>
        <p:nvSpPr>
          <p:cNvPr id="6" name="Footer Placeholder 5"/>
          <p:cNvSpPr>
            <a:spLocks noGrp="1"/>
          </p:cNvSpPr>
          <p:nvPr>
            <p:ph type="ftr" sz="quarter" idx="11"/>
          </p:nvPr>
        </p:nvSpPr>
        <p:spPr/>
        <p:txBody>
          <a:bodyPr/>
          <a:lstStyle/>
          <a:p>
            <a:endParaRPr lang="en-US" dirty="0">
              <a:solidFill>
                <a:srgbClr val="66360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9218799-EEB5-4B6B-890D-04B7BF8F2161}"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2750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2" name="Date Placeholder 11"/>
          <p:cNvSpPr>
            <a:spLocks noGrp="1"/>
          </p:cNvSpPr>
          <p:nvPr>
            <p:ph type="dt" sz="half" idx="10"/>
          </p:nvPr>
        </p:nvSpPr>
        <p:spPr>
          <a:xfrm>
            <a:off x="6248400" y="6248401"/>
            <a:ext cx="2667000" cy="365125"/>
          </a:xfrm>
        </p:spPr>
        <p:txBody>
          <a:bodyPr rtlCol="0"/>
          <a:lstStyle/>
          <a:p>
            <a:fld id="{4B86BBE0-90E1-4065-AA06-2332CDE3D8DC}" type="datetime1">
              <a:rPr lang="en-US" smtClean="0">
                <a:solidFill>
                  <a:srgbClr val="663606"/>
                </a:solidFill>
              </a:rPr>
              <a:pPr/>
              <a:t>4/19/2016</a:t>
            </a:fld>
            <a:endParaRPr lang="en-US" dirty="0">
              <a:solidFill>
                <a:srgbClr val="663606"/>
              </a:solidFill>
            </a:endParaRPr>
          </a:p>
        </p:txBody>
      </p:sp>
      <p:sp>
        <p:nvSpPr>
          <p:cNvPr id="13" name="Slide Number Placeholder 12"/>
          <p:cNvSpPr>
            <a:spLocks noGrp="1"/>
          </p:cNvSpPr>
          <p:nvPr>
            <p:ph type="sldNum" sz="quarter" idx="11"/>
          </p:nvPr>
        </p:nvSpPr>
        <p:spPr>
          <a:xfrm>
            <a:off x="0" y="4667250"/>
            <a:ext cx="1447800" cy="663578"/>
          </a:xfrm>
        </p:spPr>
        <p:txBody>
          <a:bodyPr rtlCol="0"/>
          <a:lstStyle>
            <a:lvl1pPr>
              <a:defRPr sz="2800"/>
            </a:lvl1pPr>
          </a:lstStyle>
          <a:p>
            <a:fld id="{89218799-EEB5-4B6B-890D-04B7BF8F2161}" type="slidenum">
              <a:rPr lang="en-US" smtClean="0"/>
              <a:pPr/>
              <a:t>‹#›</a:t>
            </a:fld>
            <a:endParaRPr lang="en-US" dirty="0"/>
          </a:p>
        </p:txBody>
      </p:sp>
      <p:sp>
        <p:nvSpPr>
          <p:cNvPr id="14" name="Footer Placeholder 13"/>
          <p:cNvSpPr>
            <a:spLocks noGrp="1"/>
          </p:cNvSpPr>
          <p:nvPr>
            <p:ph type="ftr" sz="quarter" idx="12"/>
          </p:nvPr>
        </p:nvSpPr>
        <p:spPr>
          <a:xfrm>
            <a:off x="1600200" y="6248207"/>
            <a:ext cx="4572000" cy="365125"/>
          </a:xfrm>
        </p:spPr>
        <p:txBody>
          <a:bodyPr rtlCol="0"/>
          <a:lstStyle/>
          <a:p>
            <a:endParaRPr lang="en-US" dirty="0">
              <a:solidFill>
                <a:srgbClr val="663606"/>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710903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4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1"/>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auto">
              <a:spcBef>
                <a:spcPts val="0"/>
              </a:spcBef>
              <a:spcAft>
                <a:spcPts val="0"/>
              </a:spcAft>
            </a:pPr>
            <a:fld id="{5AB60BBB-4280-4244-8B05-B2AE02EE4FFD}" type="datetime1">
              <a:rPr lang="en-US" smtClean="0">
                <a:solidFill>
                  <a:srgbClr val="663606"/>
                </a:solidFill>
                <a:latin typeface="Tw Cen MT"/>
              </a:rPr>
              <a:pPr fontAlgn="auto">
                <a:spcBef>
                  <a:spcPts val="0"/>
                </a:spcBef>
                <a:spcAft>
                  <a:spcPts val="0"/>
                </a:spcAft>
              </a:pPr>
              <a:t>4/19/2016</a:t>
            </a:fld>
            <a:endParaRPr lang="en-US" dirty="0">
              <a:solidFill>
                <a:srgbClr val="663606"/>
              </a:solidFill>
              <a:latin typeface="Tw Cen MT"/>
            </a:endParaRPr>
          </a:p>
        </p:txBody>
      </p:sp>
      <p:sp>
        <p:nvSpPr>
          <p:cNvPr id="3" name="Footer Placeholder 2"/>
          <p:cNvSpPr>
            <a:spLocks noGrp="1"/>
          </p:cNvSpPr>
          <p:nvPr>
            <p:ph type="ftr" sz="quarter" idx="3"/>
          </p:nvPr>
        </p:nvSpPr>
        <p:spPr>
          <a:xfrm>
            <a:off x="609601" y="6248207"/>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US" dirty="0">
              <a:solidFill>
                <a:srgbClr val="663606"/>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590549" y="1280160"/>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89218799-EEB5-4B6B-890D-04B7BF8F2161}" type="slidenum">
              <a:rPr lang="en-US" smtClean="0">
                <a:latin typeface="Tw Cen MT"/>
              </a:rPr>
              <a:pPr fontAlgn="auto">
                <a:spcBef>
                  <a:spcPts val="0"/>
                </a:spcBef>
                <a:spcAft>
                  <a:spcPts val="0"/>
                </a:spcAft>
              </a:pPr>
              <a:t>‹#›</a:t>
            </a:fld>
            <a:endParaRPr lang="en-US" dirty="0">
              <a:latin typeface="Tw Cen MT"/>
            </a:endParaRPr>
          </a:p>
        </p:txBody>
      </p:sp>
    </p:spTree>
    <p:extLst>
      <p:ext uri="{BB962C8B-B14F-4D97-AF65-F5344CB8AC3E}">
        <p14:creationId xmlns:p14="http://schemas.microsoft.com/office/powerpoint/2010/main" val="31384886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dlcc.databasin.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30670" b="7995"/>
          <a:stretch/>
        </p:blipFill>
        <p:spPr>
          <a:xfrm>
            <a:off x="0" y="0"/>
            <a:ext cx="9144000" cy="4206240"/>
          </a:xfrm>
          <a:prstGeom prst="rect">
            <a:avLst/>
          </a:prstGeom>
        </p:spPr>
      </p:pic>
      <p:sp>
        <p:nvSpPr>
          <p:cNvPr id="4" name="TextBox 3"/>
          <p:cNvSpPr txBox="1"/>
          <p:nvPr/>
        </p:nvSpPr>
        <p:spPr>
          <a:xfrm>
            <a:off x="76200" y="4419600"/>
            <a:ext cx="8915400" cy="1938992"/>
          </a:xfrm>
          <a:prstGeom prst="rect">
            <a:avLst/>
          </a:prstGeom>
          <a:noFill/>
        </p:spPr>
        <p:txBody>
          <a:bodyPr wrap="square" rtlCol="0">
            <a:spAutoFit/>
          </a:bodyPr>
          <a:lstStyle/>
          <a:p>
            <a:pPr algn="ctr" fontAlgn="auto">
              <a:spcBef>
                <a:spcPts val="0"/>
              </a:spcBef>
              <a:spcAft>
                <a:spcPts val="0"/>
              </a:spcAft>
            </a:pPr>
            <a:r>
              <a:rPr lang="en-US" sz="3000" b="1" i="1" dirty="0" smtClean="0">
                <a:latin typeface="Calibri" panose="020F0502020204030204" pitchFamily="34" charset="0"/>
                <a:cs typeface="Calibri" panose="020F0502020204030204" pitchFamily="34" charset="0"/>
              </a:rPr>
              <a:t>Planning for Restoration at the Landscape Scale: </a:t>
            </a:r>
          </a:p>
          <a:p>
            <a:pPr algn="ctr" fontAlgn="auto">
              <a:spcBef>
                <a:spcPts val="0"/>
              </a:spcBef>
              <a:spcAft>
                <a:spcPts val="0"/>
              </a:spcAft>
            </a:pPr>
            <a:r>
              <a:rPr lang="en-US" sz="3000" b="1" i="1" dirty="0" smtClean="0">
                <a:latin typeface="Calibri" panose="020F0502020204030204" pitchFamily="34" charset="0"/>
                <a:cs typeface="Calibri" panose="020F0502020204030204" pitchFamily="34" charset="0"/>
              </a:rPr>
              <a:t>Desert LCC Case Study</a:t>
            </a:r>
          </a:p>
          <a:p>
            <a:pPr algn="ctr"/>
            <a:endParaRPr lang="en-US" sz="2000" b="1" dirty="0" smtClean="0">
              <a:solidFill>
                <a:srgbClr val="FF0000"/>
              </a:solidFill>
              <a:latin typeface="Calibri" panose="020F0502020204030204" pitchFamily="34" charset="0"/>
              <a:cs typeface="Calibri" panose="020F0502020204030204" pitchFamily="34" charset="0"/>
            </a:endParaRPr>
          </a:p>
          <a:p>
            <a:pPr algn="ctr"/>
            <a:r>
              <a:rPr lang="en-US" sz="2000" b="1" dirty="0" smtClean="0">
                <a:latin typeface="Calibri" panose="020F0502020204030204" pitchFamily="34" charset="0"/>
                <a:cs typeface="Calibri" panose="020F0502020204030204" pitchFamily="34" charset="0"/>
              </a:rPr>
              <a:t>National Forest Foundation Collaborative Restoration Workshop</a:t>
            </a:r>
          </a:p>
          <a:p>
            <a:pPr algn="ctr"/>
            <a:r>
              <a:rPr lang="en-US" sz="2000" b="1" dirty="0" smtClean="0">
                <a:latin typeface="Calibri" panose="020F0502020204030204" pitchFamily="34" charset="0"/>
                <a:cs typeface="Calibri" panose="020F0502020204030204" pitchFamily="34" charset="0"/>
              </a:rPr>
              <a:t>April 26-27, 2016</a:t>
            </a:r>
            <a:endParaRPr lang="en-US" sz="3200" b="1" i="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7564"/>
            <a:ext cx="4008227" cy="2294636"/>
          </a:xfrm>
          <a:prstGeom prst="rect">
            <a:avLst/>
          </a:prstGeom>
        </p:spPr>
      </p:pic>
    </p:spTree>
    <p:extLst>
      <p:ext uri="{BB962C8B-B14F-4D97-AF65-F5344CB8AC3E}">
        <p14:creationId xmlns:p14="http://schemas.microsoft.com/office/powerpoint/2010/main" val="49892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type="body" idx="1"/>
          </p:nvPr>
        </p:nvSpPr>
        <p:spPr>
          <a:xfrm>
            <a:off x="272143" y="152400"/>
            <a:ext cx="8643257" cy="1673225"/>
          </a:xfrm>
        </p:spPr>
        <p:txBody>
          <a:bodyPr>
            <a:normAutofit/>
          </a:bodyPr>
          <a:lstStyle/>
          <a:p>
            <a:r>
              <a:rPr lang="en-US" sz="1800" i="1" dirty="0" smtClean="0">
                <a:solidFill>
                  <a:srgbClr val="002060"/>
                </a:solidFill>
                <a:latin typeface="Arial" panose="020B0604020202020204" pitchFamily="34" charset="0"/>
                <a:cs typeface="Arial" panose="020B0604020202020204" pitchFamily="34" charset="0"/>
              </a:rPr>
              <a:t>“The Desert LCC can define </a:t>
            </a:r>
            <a:r>
              <a:rPr lang="en-US" sz="1800" i="1" dirty="0">
                <a:solidFill>
                  <a:srgbClr val="002060"/>
                </a:solidFill>
                <a:latin typeface="Arial" panose="020B0604020202020204" pitchFamily="34" charset="0"/>
                <a:cs typeface="Arial" panose="020B0604020202020204" pitchFamily="34" charset="0"/>
              </a:rPr>
              <a:t>itself as </a:t>
            </a:r>
            <a:r>
              <a:rPr lang="en-US" sz="1800" i="1" dirty="0" smtClean="0">
                <a:solidFill>
                  <a:srgbClr val="002060"/>
                </a:solidFill>
                <a:latin typeface="Arial" panose="020B0604020202020204" pitchFamily="34" charset="0"/>
                <a:cs typeface="Arial" panose="020B0604020202020204" pitchFamily="34" charset="0"/>
              </a:rPr>
              <a:t>the interest</a:t>
            </a:r>
            <a:r>
              <a:rPr lang="en-US" sz="1800" i="1" dirty="0">
                <a:solidFill>
                  <a:srgbClr val="002060"/>
                </a:solidFill>
                <a:latin typeface="Arial" panose="020B0604020202020204" pitchFamily="34" charset="0"/>
                <a:cs typeface="Arial" panose="020B0604020202020204" pitchFamily="34" charset="0"/>
              </a:rPr>
              <a:t>, enthusiasm, and </a:t>
            </a:r>
            <a:r>
              <a:rPr lang="en-US" sz="1800" b="1" i="1" dirty="0">
                <a:solidFill>
                  <a:srgbClr val="002060"/>
                </a:solidFill>
                <a:latin typeface="Arial" panose="020B0604020202020204" pitchFamily="34" charset="0"/>
                <a:cs typeface="Arial" panose="020B0604020202020204" pitchFamily="34" charset="0"/>
              </a:rPr>
              <a:t>connection to people </a:t>
            </a:r>
            <a:r>
              <a:rPr lang="en-US" sz="1800" i="1" dirty="0">
                <a:solidFill>
                  <a:srgbClr val="002060"/>
                </a:solidFill>
                <a:latin typeface="Arial" panose="020B0604020202020204" pitchFamily="34" charset="0"/>
                <a:cs typeface="Arial" panose="020B0604020202020204" pitchFamily="34" charset="0"/>
              </a:rPr>
              <a:t>that becomes vital in answering hard questions </a:t>
            </a:r>
            <a:r>
              <a:rPr lang="en-US" sz="1800" i="1" dirty="0" smtClean="0">
                <a:solidFill>
                  <a:srgbClr val="002060"/>
                </a:solidFill>
                <a:latin typeface="Arial" panose="020B0604020202020204" pitchFamily="34" charset="0"/>
                <a:cs typeface="Arial" panose="020B0604020202020204" pitchFamily="34" charset="0"/>
              </a:rPr>
              <a:t>about resource management decisions.” (Desert LCC federal partner)</a:t>
            </a:r>
            <a:endParaRPr lang="en-US" sz="1800" i="1" dirty="0">
              <a:solidFill>
                <a:srgbClr val="002060"/>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371600" y="1600200"/>
            <a:ext cx="7772400" cy="990600"/>
          </a:xfrm>
        </p:spPr>
        <p:txBody>
          <a:bodyPr>
            <a:normAutofit fontScale="90000"/>
          </a:bodyPr>
          <a:lstStyle/>
          <a:p>
            <a:pPr lvl="1" algn="l" rtl="0">
              <a:spcBef>
                <a:spcPct val="0"/>
              </a:spcBef>
            </a:pPr>
            <a:r>
              <a:rPr lang="en-US" sz="2800" b="1" dirty="0" smtClean="0">
                <a:solidFill>
                  <a:schemeClr val="bg1"/>
                </a:solidFill>
                <a:latin typeface="+mn-lt"/>
              </a:rPr>
              <a:t>It’s </a:t>
            </a:r>
            <a:r>
              <a:rPr lang="en-US" sz="4400" b="1" dirty="0" smtClean="0">
                <a:solidFill>
                  <a:schemeClr val="bg1"/>
                </a:solidFill>
                <a:latin typeface="+mn-lt"/>
              </a:rPr>
              <a:t>people </a:t>
            </a:r>
            <a:r>
              <a:rPr lang="en-US" sz="4400" b="1" dirty="0">
                <a:solidFill>
                  <a:schemeClr val="bg1"/>
                </a:solidFill>
                <a:latin typeface="+mn-lt"/>
              </a:rPr>
              <a:t>not </a:t>
            </a:r>
            <a:r>
              <a:rPr lang="en-US" sz="4400" b="1" dirty="0" smtClean="0">
                <a:solidFill>
                  <a:schemeClr val="bg1"/>
                </a:solidFill>
                <a:latin typeface="+mn-lt"/>
              </a:rPr>
              <a:t>institutions that matter</a:t>
            </a:r>
            <a:endParaRPr lang="en-US" sz="4400" dirty="0">
              <a:solidFill>
                <a:schemeClr val="bg1"/>
              </a:solidFill>
              <a:latin typeface="+mn-lt"/>
            </a:endParaRPr>
          </a:p>
        </p:txBody>
      </p:sp>
      <p:pic>
        <p:nvPicPr>
          <p:cNvPr id="1026" name="Picture 2" descr="C:\Users\gjohnson1\Downloads\Copy of DSC_7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8514"/>
            <a:ext cx="9144000" cy="29109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1372850"/>
            <a:ext cx="838200" cy="1446550"/>
          </a:xfrm>
          <a:prstGeom prst="rect">
            <a:avLst/>
          </a:prstGeom>
          <a:noFill/>
        </p:spPr>
        <p:txBody>
          <a:bodyPr wrap="square" rtlCol="0">
            <a:spAutoFit/>
          </a:bodyPr>
          <a:lstStyle/>
          <a:p>
            <a:r>
              <a:rPr lang="en-US" sz="8800" dirty="0" smtClean="0">
                <a:solidFill>
                  <a:schemeClr val="tx2"/>
                </a:solidFill>
              </a:rPr>
              <a:t>3</a:t>
            </a:r>
            <a:endParaRPr lang="en-US" sz="8800" dirty="0">
              <a:solidFill>
                <a:schemeClr val="tx2"/>
              </a:solidFill>
            </a:endParaRPr>
          </a:p>
        </p:txBody>
      </p:sp>
      <p:sp>
        <p:nvSpPr>
          <p:cNvPr id="2" name="AutoShape 4" descr="Image result for ticking cl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5595141"/>
            <a:ext cx="987425" cy="115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143" y="5373137"/>
            <a:ext cx="1143000" cy="1378400"/>
          </a:xfrm>
          <a:prstGeom prst="rect">
            <a:avLst/>
          </a:prstGeom>
        </p:spPr>
      </p:pic>
    </p:spTree>
    <p:extLst>
      <p:ext uri="{BB962C8B-B14F-4D97-AF65-F5344CB8AC3E}">
        <p14:creationId xmlns:p14="http://schemas.microsoft.com/office/powerpoint/2010/main" val="68610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3999" y="685800"/>
            <a:ext cx="7391401" cy="1349828"/>
          </a:xfrm>
          <a:prstGeom prst="rect">
            <a:avLst/>
          </a:prstGeom>
          <a:noFill/>
        </p:spPr>
        <p:txBody>
          <a:bodyPr wrap="square" rtlCol="0">
            <a:normAutofit/>
          </a:bodyPr>
          <a:lstStyle/>
          <a:p>
            <a:endParaRPr lang="en-US" dirty="0">
              <a:solidFill>
                <a:prstClr val="black"/>
              </a:solidFill>
            </a:endParaRPr>
          </a:p>
        </p:txBody>
      </p:sp>
      <p:sp>
        <p:nvSpPr>
          <p:cNvPr id="6" name="Title 5"/>
          <p:cNvSpPr>
            <a:spLocks noGrp="1"/>
          </p:cNvSpPr>
          <p:nvPr>
            <p:ph type="title"/>
          </p:nvPr>
        </p:nvSpPr>
        <p:spPr>
          <a:xfrm>
            <a:off x="381001" y="228600"/>
            <a:ext cx="8534400" cy="990600"/>
          </a:xfrm>
        </p:spPr>
        <p:txBody>
          <a:bodyPr>
            <a:noAutofit/>
          </a:bodyPr>
          <a:lstStyle/>
          <a:p>
            <a:pPr algn="ctr">
              <a:spcBef>
                <a:spcPts val="600"/>
              </a:spcBef>
              <a:spcAft>
                <a:spcPts val="600"/>
              </a:spcAft>
            </a:pPr>
            <a:r>
              <a:rPr lang="en-US" sz="2800" dirty="0" smtClean="0">
                <a:solidFill>
                  <a:schemeClr val="tx1"/>
                </a:solidFill>
                <a:latin typeface="Calibri" panose="020F0502020204030204" pitchFamily="34" charset="0"/>
                <a:cs typeface="Calibri" panose="020F0502020204030204" pitchFamily="34" charset="0"/>
              </a:rPr>
              <a:t>Emphasize </a:t>
            </a:r>
            <a:r>
              <a:rPr lang="en-US" sz="2800" dirty="0">
                <a:solidFill>
                  <a:schemeClr val="tx1"/>
                </a:solidFill>
                <a:latin typeface="Calibri" panose="020F0502020204030204" pitchFamily="34" charset="0"/>
                <a:cs typeface="Calibri" panose="020F0502020204030204" pitchFamily="34" charset="0"/>
              </a:rPr>
              <a:t>communication between groups that develop </a:t>
            </a:r>
            <a:r>
              <a:rPr lang="en-US" sz="2800" dirty="0" smtClean="0">
                <a:solidFill>
                  <a:schemeClr val="tx1"/>
                </a:solidFill>
                <a:latin typeface="Calibri" panose="020F0502020204030204" pitchFamily="34" charset="0"/>
                <a:cs typeface="Calibri" panose="020F0502020204030204" pitchFamily="34" charset="0"/>
              </a:rPr>
              <a:t>science, discuss science, </a:t>
            </a:r>
            <a:r>
              <a:rPr lang="en-US" sz="2800" dirty="0">
                <a:solidFill>
                  <a:schemeClr val="tx1"/>
                </a:solidFill>
                <a:latin typeface="Calibri" panose="020F0502020204030204" pitchFamily="34" charset="0"/>
                <a:cs typeface="Calibri" panose="020F0502020204030204" pitchFamily="34" charset="0"/>
              </a:rPr>
              <a:t>and those who </a:t>
            </a:r>
            <a:r>
              <a:rPr lang="en-US" sz="2800" dirty="0" smtClean="0">
                <a:solidFill>
                  <a:schemeClr val="tx1"/>
                </a:solidFill>
                <a:latin typeface="Calibri" panose="020F0502020204030204" pitchFamily="34" charset="0"/>
                <a:cs typeface="Calibri" panose="020F0502020204030204" pitchFamily="34" charset="0"/>
              </a:rPr>
              <a:t>use it</a:t>
            </a:r>
            <a:endParaRPr lang="en-US" sz="2800" dirty="0">
              <a:solidFill>
                <a:schemeClr val="tx1"/>
              </a:solidFill>
              <a:latin typeface="Calibri" panose="020F0502020204030204" pitchFamily="34" charset="0"/>
              <a:cs typeface="Calibri" panose="020F0502020204030204" pitchFamily="34" charset="0"/>
            </a:endParaRPr>
          </a:p>
        </p:txBody>
      </p:sp>
      <p:pic>
        <p:nvPicPr>
          <p:cNvPr id="2052" name="Picture 4" descr="http://farm1.static.flickr.com/180/436285097_5c39aeeb74.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676400"/>
            <a:ext cx="6781800" cy="491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0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600200"/>
            <a:ext cx="7772400" cy="990600"/>
          </a:xfrm>
        </p:spPr>
        <p:txBody>
          <a:bodyPr>
            <a:normAutofit/>
          </a:bodyPr>
          <a:lstStyle/>
          <a:p>
            <a:pPr lvl="1" algn="l" rtl="0">
              <a:spcBef>
                <a:spcPct val="0"/>
              </a:spcBef>
            </a:pPr>
            <a:r>
              <a:rPr lang="en-US" sz="2800" b="1" dirty="0" smtClean="0">
                <a:solidFill>
                  <a:schemeClr val="bg1"/>
                </a:solidFill>
                <a:latin typeface="+mn-lt"/>
              </a:rPr>
              <a:t>It’s not always the </a:t>
            </a:r>
            <a:r>
              <a:rPr lang="en-US" sz="4000" b="1" dirty="0" smtClean="0">
                <a:solidFill>
                  <a:schemeClr val="bg1"/>
                </a:solidFill>
                <a:latin typeface="+mn-lt"/>
              </a:rPr>
              <a:t>exciting stuff</a:t>
            </a:r>
            <a:endParaRPr lang="en-US" sz="4000" dirty="0">
              <a:solidFill>
                <a:schemeClr val="bg1"/>
              </a:solidFill>
              <a:latin typeface="+mn-lt"/>
            </a:endParaRPr>
          </a:p>
        </p:txBody>
      </p:sp>
      <p:sp>
        <p:nvSpPr>
          <p:cNvPr id="6" name="TextBox 5"/>
          <p:cNvSpPr txBox="1"/>
          <p:nvPr/>
        </p:nvSpPr>
        <p:spPr>
          <a:xfrm>
            <a:off x="228600" y="1372850"/>
            <a:ext cx="838200" cy="1446550"/>
          </a:xfrm>
          <a:prstGeom prst="rect">
            <a:avLst/>
          </a:prstGeom>
          <a:noFill/>
        </p:spPr>
        <p:txBody>
          <a:bodyPr wrap="square" rtlCol="0">
            <a:spAutoFit/>
          </a:bodyPr>
          <a:lstStyle/>
          <a:p>
            <a:r>
              <a:rPr lang="en-US" sz="8800" dirty="0" smtClean="0">
                <a:solidFill>
                  <a:schemeClr val="tx2"/>
                </a:solidFill>
              </a:rPr>
              <a:t>4</a:t>
            </a:r>
            <a:endParaRPr lang="en-US" sz="8800" dirty="0">
              <a:solidFill>
                <a:schemeClr val="tx2"/>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201" r="22857"/>
          <a:stretch/>
        </p:blipFill>
        <p:spPr bwMode="auto">
          <a:xfrm>
            <a:off x="228600" y="2743200"/>
            <a:ext cx="4702629" cy="35112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9"/>
          <p:cNvSpPr txBox="1">
            <a:spLocks/>
          </p:cNvSpPr>
          <p:nvPr/>
        </p:nvSpPr>
        <p:spPr>
          <a:xfrm>
            <a:off x="4974770" y="2819400"/>
            <a:ext cx="4016830" cy="3785292"/>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indent="-457200" fontAlgn="auto">
              <a:spcBef>
                <a:spcPts val="600"/>
              </a:spcBef>
              <a:spcAft>
                <a:spcPts val="600"/>
              </a:spcAft>
              <a:buFont typeface="Wingdings" panose="05000000000000000000" pitchFamily="2" charset="2"/>
              <a:buChar char="ü"/>
            </a:pPr>
            <a:r>
              <a:rPr lang="en-US" sz="2400" dirty="0" smtClean="0"/>
              <a:t>“The Fluffy” vs. “The Product” </a:t>
            </a:r>
          </a:p>
          <a:p>
            <a:pPr marL="182880" indent="-457200" fontAlgn="auto">
              <a:spcBef>
                <a:spcPts val="600"/>
              </a:spcBef>
              <a:spcAft>
                <a:spcPts val="600"/>
              </a:spcAft>
              <a:buFont typeface="Wingdings" panose="05000000000000000000" pitchFamily="2" charset="2"/>
              <a:buChar char="ü"/>
            </a:pPr>
            <a:r>
              <a:rPr lang="en-US" sz="2400" dirty="0" smtClean="0"/>
              <a:t>“Input” vs. “Collaboration”</a:t>
            </a:r>
          </a:p>
          <a:p>
            <a:pPr marL="182880" indent="-457200" fontAlgn="auto">
              <a:spcBef>
                <a:spcPts val="600"/>
              </a:spcBef>
              <a:spcAft>
                <a:spcPts val="600"/>
              </a:spcAft>
              <a:buFont typeface="Wingdings" panose="05000000000000000000" pitchFamily="2" charset="2"/>
              <a:buChar char="ü"/>
            </a:pPr>
            <a:r>
              <a:rPr lang="en-US" sz="2400" dirty="0" smtClean="0"/>
              <a:t>Define expectations &amp; success</a:t>
            </a:r>
          </a:p>
          <a:p>
            <a:pPr marL="182880" indent="-457200" fontAlgn="auto">
              <a:spcBef>
                <a:spcPts val="600"/>
              </a:spcBef>
              <a:spcAft>
                <a:spcPts val="600"/>
              </a:spcAft>
              <a:buFont typeface="Wingdings" panose="05000000000000000000" pitchFamily="2" charset="2"/>
              <a:buChar char="ü"/>
            </a:pPr>
            <a:r>
              <a:rPr lang="en-US" sz="2400" dirty="0" smtClean="0"/>
              <a:t>Talk about decision space</a:t>
            </a:r>
          </a:p>
          <a:p>
            <a:pPr marL="114300" lvl="2" indent="-342900" fontAlgn="auto">
              <a:spcBef>
                <a:spcPts val="600"/>
              </a:spcBef>
              <a:spcAft>
                <a:spcPts val="600"/>
              </a:spcAft>
              <a:buFont typeface="Wingdings" panose="05000000000000000000" pitchFamily="2" charset="2"/>
              <a:buChar char="ü"/>
            </a:pPr>
            <a:endParaRPr lang="en-US" sz="24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108856" y="76200"/>
            <a:ext cx="9035144" cy="1477328"/>
          </a:xfrm>
          <a:prstGeom prst="rect">
            <a:avLst/>
          </a:prstGeom>
        </p:spPr>
        <p:txBody>
          <a:bodyPr wrap="square">
            <a:spAutoFit/>
          </a:bodyPr>
          <a:lstStyle/>
          <a:p>
            <a:r>
              <a:rPr lang="en-US" i="1" dirty="0">
                <a:solidFill>
                  <a:srgbClr val="002060"/>
                </a:solidFill>
                <a:latin typeface="Calibri" panose="020F0502020204030204" pitchFamily="34" charset="0"/>
                <a:cs typeface="Calibri" panose="020F0502020204030204" pitchFamily="34" charset="0"/>
              </a:rPr>
              <a:t>Developing and applying scientific information, monitoring and evaluating through data collection and disseminating your findings and educating the public, land owners and stewards in a </a:t>
            </a:r>
            <a:r>
              <a:rPr lang="en-US" b="1" i="1" dirty="0">
                <a:solidFill>
                  <a:srgbClr val="002060"/>
                </a:solidFill>
                <a:latin typeface="Calibri" panose="020F0502020204030204" pitchFamily="34" charset="0"/>
                <a:cs typeface="Calibri" panose="020F0502020204030204" pitchFamily="34" charset="0"/>
              </a:rPr>
              <a:t>transparent</a:t>
            </a:r>
            <a:r>
              <a:rPr lang="en-US" i="1" dirty="0">
                <a:solidFill>
                  <a:srgbClr val="002060"/>
                </a:solidFill>
                <a:latin typeface="Calibri" panose="020F0502020204030204" pitchFamily="34" charset="0"/>
                <a:cs typeface="Calibri" panose="020F0502020204030204" pitchFamily="34" charset="0"/>
              </a:rPr>
              <a:t> way. </a:t>
            </a:r>
            <a:r>
              <a:rPr lang="en-US" b="1" i="1" dirty="0">
                <a:solidFill>
                  <a:srgbClr val="002060"/>
                </a:solidFill>
                <a:latin typeface="Calibri" panose="020F0502020204030204" pitchFamily="34" charset="0"/>
                <a:cs typeface="Calibri" panose="020F0502020204030204" pitchFamily="34" charset="0"/>
              </a:rPr>
              <a:t>Collaboration and good will are the best tools that we have</a:t>
            </a:r>
            <a:r>
              <a:rPr lang="en-US" i="1" dirty="0">
                <a:solidFill>
                  <a:srgbClr val="002060"/>
                </a:solidFill>
                <a:latin typeface="Calibri" panose="020F0502020204030204" pitchFamily="34" charset="0"/>
                <a:cs typeface="Calibri" panose="020F0502020204030204" pitchFamily="34" charset="0"/>
              </a:rPr>
              <a:t>.” </a:t>
            </a:r>
          </a:p>
          <a:p>
            <a:r>
              <a:rPr lang="en-US" i="1" dirty="0" smtClean="0">
                <a:solidFill>
                  <a:srgbClr val="002060"/>
                </a:solidFill>
                <a:latin typeface="Calibri" panose="020F0502020204030204" pitchFamily="34" charset="0"/>
                <a:cs typeface="Calibri" panose="020F0502020204030204" pitchFamily="34" charset="0"/>
              </a:rPr>
              <a:t>(</a:t>
            </a:r>
            <a:r>
              <a:rPr lang="en-US" i="1" dirty="0">
                <a:solidFill>
                  <a:srgbClr val="002060"/>
                </a:solidFill>
                <a:latin typeface="Calibri" panose="020F0502020204030204" pitchFamily="34" charset="0"/>
                <a:cs typeface="Calibri" panose="020F0502020204030204" pitchFamily="34" charset="0"/>
              </a:rPr>
              <a:t>Desert LCC State partner)</a:t>
            </a:r>
          </a:p>
          <a:p>
            <a:endParaRPr lang="en-US" dirty="0">
              <a:solidFill>
                <a:srgbClr val="002060"/>
              </a:solidFill>
            </a:endParaRPr>
          </a:p>
        </p:txBody>
      </p:sp>
      <p:sp>
        <p:nvSpPr>
          <p:cNvPr id="5" name="Content Placeholder 1"/>
          <p:cNvSpPr>
            <a:spLocks noGrp="1"/>
          </p:cNvSpPr>
          <p:nvPr>
            <p:ph type="body" idx="1"/>
          </p:nvPr>
        </p:nvSpPr>
        <p:spPr>
          <a:xfrm>
            <a:off x="4931227" y="5797267"/>
            <a:ext cx="4201887" cy="457200"/>
          </a:xfrm>
        </p:spPr>
        <p:txBody>
          <a:bodyPr>
            <a:noAutofit/>
          </a:bodyPr>
          <a:lstStyle/>
          <a:p>
            <a:pPr algn="ctr"/>
            <a:r>
              <a:rPr lang="en-US" sz="1800" dirty="0" smtClean="0">
                <a:solidFill>
                  <a:schemeClr val="accent2"/>
                </a:solidFill>
              </a:rPr>
              <a:t>Provide </a:t>
            </a:r>
            <a:r>
              <a:rPr lang="en-US" sz="1800" dirty="0">
                <a:solidFill>
                  <a:schemeClr val="accent2"/>
                </a:solidFill>
              </a:rPr>
              <a:t>a repeatable, meaningful process</a:t>
            </a:r>
            <a:endParaRPr lang="en-US" sz="1800" i="1" dirty="0">
              <a:solidFill>
                <a:schemeClr val="accent2"/>
              </a:solidFill>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 y="5445960"/>
            <a:ext cx="1323182" cy="161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2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600200"/>
            <a:ext cx="7772400" cy="990600"/>
          </a:xfrm>
        </p:spPr>
        <p:txBody>
          <a:bodyPr>
            <a:normAutofit/>
          </a:bodyPr>
          <a:lstStyle/>
          <a:p>
            <a:pPr lvl="1" algn="l" rtl="0">
              <a:spcBef>
                <a:spcPct val="0"/>
              </a:spcBef>
            </a:pPr>
            <a:r>
              <a:rPr lang="en-US" sz="2800" b="1" dirty="0" smtClean="0">
                <a:solidFill>
                  <a:schemeClr val="bg1"/>
                </a:solidFill>
                <a:latin typeface="+mn-lt"/>
              </a:rPr>
              <a:t>Provide the </a:t>
            </a:r>
            <a:r>
              <a:rPr lang="en-US" sz="4400" b="1" dirty="0" smtClean="0">
                <a:solidFill>
                  <a:schemeClr val="bg1"/>
                </a:solidFill>
                <a:latin typeface="+mn-lt"/>
              </a:rPr>
              <a:t>right tools</a:t>
            </a:r>
            <a:r>
              <a:rPr lang="en-US" sz="2800" b="1" dirty="0" smtClean="0">
                <a:solidFill>
                  <a:schemeClr val="bg1"/>
                </a:solidFill>
                <a:latin typeface="+mn-lt"/>
              </a:rPr>
              <a:t> for the job</a:t>
            </a:r>
            <a:endParaRPr lang="en-US" sz="4000" dirty="0">
              <a:solidFill>
                <a:schemeClr val="bg1"/>
              </a:solidFill>
              <a:latin typeface="+mn-lt"/>
            </a:endParaRPr>
          </a:p>
        </p:txBody>
      </p:sp>
      <p:sp>
        <p:nvSpPr>
          <p:cNvPr id="6" name="TextBox 5"/>
          <p:cNvSpPr txBox="1"/>
          <p:nvPr/>
        </p:nvSpPr>
        <p:spPr>
          <a:xfrm>
            <a:off x="228600" y="1372850"/>
            <a:ext cx="838200" cy="1446550"/>
          </a:xfrm>
          <a:prstGeom prst="rect">
            <a:avLst/>
          </a:prstGeom>
          <a:noFill/>
        </p:spPr>
        <p:txBody>
          <a:bodyPr wrap="square" rtlCol="0">
            <a:spAutoFit/>
          </a:bodyPr>
          <a:lstStyle/>
          <a:p>
            <a:r>
              <a:rPr lang="en-US" sz="8800" dirty="0" smtClean="0">
                <a:solidFill>
                  <a:schemeClr val="tx2"/>
                </a:solidFill>
              </a:rPr>
              <a:t>5</a:t>
            </a:r>
            <a:endParaRPr lang="en-US" sz="8800" dirty="0">
              <a:solidFill>
                <a:schemeClr val="tx2"/>
              </a:solidFill>
            </a:endParaRPr>
          </a:p>
        </p:txBody>
      </p:sp>
      <p:pic>
        <p:nvPicPr>
          <p:cNvPr id="10"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38" t="15285" r="12266" b="20029"/>
          <a:stretch/>
        </p:blipFill>
        <p:spPr bwMode="auto">
          <a:xfrm>
            <a:off x="669471" y="2667000"/>
            <a:ext cx="802277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971800" y="5693696"/>
            <a:ext cx="6095999" cy="1077218"/>
          </a:xfrm>
          <a:prstGeom prst="rect">
            <a:avLst/>
          </a:prstGeom>
          <a:solidFill>
            <a:schemeClr val="bg1"/>
          </a:solidFill>
        </p:spPr>
        <p:txBody>
          <a:bodyPr wrap="square">
            <a:spAutoFit/>
          </a:bodyPr>
          <a:lstStyle/>
          <a:p>
            <a:pPr marL="285750" lvl="1" indent="-285750">
              <a:buClr>
                <a:srgbClr val="FA6A12"/>
              </a:buClr>
              <a:buFont typeface="Wingdings" panose="05000000000000000000" pitchFamily="2" charset="2"/>
              <a:buChar char="q"/>
            </a:pPr>
            <a:r>
              <a:rPr lang="en-US" sz="1600" dirty="0" smtClean="0">
                <a:solidFill>
                  <a:srgbClr val="002060"/>
                </a:solidFill>
              </a:rPr>
              <a:t>Map baseline </a:t>
            </a:r>
            <a:r>
              <a:rPr lang="en-US" sz="1600" dirty="0">
                <a:solidFill>
                  <a:srgbClr val="002060"/>
                </a:solidFill>
              </a:rPr>
              <a:t>condition assessments or </a:t>
            </a:r>
            <a:r>
              <a:rPr lang="en-US" sz="1600" dirty="0" smtClean="0">
                <a:solidFill>
                  <a:srgbClr val="002060"/>
                </a:solidFill>
              </a:rPr>
              <a:t>inventories</a:t>
            </a:r>
          </a:p>
          <a:p>
            <a:pPr marL="285750" lvl="1" indent="-285750">
              <a:buClr>
                <a:srgbClr val="FA6A12"/>
              </a:buClr>
              <a:buFont typeface="Wingdings" panose="05000000000000000000" pitchFamily="2" charset="2"/>
              <a:buChar char="q"/>
            </a:pPr>
            <a:r>
              <a:rPr lang="en-US" sz="1600" dirty="0" smtClean="0">
                <a:solidFill>
                  <a:srgbClr val="002060"/>
                </a:solidFill>
              </a:rPr>
              <a:t>Map on-going </a:t>
            </a:r>
            <a:r>
              <a:rPr lang="en-US" sz="1600" dirty="0">
                <a:solidFill>
                  <a:srgbClr val="002060"/>
                </a:solidFill>
              </a:rPr>
              <a:t>or completed conservation actions: who is doing what where</a:t>
            </a:r>
            <a:r>
              <a:rPr lang="en-US" sz="1600" dirty="0" smtClean="0">
                <a:solidFill>
                  <a:srgbClr val="002060"/>
                </a:solidFill>
              </a:rPr>
              <a:t>?</a:t>
            </a:r>
          </a:p>
          <a:p>
            <a:pPr marL="285750" lvl="1" indent="-285750">
              <a:buClr>
                <a:srgbClr val="FA6A12"/>
              </a:buClr>
              <a:buFont typeface="Wingdings" panose="05000000000000000000" pitchFamily="2" charset="2"/>
              <a:buChar char="q"/>
            </a:pPr>
            <a:r>
              <a:rPr lang="en-US" sz="1600" dirty="0" smtClean="0">
                <a:solidFill>
                  <a:srgbClr val="002060"/>
                </a:solidFill>
              </a:rPr>
              <a:t>Understand where conservation actions are most needed</a:t>
            </a:r>
          </a:p>
          <a:p>
            <a:pPr marL="285750" lvl="1" indent="-285750">
              <a:buClr>
                <a:srgbClr val="FA6A12"/>
              </a:buClr>
              <a:buFont typeface="Wingdings" panose="05000000000000000000" pitchFamily="2" charset="2"/>
              <a:buChar char="q"/>
            </a:pPr>
            <a:r>
              <a:rPr lang="en-US" sz="1600" dirty="0" smtClean="0">
                <a:solidFill>
                  <a:srgbClr val="002060"/>
                </a:solidFill>
              </a:rPr>
              <a:t>Understand where the greatest opportunities for collaboration are</a:t>
            </a:r>
            <a:endParaRPr lang="en-US" sz="1600" dirty="0">
              <a:solidFill>
                <a:srgbClr val="002060"/>
              </a:solidFill>
            </a:endParaRPr>
          </a:p>
        </p:txBody>
      </p:sp>
      <p:sp>
        <p:nvSpPr>
          <p:cNvPr id="13" name="Rectangle 12"/>
          <p:cNvSpPr/>
          <p:nvPr/>
        </p:nvSpPr>
        <p:spPr>
          <a:xfrm>
            <a:off x="1692727" y="445532"/>
            <a:ext cx="5638799" cy="523220"/>
          </a:xfrm>
          <a:prstGeom prst="rect">
            <a:avLst/>
          </a:prstGeom>
        </p:spPr>
        <p:txBody>
          <a:bodyPr wrap="square">
            <a:spAutoFit/>
          </a:bodyPr>
          <a:lstStyle/>
          <a:p>
            <a:pPr algn="ctr"/>
            <a:r>
              <a:rPr lang="en-US" sz="2800" b="1" dirty="0">
                <a:solidFill>
                  <a:srgbClr val="FFFF00"/>
                </a:solidFill>
                <a:latin typeface="Arial" panose="020B0604020202020204" pitchFamily="34" charset="0"/>
                <a:cs typeface="Arial" panose="020B0604020202020204" pitchFamily="34" charset="0"/>
                <a:hlinkClick r:id="rId3"/>
              </a:rPr>
              <a:t>http://dlcc.databasin.org</a:t>
            </a:r>
            <a:endParaRPr lang="en-US" sz="2800" b="1" dirty="0">
              <a:solidFill>
                <a:srgbClr val="FFFF00"/>
              </a:solidFill>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93696"/>
            <a:ext cx="1607810" cy="128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7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29" y="4663612"/>
            <a:ext cx="3303812" cy="2054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371600" y="1600200"/>
            <a:ext cx="7772400" cy="990600"/>
          </a:xfrm>
        </p:spPr>
        <p:txBody>
          <a:bodyPr>
            <a:normAutofit/>
          </a:bodyPr>
          <a:lstStyle/>
          <a:p>
            <a:pPr lvl="1" algn="l" rtl="0">
              <a:spcBef>
                <a:spcPct val="0"/>
              </a:spcBef>
            </a:pPr>
            <a:r>
              <a:rPr lang="en-US" sz="2800" b="1" dirty="0" smtClean="0">
                <a:solidFill>
                  <a:schemeClr val="bg1"/>
                </a:solidFill>
                <a:latin typeface="+mn-lt"/>
              </a:rPr>
              <a:t>You guessed it…. </a:t>
            </a:r>
            <a:r>
              <a:rPr lang="en-US" sz="4400" b="1" dirty="0" smtClean="0">
                <a:solidFill>
                  <a:schemeClr val="bg1"/>
                </a:solidFill>
                <a:latin typeface="+mn-lt"/>
              </a:rPr>
              <a:t>TIME</a:t>
            </a:r>
            <a:endParaRPr lang="en-US" sz="4400" dirty="0">
              <a:solidFill>
                <a:schemeClr val="bg1"/>
              </a:solidFill>
              <a:latin typeface="+mn-lt"/>
            </a:endParaRPr>
          </a:p>
        </p:txBody>
      </p:sp>
      <p:sp>
        <p:nvSpPr>
          <p:cNvPr id="6" name="TextBox 5"/>
          <p:cNvSpPr txBox="1"/>
          <p:nvPr/>
        </p:nvSpPr>
        <p:spPr>
          <a:xfrm>
            <a:off x="228600" y="1372850"/>
            <a:ext cx="838200" cy="1446550"/>
          </a:xfrm>
          <a:prstGeom prst="rect">
            <a:avLst/>
          </a:prstGeom>
          <a:noFill/>
        </p:spPr>
        <p:txBody>
          <a:bodyPr wrap="square" rtlCol="0">
            <a:spAutoFit/>
          </a:bodyPr>
          <a:lstStyle/>
          <a:p>
            <a:r>
              <a:rPr lang="en-US" sz="8800" dirty="0" smtClean="0">
                <a:solidFill>
                  <a:schemeClr val="tx2"/>
                </a:solidFill>
              </a:rPr>
              <a:t>6</a:t>
            </a:r>
            <a:endParaRPr lang="en-US" sz="8800" dirty="0">
              <a:solidFill>
                <a:schemeClr val="tx2"/>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276600"/>
            <a:ext cx="60960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28600" y="2438400"/>
            <a:ext cx="8153400" cy="990600"/>
          </a:xfrm>
          <a:prstGeom prst="rect">
            <a:avLst/>
          </a:prstGeom>
        </p:spPr>
        <p:txBody>
          <a:bodyPr vert="horz" anchor="ctr">
            <a:normAutofit/>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pPr fontAlgn="auto">
              <a:spcAft>
                <a:spcPts val="0"/>
              </a:spcAft>
            </a:pPr>
            <a:r>
              <a:rPr lang="en-US" dirty="0" smtClean="0">
                <a:solidFill>
                  <a:schemeClr val="tx1"/>
                </a:solidFill>
                <a:latin typeface="Calibri" panose="020F0502020204030204" pitchFamily="34" charset="0"/>
                <a:cs typeface="Calibri" panose="020F0502020204030204" pitchFamily="34" charset="0"/>
              </a:rPr>
              <a:t>We talk … </a:t>
            </a:r>
            <a:r>
              <a:rPr lang="en-US" b="1" dirty="0" smtClean="0">
                <a:solidFill>
                  <a:schemeClr val="tx1"/>
                </a:solidFill>
                <a:latin typeface="Calibri" panose="020F0502020204030204" pitchFamily="34" charset="0"/>
                <a:cs typeface="Calibri" panose="020F0502020204030204" pitchFamily="34" charset="0"/>
              </a:rPr>
              <a:t>A LOT</a:t>
            </a:r>
            <a:endParaRPr lang="en-US" b="1" dirty="0">
              <a:solidFill>
                <a:schemeClr val="tx1"/>
              </a:solidFill>
              <a:latin typeface="Calibri" panose="020F0502020204030204" pitchFamily="34" charset="0"/>
              <a:cs typeface="Calibri" panose="020F0502020204030204" pitchFamily="34" charset="0"/>
            </a:endParaRPr>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781" y="4727130"/>
            <a:ext cx="2996619" cy="2030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28600" y="304800"/>
            <a:ext cx="8686800" cy="707886"/>
          </a:xfrm>
          <a:prstGeom prst="rect">
            <a:avLst/>
          </a:prstGeom>
          <a:noFill/>
        </p:spPr>
        <p:txBody>
          <a:bodyPr wrap="square" rtlCol="0">
            <a:spAutoFit/>
          </a:bodyPr>
          <a:lstStyle/>
          <a:p>
            <a:r>
              <a:rPr lang="en-US" sz="2000" i="1" dirty="0">
                <a:solidFill>
                  <a:srgbClr val="002060"/>
                </a:solidFill>
                <a:latin typeface="Calibri" panose="020F0502020204030204" pitchFamily="34" charset="0"/>
                <a:cs typeface="Calibri" panose="020F0502020204030204" pitchFamily="34" charset="0"/>
              </a:rPr>
              <a:t>I’m going to take all this knowledge back home, and this communication is great but </a:t>
            </a:r>
            <a:r>
              <a:rPr lang="en-US" sz="2000" b="1" i="1" dirty="0">
                <a:solidFill>
                  <a:srgbClr val="002060"/>
                </a:solidFill>
                <a:latin typeface="Calibri" panose="020F0502020204030204" pitchFamily="34" charset="0"/>
                <a:cs typeface="Calibri" panose="020F0502020204030204" pitchFamily="34" charset="0"/>
              </a:rPr>
              <a:t>we still need products</a:t>
            </a:r>
            <a:r>
              <a:rPr lang="en-US" sz="2000" i="1" dirty="0" smtClean="0">
                <a:solidFill>
                  <a:srgbClr val="002060"/>
                </a:solidFill>
                <a:latin typeface="Calibri" panose="020F0502020204030204" pitchFamily="34" charset="0"/>
                <a:cs typeface="Calibri" panose="020F0502020204030204" pitchFamily="34" charset="0"/>
              </a:rPr>
              <a:t>.” (Desert LCC Workshop Participant)</a:t>
            </a:r>
            <a:endParaRPr lang="en-US" sz="20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232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 Carmen"/>
          <p:cNvPicPr>
            <a:picLocks noChangeAspect="1"/>
          </p:cNvPicPr>
          <p:nvPr/>
        </p:nvPicPr>
        <p:blipFill rotWithShape="1">
          <a:blip r:embed="rId3">
            <a:extLst>
              <a:ext uri="{28A0092B-C50C-407E-A947-70E740481C1C}">
                <a14:useLocalDpi xmlns:a14="http://schemas.microsoft.com/office/drawing/2010/main" val="0"/>
              </a:ext>
            </a:extLst>
          </a:blip>
          <a:srcRect l="4977" t="15529" r="9903" b="3477"/>
          <a:stretch/>
        </p:blipFill>
        <p:spPr bwMode="auto">
          <a:xfrm>
            <a:off x="-152400" y="-100920"/>
            <a:ext cx="9448800" cy="7089477"/>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idx="1"/>
          </p:nvPr>
        </p:nvSpPr>
        <p:spPr>
          <a:xfrm>
            <a:off x="825046" y="1970314"/>
            <a:ext cx="8001000" cy="3429000"/>
          </a:xfrm>
          <a:solidFill>
            <a:schemeClr val="bg1">
              <a:alpha val="67000"/>
            </a:schemeClr>
          </a:solidFill>
        </p:spPr>
        <p:txBody>
          <a:bodyPr anchor="ctr" anchorCtr="0">
            <a:normAutofit fontScale="70000" lnSpcReduction="20000"/>
          </a:bodyPr>
          <a:lstStyle/>
          <a:p>
            <a:pPr marL="0" indent="0" algn="ctr">
              <a:buNone/>
            </a:pPr>
            <a:r>
              <a:rPr lang="en-US" sz="3200" i="1" dirty="0" smtClean="0">
                <a:solidFill>
                  <a:srgbClr val="002060"/>
                </a:solidFill>
              </a:rPr>
              <a:t>"You </a:t>
            </a:r>
            <a:r>
              <a:rPr lang="en-US" sz="3200" i="1" dirty="0">
                <a:solidFill>
                  <a:srgbClr val="002060"/>
                </a:solidFill>
              </a:rPr>
              <a:t>not only bring people together from agencies and academia, you also bring people together across disciplines and across institutions in ways that would not have happened without your facilitation</a:t>
            </a:r>
            <a:r>
              <a:rPr lang="en-US" sz="3200" i="1" dirty="0" smtClean="0">
                <a:solidFill>
                  <a:srgbClr val="002060"/>
                </a:solidFill>
              </a:rPr>
              <a:t>. </a:t>
            </a:r>
            <a:r>
              <a:rPr lang="en-US" sz="3200" i="1" dirty="0">
                <a:solidFill>
                  <a:srgbClr val="002060"/>
                </a:solidFill>
              </a:rPr>
              <a:t>When you bring people together, great things can happen. You are also working hard at getting information moving quickly between the researchers and the managers.  This takes time to have a measurable impact, but it is happening. The pathways you are building will be very important conduits of information for managers. (e.g. your webinars and efforts to make other web resources accessible and easy for managers to </a:t>
            </a:r>
            <a:r>
              <a:rPr lang="en-US" sz="3200" i="1" dirty="0" smtClean="0">
                <a:solidFill>
                  <a:srgbClr val="002060"/>
                </a:solidFill>
              </a:rPr>
              <a:t>use)." (Desert LCC Academic </a:t>
            </a:r>
            <a:r>
              <a:rPr lang="en-US" sz="3200" i="1" dirty="0">
                <a:solidFill>
                  <a:srgbClr val="002060"/>
                </a:solidFill>
              </a:rPr>
              <a:t>partner) </a:t>
            </a:r>
            <a:endParaRPr lang="en-US" i="1" dirty="0">
              <a:solidFill>
                <a:srgbClr val="002060"/>
              </a:solidFill>
            </a:endParaRPr>
          </a:p>
        </p:txBody>
      </p:sp>
      <p:sp>
        <p:nvSpPr>
          <p:cNvPr id="5" name="AutoShape 4" descr="Image result for happy cl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889" b="93333" l="6667" r="94667"/>
                    </a14:imgEffect>
                  </a14:imgLayer>
                </a14:imgProps>
              </a:ext>
              <a:ext uri="{28A0092B-C50C-407E-A947-70E740481C1C}">
                <a14:useLocalDpi xmlns:a14="http://schemas.microsoft.com/office/drawing/2010/main" val="0"/>
              </a:ext>
            </a:extLst>
          </a:blip>
          <a:srcRect/>
          <a:stretch>
            <a:fillRect/>
          </a:stretch>
        </p:blipFill>
        <p:spPr bwMode="auto">
          <a:xfrm>
            <a:off x="32657" y="5823856"/>
            <a:ext cx="1034143" cy="103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p:cNvSpPr txBox="1">
            <a:spLocks/>
          </p:cNvSpPr>
          <p:nvPr/>
        </p:nvSpPr>
        <p:spPr>
          <a:xfrm>
            <a:off x="1257300" y="304800"/>
            <a:ext cx="7772400" cy="990600"/>
          </a:xfrm>
          <a:prstGeom prst="rect">
            <a:avLst/>
          </a:prstGeom>
        </p:spPr>
        <p:txBody>
          <a:bodyPr vert="horz" anchor="ctr">
            <a:normAutofit/>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pPr marL="0" lvl="1" algn="l" rtl="0" fontAlgn="auto">
              <a:spcBef>
                <a:spcPct val="0"/>
              </a:spcBef>
              <a:spcAft>
                <a:spcPts val="0"/>
              </a:spcAft>
            </a:pPr>
            <a:r>
              <a:rPr lang="en-US" sz="4800" b="1" kern="0" dirty="0" smtClean="0">
                <a:solidFill>
                  <a:schemeClr val="bg1"/>
                </a:solidFill>
                <a:latin typeface="+mn-lt"/>
              </a:rPr>
              <a:t>Celebrate Success!</a:t>
            </a:r>
            <a:endParaRPr lang="en-US" sz="4800" kern="0" dirty="0">
              <a:solidFill>
                <a:schemeClr val="bg1"/>
              </a:solidFill>
              <a:latin typeface="+mn-lt"/>
            </a:endParaRPr>
          </a:p>
        </p:txBody>
      </p:sp>
      <p:sp>
        <p:nvSpPr>
          <p:cNvPr id="11" name="TextBox 10"/>
          <p:cNvSpPr txBox="1"/>
          <p:nvPr/>
        </p:nvSpPr>
        <p:spPr>
          <a:xfrm>
            <a:off x="460375" y="76825"/>
            <a:ext cx="838200" cy="1446550"/>
          </a:xfrm>
          <a:prstGeom prst="rect">
            <a:avLst/>
          </a:prstGeom>
          <a:noFill/>
        </p:spPr>
        <p:txBody>
          <a:bodyPr wrap="square" rtlCol="0">
            <a:spAutoFit/>
          </a:bodyPr>
          <a:lstStyle/>
          <a:p>
            <a:r>
              <a:rPr lang="en-US" sz="8800" dirty="0" smtClean="0">
                <a:solidFill>
                  <a:schemeClr val="tx2"/>
                </a:solidFill>
              </a:rPr>
              <a:t>7</a:t>
            </a:r>
            <a:endParaRPr lang="en-US" sz="8800" dirty="0">
              <a:solidFill>
                <a:schemeClr val="tx2"/>
              </a:solidFill>
            </a:endParaRPr>
          </a:p>
        </p:txBody>
      </p:sp>
      <p:sp>
        <p:nvSpPr>
          <p:cNvPr id="13" name="TextBox 12"/>
          <p:cNvSpPr txBox="1"/>
          <p:nvPr/>
        </p:nvSpPr>
        <p:spPr>
          <a:xfrm>
            <a:off x="4876800" y="5399314"/>
            <a:ext cx="4245428" cy="1446550"/>
          </a:xfrm>
          <a:prstGeom prst="rect">
            <a:avLst/>
          </a:prstGeom>
          <a:noFill/>
        </p:spPr>
        <p:txBody>
          <a:bodyPr wrap="square" rtlCol="0">
            <a:spAutoFit/>
          </a:bodyPr>
          <a:lstStyle/>
          <a:p>
            <a:r>
              <a:rPr lang="en-US" sz="2000" dirty="0">
                <a:solidFill>
                  <a:schemeClr val="accent6">
                    <a:lumMod val="20000"/>
                    <a:lumOff val="80000"/>
                  </a:schemeClr>
                </a:solidFill>
                <a:latin typeface="+mj-lt"/>
              </a:rPr>
              <a:t>Genevieve </a:t>
            </a:r>
            <a:r>
              <a:rPr lang="en-US" sz="2000" dirty="0" smtClean="0">
                <a:solidFill>
                  <a:schemeClr val="accent6">
                    <a:lumMod val="20000"/>
                    <a:lumOff val="80000"/>
                  </a:schemeClr>
                </a:solidFill>
                <a:latin typeface="+mj-lt"/>
              </a:rPr>
              <a:t>Johnson, Coordinator </a:t>
            </a:r>
            <a:endParaRPr lang="en-US" sz="2000" dirty="0">
              <a:solidFill>
                <a:schemeClr val="accent6">
                  <a:lumMod val="20000"/>
                  <a:lumOff val="80000"/>
                </a:schemeClr>
              </a:solidFill>
              <a:latin typeface="+mj-lt"/>
            </a:endParaRPr>
          </a:p>
          <a:p>
            <a:r>
              <a:rPr lang="en-US" sz="2000" dirty="0">
                <a:solidFill>
                  <a:schemeClr val="accent6">
                    <a:lumMod val="20000"/>
                    <a:lumOff val="80000"/>
                  </a:schemeClr>
                </a:solidFill>
                <a:latin typeface="+mj-lt"/>
              </a:rPr>
              <a:t>gjohnson@usbr.gov</a:t>
            </a:r>
          </a:p>
          <a:p>
            <a:endParaRPr lang="en-US" sz="800" dirty="0" smtClean="0">
              <a:solidFill>
                <a:schemeClr val="accent6">
                  <a:lumMod val="20000"/>
                  <a:lumOff val="80000"/>
                </a:schemeClr>
              </a:solidFill>
              <a:latin typeface="+mj-lt"/>
            </a:endParaRPr>
          </a:p>
          <a:p>
            <a:r>
              <a:rPr lang="en-US" sz="2000" dirty="0" smtClean="0">
                <a:solidFill>
                  <a:schemeClr val="accent6">
                    <a:lumMod val="20000"/>
                    <a:lumOff val="80000"/>
                  </a:schemeClr>
                </a:solidFill>
                <a:latin typeface="+mj-lt"/>
              </a:rPr>
              <a:t>Aimee Roberson, Science Coordinator</a:t>
            </a:r>
          </a:p>
          <a:p>
            <a:r>
              <a:rPr lang="en-US" sz="2000" dirty="0" smtClean="0">
                <a:solidFill>
                  <a:schemeClr val="accent6">
                    <a:lumMod val="20000"/>
                    <a:lumOff val="80000"/>
                  </a:schemeClr>
                </a:solidFill>
                <a:latin typeface="+mj-lt"/>
              </a:rPr>
              <a:t>aimee_roberson@fws.gov</a:t>
            </a:r>
          </a:p>
        </p:txBody>
      </p:sp>
    </p:spTree>
    <p:extLst>
      <p:ext uri="{BB962C8B-B14F-4D97-AF65-F5344CB8AC3E}">
        <p14:creationId xmlns:p14="http://schemas.microsoft.com/office/powerpoint/2010/main" val="252756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What’s the issue and why do I care?</a:t>
            </a:r>
            <a:endParaRPr lang="en-US" dirty="0"/>
          </a:p>
        </p:txBody>
      </p:sp>
      <p:pic>
        <p:nvPicPr>
          <p:cNvPr id="7" name="Picture 2" descr="http://www.kshs.org/kansapedia/graphics/approaching_dust_st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884" y="2794857"/>
            <a:ext cx="6428948" cy="4043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buffalonews.com/storyimage/BN/20130209/CITYANDREGION/130209112/EP/1/4/EP-130209112.jpg&amp;maxW=960"/>
          <p:cNvPicPr>
            <a:picLocks noChangeAspect="1" noChangeArrowheads="1"/>
          </p:cNvPicPr>
          <p:nvPr/>
        </p:nvPicPr>
        <p:blipFill rotWithShape="1">
          <a:blip r:embed="rId4">
            <a:extLst>
              <a:ext uri="{28A0092B-C50C-407E-A947-70E740481C1C}">
                <a14:useLocalDpi xmlns:a14="http://schemas.microsoft.com/office/drawing/2010/main" val="0"/>
              </a:ext>
            </a:extLst>
          </a:blip>
          <a:srcRect l="5670" t="3095" r="1298" b="20872"/>
          <a:stretch/>
        </p:blipFill>
        <p:spPr bwMode="auto">
          <a:xfrm rot="21147796">
            <a:off x="1439551" y="2633966"/>
            <a:ext cx="5611631" cy="3631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9" name="Group 8"/>
          <p:cNvGrpSpPr/>
          <p:nvPr/>
        </p:nvGrpSpPr>
        <p:grpSpPr>
          <a:xfrm rot="308683">
            <a:off x="2151971" y="2831070"/>
            <a:ext cx="5520360" cy="3594659"/>
            <a:chOff x="914400" y="2362200"/>
            <a:chExt cx="5334000" cy="3993732"/>
          </a:xfrm>
        </p:grpSpPr>
        <p:pic>
          <p:nvPicPr>
            <p:cNvPr id="10" name="Picture 6" descr="wetland loss due to agricul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62200"/>
              <a:ext cx="5334000" cy="399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3581400" y="6019800"/>
              <a:ext cx="2467025" cy="276999"/>
            </a:xfrm>
            <a:prstGeom prst="rect">
              <a:avLst/>
            </a:prstGeom>
            <a:noFill/>
          </p:spPr>
          <p:txBody>
            <a:bodyPr wrap="square" rtlCol="0">
              <a:spAutoFit/>
            </a:bodyPr>
            <a:lstStyle/>
            <a:p>
              <a:r>
                <a:rPr lang="en-US" sz="1200" dirty="0">
                  <a:solidFill>
                    <a:prstClr val="white"/>
                  </a:solidFill>
                </a:rPr>
                <a:t>http://www.nabci-us.org/fbprograms.html</a:t>
              </a:r>
            </a:p>
          </p:txBody>
        </p:sp>
      </p:grpSp>
      <p:sp>
        <p:nvSpPr>
          <p:cNvPr id="12" name="Rectangle 3"/>
          <p:cNvSpPr txBox="1">
            <a:spLocks/>
          </p:cNvSpPr>
          <p:nvPr/>
        </p:nvSpPr>
        <p:spPr>
          <a:xfrm>
            <a:off x="381000" y="227781"/>
            <a:ext cx="8048574" cy="1220020"/>
          </a:xfrm>
          <a:prstGeom prst="rect">
            <a:avLst/>
          </a:prstGeom>
        </p:spPr>
        <p:txBody>
          <a:bodyPr vert="horz"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fontAlgn="auto">
              <a:spcAft>
                <a:spcPts val="0"/>
              </a:spcAft>
              <a:buClr>
                <a:srgbClr val="663606"/>
              </a:buClr>
            </a:pPr>
            <a:r>
              <a:rPr lang="en-US" dirty="0" smtClean="0">
                <a:solidFill>
                  <a:srgbClr val="663606"/>
                </a:solidFill>
                <a:latin typeface="Calibri" pitchFamily="34" charset="0"/>
                <a:cs typeface="Calibri" panose="020F0502020204030204" pitchFamily="34" charset="0"/>
              </a:rPr>
              <a:t>Resource managers at many levels have successfully responded to major challenges in the past.</a:t>
            </a:r>
          </a:p>
          <a:p>
            <a:pPr algn="ctr" fontAlgn="auto">
              <a:spcAft>
                <a:spcPts val="0"/>
              </a:spcAft>
              <a:buClr>
                <a:srgbClr val="663606"/>
              </a:buClr>
              <a:buFont typeface="Wingdings" pitchFamily="2" charset="2"/>
              <a:buChar char="§"/>
            </a:pPr>
            <a:endParaRPr lang="en-US" dirty="0" smtClean="0">
              <a:solidFill>
                <a:srgbClr val="663606"/>
              </a:solidFill>
              <a:latin typeface="Calibri" pitchFamily="34" charset="0"/>
              <a:cs typeface="Calibri" panose="020F0502020204030204" pitchFamily="34" charset="0"/>
            </a:endParaRPr>
          </a:p>
          <a:p>
            <a:pPr marL="18288" algn="ctr" fontAlgn="auto">
              <a:spcAft>
                <a:spcPts val="0"/>
              </a:spcAft>
              <a:buClr>
                <a:srgbClr val="FA6A12"/>
              </a:buClr>
            </a:pPr>
            <a:endParaRPr lang="en-US" dirty="0" smtClean="0">
              <a:solidFill>
                <a:srgbClr val="663606"/>
              </a:solidFill>
              <a:latin typeface="Calibri" pitchFamily="34" charset="0"/>
              <a:cs typeface="Calibri" panose="020F0502020204030204" pitchFamily="34" charset="0"/>
            </a:endParaRPr>
          </a:p>
        </p:txBody>
      </p:sp>
    </p:spTree>
    <p:extLst>
      <p:ext uri="{BB962C8B-B14F-4D97-AF65-F5344CB8AC3E}">
        <p14:creationId xmlns:p14="http://schemas.microsoft.com/office/powerpoint/2010/main" val="141603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657"/>
            <a:ext cx="97128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304800" y="1371600"/>
            <a:ext cx="8610600" cy="5105400"/>
          </a:xfrm>
          <a:solidFill>
            <a:schemeClr val="bg1">
              <a:lumMod val="95000"/>
              <a:alpha val="70000"/>
            </a:schemeClr>
          </a:solidFill>
        </p:spPr>
        <p:txBody>
          <a:bodyPr>
            <a:noAutofit/>
          </a:bodyPr>
          <a:lstStyle/>
          <a:p>
            <a:pPr marL="18288" indent="0">
              <a:spcAft>
                <a:spcPts val="600"/>
              </a:spcAft>
              <a:buNone/>
            </a:pPr>
            <a:r>
              <a:rPr lang="en-US" sz="2400" b="1" dirty="0" smtClean="0">
                <a:solidFill>
                  <a:srgbClr val="002060"/>
                </a:solidFill>
                <a:effectLst/>
              </a:rPr>
              <a:t>Restoration issues:</a:t>
            </a:r>
          </a:p>
          <a:p>
            <a:pPr>
              <a:spcAft>
                <a:spcPts val="600"/>
              </a:spcAft>
              <a:buFont typeface="Arial" panose="020B0604020202020204" pitchFamily="34" charset="0"/>
              <a:buChar char="•"/>
            </a:pPr>
            <a:r>
              <a:rPr lang="en-US" sz="2400" dirty="0" smtClean="0">
                <a:solidFill>
                  <a:srgbClr val="002060"/>
                </a:solidFill>
                <a:effectLst/>
              </a:rPr>
              <a:t>lack of a guiding vision or ecological endpoint to guide efforts</a:t>
            </a:r>
          </a:p>
          <a:p>
            <a:pPr>
              <a:spcAft>
                <a:spcPts val="600"/>
              </a:spcAft>
              <a:buFont typeface="Arial" panose="020B0604020202020204" pitchFamily="34" charset="0"/>
              <a:buChar char="•"/>
            </a:pPr>
            <a:r>
              <a:rPr lang="en-US" sz="2400" dirty="0" smtClean="0">
                <a:solidFill>
                  <a:srgbClr val="002060"/>
                </a:solidFill>
                <a:effectLst/>
              </a:rPr>
              <a:t>over-focus on creating habitat for single species without enough knowledge of the natural systems</a:t>
            </a:r>
          </a:p>
          <a:p>
            <a:pPr>
              <a:spcAft>
                <a:spcPts val="600"/>
              </a:spcAft>
              <a:buFont typeface="Arial" panose="020B0604020202020204" pitchFamily="34" charset="0"/>
              <a:buChar char="•"/>
            </a:pPr>
            <a:r>
              <a:rPr lang="en-US" sz="2400" dirty="0" smtClean="0">
                <a:solidFill>
                  <a:srgbClr val="002060"/>
                </a:solidFill>
                <a:effectLst/>
              </a:rPr>
              <a:t>lack of routine monitoring and assessment at a timescale that allows for project outcomes to develop </a:t>
            </a:r>
          </a:p>
          <a:p>
            <a:pPr>
              <a:spcAft>
                <a:spcPts val="600"/>
              </a:spcAft>
              <a:buFont typeface="Arial" panose="020B0604020202020204" pitchFamily="34" charset="0"/>
              <a:buChar char="•"/>
            </a:pPr>
            <a:r>
              <a:rPr lang="en-US" sz="2400" dirty="0" smtClean="0">
                <a:solidFill>
                  <a:srgbClr val="002060"/>
                </a:solidFill>
                <a:effectLst/>
              </a:rPr>
              <a:t>problem of setting goals for an isolated locations without linking entire watersheds or regions</a:t>
            </a:r>
          </a:p>
          <a:p>
            <a:pPr>
              <a:spcAft>
                <a:spcPts val="600"/>
              </a:spcAft>
              <a:buFont typeface="Arial" panose="020B0604020202020204" pitchFamily="34" charset="0"/>
              <a:buChar char="•"/>
            </a:pPr>
            <a:r>
              <a:rPr lang="en-US" sz="2400" dirty="0" smtClean="0">
                <a:solidFill>
                  <a:srgbClr val="002060"/>
                </a:solidFill>
                <a:effectLst/>
              </a:rPr>
              <a:t>complexity of natural resource management, agencies, laws, regulations, and mandates </a:t>
            </a:r>
          </a:p>
          <a:p>
            <a:pPr marL="18288" indent="0" algn="ctr">
              <a:spcAft>
                <a:spcPts val="600"/>
              </a:spcAft>
              <a:buNone/>
            </a:pPr>
            <a:r>
              <a:rPr lang="en-US" sz="2000" b="1" dirty="0" smtClean="0">
                <a:solidFill>
                  <a:schemeClr val="accent5"/>
                </a:solidFill>
                <a:effectLst/>
              </a:rPr>
              <a:t>Implicit goal of using the best science available</a:t>
            </a:r>
            <a:endParaRPr lang="en-US" sz="2000" b="1" dirty="0">
              <a:solidFill>
                <a:schemeClr val="accent5"/>
              </a:solidFill>
              <a:effectLst/>
            </a:endParaRPr>
          </a:p>
        </p:txBody>
      </p:sp>
      <p:sp>
        <p:nvSpPr>
          <p:cNvPr id="2" name="Title 1"/>
          <p:cNvSpPr>
            <a:spLocks noGrp="1"/>
          </p:cNvSpPr>
          <p:nvPr>
            <p:ph type="title"/>
          </p:nvPr>
        </p:nvSpPr>
        <p:spPr>
          <a:xfrm>
            <a:off x="304800" y="228600"/>
            <a:ext cx="8610600" cy="914400"/>
          </a:xfrm>
          <a:solidFill>
            <a:schemeClr val="tx2">
              <a:alpha val="70000"/>
            </a:schemeClr>
          </a:solidFill>
        </p:spPr>
        <p:txBody>
          <a:bodyPr/>
          <a:lstStyle/>
          <a:p>
            <a:r>
              <a:rPr lang="en-US" sz="1800" i="1" dirty="0">
                <a:solidFill>
                  <a:schemeClr val="bg1"/>
                </a:solidFill>
                <a:effectLst/>
              </a:rPr>
              <a:t>“Despite the legal mandates, massive expenditures, and the burgeoning industry of aquatic and riparian  restoration, riverine ecosystems continue to deteriorate as a result of human influences” (Karr &amp; Chu, 1999</a:t>
            </a:r>
            <a:r>
              <a:rPr lang="en-US" sz="1800" i="1" dirty="0" smtClean="0">
                <a:solidFill>
                  <a:schemeClr val="bg1"/>
                </a:solidFill>
                <a:effectLst/>
              </a:rPr>
              <a:t>).</a:t>
            </a:r>
            <a:endParaRPr lang="en-US" sz="1800" i="1" dirty="0">
              <a:solidFill>
                <a:schemeClr val="bg1"/>
              </a:solidFill>
              <a:effectLst/>
            </a:endParaRPr>
          </a:p>
        </p:txBody>
      </p:sp>
    </p:spTree>
    <p:extLst>
      <p:ext uri="{BB962C8B-B14F-4D97-AF65-F5344CB8AC3E}">
        <p14:creationId xmlns:p14="http://schemas.microsoft.com/office/powerpoint/2010/main" val="18536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17714" y="2895600"/>
            <a:ext cx="8458199" cy="1673225"/>
          </a:xfrm>
        </p:spPr>
        <p:txBody>
          <a:bodyPr/>
          <a:lstStyle/>
          <a:p>
            <a:pPr marL="0" indent="0" algn="ctr">
              <a:buNone/>
            </a:pPr>
            <a:r>
              <a:rPr lang="en-US" b="1" dirty="0"/>
              <a:t>Collective Impact: Changing paradigms</a:t>
            </a:r>
          </a:p>
        </p:txBody>
      </p:sp>
      <p:sp>
        <p:nvSpPr>
          <p:cNvPr id="5" name="Title 4"/>
          <p:cNvSpPr>
            <a:spLocks noGrp="1"/>
          </p:cNvSpPr>
          <p:nvPr>
            <p:ph type="title"/>
          </p:nvPr>
        </p:nvSpPr>
        <p:spPr/>
        <p:txBody>
          <a:bodyPr>
            <a:normAutofit fontScale="90000"/>
          </a:bodyPr>
          <a:lstStyle/>
          <a:p>
            <a:r>
              <a:rPr lang="en-US" dirty="0" smtClean="0"/>
              <a:t>What can we do to build success?</a:t>
            </a:r>
            <a:endParaRPr lang="en-US" dirty="0"/>
          </a:p>
        </p:txBody>
      </p:sp>
      <p:pic>
        <p:nvPicPr>
          <p:cNvPr id="7"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6271" b="14216"/>
          <a:stretch/>
        </p:blipFill>
        <p:spPr>
          <a:xfrm>
            <a:off x="1981200" y="3727241"/>
            <a:ext cx="5093888" cy="290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28600" y="228600"/>
            <a:ext cx="8610600" cy="923330"/>
          </a:xfrm>
          <a:prstGeom prst="rect">
            <a:avLst/>
          </a:prstGeom>
        </p:spPr>
        <p:txBody>
          <a:bodyPr wrap="square">
            <a:spAutoFit/>
          </a:bodyPr>
          <a:lstStyle/>
          <a:p>
            <a:pPr lvl="1">
              <a:spcBef>
                <a:spcPts val="600"/>
              </a:spcBef>
            </a:pPr>
            <a:r>
              <a:rPr lang="en-US" i="1" dirty="0">
                <a:solidFill>
                  <a:srgbClr val="002060"/>
                </a:solidFill>
                <a:latin typeface="Arial" panose="020B0604020202020204" pitchFamily="34" charset="0"/>
                <a:cs typeface="Arial" panose="020B0604020202020204" pitchFamily="34" charset="0"/>
              </a:rPr>
              <a:t>"Organization of people around </a:t>
            </a:r>
            <a:r>
              <a:rPr lang="en-US" b="1" i="1" dirty="0">
                <a:solidFill>
                  <a:srgbClr val="002060"/>
                </a:solidFill>
                <a:latin typeface="Arial" panose="020B0604020202020204" pitchFamily="34" charset="0"/>
                <a:cs typeface="Arial" panose="020B0604020202020204" pitchFamily="34" charset="0"/>
              </a:rPr>
              <a:t>a common, needed conservation idea </a:t>
            </a:r>
            <a:r>
              <a:rPr lang="en-US" i="1" dirty="0">
                <a:solidFill>
                  <a:srgbClr val="002060"/>
                </a:solidFill>
                <a:latin typeface="Arial" panose="020B0604020202020204" pitchFamily="34" charset="0"/>
                <a:cs typeface="Arial" panose="020B0604020202020204" pitchFamily="34" charset="0"/>
              </a:rPr>
              <a:t>is the most important good out of this entire process...because it is a shift of paradigms." </a:t>
            </a:r>
            <a:r>
              <a:rPr lang="en-US" i="1" dirty="0" smtClean="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Desert LCC NGO partner in Mexico)</a:t>
            </a:r>
          </a:p>
        </p:txBody>
      </p:sp>
    </p:spTree>
    <p:extLst>
      <p:ext uri="{BB962C8B-B14F-4D97-AF65-F5344CB8AC3E}">
        <p14:creationId xmlns:p14="http://schemas.microsoft.com/office/powerpoint/2010/main" val="32038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6059" y="95071"/>
            <a:ext cx="8699341" cy="1200329"/>
          </a:xfrm>
          <a:prstGeom prst="rect">
            <a:avLst/>
          </a:prstGeom>
          <a:noFill/>
        </p:spPr>
        <p:txBody>
          <a:bodyPr wrap="square">
            <a:spAutoFit/>
          </a:bodyPr>
          <a:lstStyle/>
          <a:p>
            <a:pPr>
              <a:defRPr/>
            </a:pPr>
            <a:r>
              <a:rPr lang="en-US" i="1" dirty="0">
                <a:solidFill>
                  <a:srgbClr val="002060"/>
                </a:solidFill>
                <a:latin typeface="Arial" panose="020B0604020202020204" pitchFamily="34" charset="0"/>
                <a:cs typeface="Arial" panose="020B0604020202020204" pitchFamily="34" charset="0"/>
              </a:rPr>
              <a:t>“…Interior bureaus and agencies </a:t>
            </a:r>
            <a:r>
              <a:rPr lang="en-US" b="1" i="1" dirty="0">
                <a:solidFill>
                  <a:srgbClr val="002060"/>
                </a:solidFill>
                <a:latin typeface="Arial" panose="020B0604020202020204" pitchFamily="34" charset="0"/>
                <a:cs typeface="Arial" panose="020B0604020202020204" pitchFamily="34" charset="0"/>
              </a:rPr>
              <a:t>must work together</a:t>
            </a:r>
            <a:r>
              <a:rPr lang="en-US" i="1" dirty="0">
                <a:solidFill>
                  <a:srgbClr val="002060"/>
                </a:solidFill>
                <a:latin typeface="Arial" panose="020B0604020202020204" pitchFamily="34" charset="0"/>
                <a:cs typeface="Arial" panose="020B0604020202020204" pitchFamily="34" charset="0"/>
              </a:rPr>
              <a:t>, and with other federal, state, tribal and local governments, and private landowner partners, </a:t>
            </a:r>
            <a:r>
              <a:rPr lang="en-US" b="1" i="1" dirty="0">
                <a:solidFill>
                  <a:srgbClr val="002060"/>
                </a:solidFill>
                <a:latin typeface="Arial" panose="020B0604020202020204" pitchFamily="34" charset="0"/>
                <a:cs typeface="Arial" panose="020B0604020202020204" pitchFamily="34" charset="0"/>
              </a:rPr>
              <a:t>to develop landscape-level strategies </a:t>
            </a:r>
            <a:r>
              <a:rPr lang="en-US" i="1" dirty="0">
                <a:solidFill>
                  <a:srgbClr val="002060"/>
                </a:solidFill>
                <a:latin typeface="Arial" panose="020B0604020202020204" pitchFamily="34" charset="0"/>
                <a:cs typeface="Arial" panose="020B0604020202020204" pitchFamily="34" charset="0"/>
              </a:rPr>
              <a:t>for understanding and responding to climate change impacts.” </a:t>
            </a:r>
            <a:r>
              <a:rPr lang="en-US" i="1" dirty="0" smtClean="0">
                <a:solidFill>
                  <a:srgbClr val="002060"/>
                </a:solidFill>
                <a:latin typeface="Arial" panose="020B0604020202020204" pitchFamily="34" charset="0"/>
                <a:cs typeface="Arial" panose="020B0604020202020204" pitchFamily="34" charset="0"/>
              </a:rPr>
              <a:t> (2009</a:t>
            </a:r>
            <a:r>
              <a:rPr lang="en-US" i="1" dirty="0">
                <a:solidFill>
                  <a:srgbClr val="002060"/>
                </a:solidFill>
                <a:latin typeface="Arial" panose="020B0604020202020204" pitchFamily="34" charset="0"/>
                <a:cs typeface="Arial" panose="020B0604020202020204" pitchFamily="34" charset="0"/>
              </a:rPr>
              <a:t>: Secretarial Order </a:t>
            </a:r>
            <a:r>
              <a:rPr lang="en-US" i="1" dirty="0" smtClean="0">
                <a:solidFill>
                  <a:srgbClr val="002060"/>
                </a:solidFill>
                <a:latin typeface="Arial" panose="020B0604020202020204" pitchFamily="34" charset="0"/>
                <a:cs typeface="Arial" panose="020B0604020202020204" pitchFamily="34" charset="0"/>
              </a:rPr>
              <a:t>3289)</a:t>
            </a:r>
            <a:endParaRPr lang="en-US" i="1" dirty="0">
              <a:solidFill>
                <a:srgbClr val="002060"/>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3200400"/>
            <a:ext cx="4443027" cy="29063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a:spLocks noChangeArrowheads="1"/>
          </p:cNvSpPr>
          <p:nvPr/>
        </p:nvSpPr>
        <p:spPr bwMode="auto">
          <a:xfrm>
            <a:off x="184445" y="3886200"/>
            <a:ext cx="43772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itchFamily="34" charset="0"/>
              <a:buChar char="•"/>
            </a:pPr>
            <a:r>
              <a:rPr lang="en-US" sz="2400" b="1" dirty="0">
                <a:solidFill>
                  <a:srgbClr val="663606"/>
                </a:solidFill>
                <a:latin typeface="Calibri" panose="020F0502020204030204" pitchFamily="34" charset="0"/>
                <a:cs typeface="Calibri" panose="020F0502020204030204" pitchFamily="34" charset="0"/>
              </a:rPr>
              <a:t>DOI Climate Science Centers</a:t>
            </a:r>
          </a:p>
          <a:p>
            <a:pPr marL="285750" indent="-285750">
              <a:buFont typeface="Arial" pitchFamily="34" charset="0"/>
              <a:buChar char="•"/>
            </a:pPr>
            <a:r>
              <a:rPr lang="en-US" sz="2400" b="1" dirty="0">
                <a:solidFill>
                  <a:srgbClr val="663606"/>
                </a:solidFill>
                <a:latin typeface="Calibri" panose="020F0502020204030204" pitchFamily="34" charset="0"/>
                <a:cs typeface="Calibri" panose="020F0502020204030204" pitchFamily="34" charset="0"/>
              </a:rPr>
              <a:t>Landscape Conservation Cooperatives</a:t>
            </a:r>
          </a:p>
        </p:txBody>
      </p:sp>
      <p:sp>
        <p:nvSpPr>
          <p:cNvPr id="4" name="Title 3"/>
          <p:cNvSpPr>
            <a:spLocks noGrp="1"/>
          </p:cNvSpPr>
          <p:nvPr>
            <p:ph type="title"/>
          </p:nvPr>
        </p:nvSpPr>
        <p:spPr/>
        <p:txBody>
          <a:bodyPr/>
          <a:lstStyle/>
          <a:p>
            <a:r>
              <a:rPr lang="en-US" sz="3600" dirty="0" smtClean="0"/>
              <a:t>Need </a:t>
            </a:r>
            <a:r>
              <a:rPr lang="en-US" b="1" dirty="0" smtClean="0"/>
              <a:t>dedicated infrastructure</a:t>
            </a:r>
            <a:endParaRPr lang="en-US" b="1" dirty="0"/>
          </a:p>
        </p:txBody>
      </p:sp>
      <p:sp>
        <p:nvSpPr>
          <p:cNvPr id="11" name="TextBox 10"/>
          <p:cNvSpPr txBox="1"/>
          <p:nvPr/>
        </p:nvSpPr>
        <p:spPr>
          <a:xfrm>
            <a:off x="228600" y="1372850"/>
            <a:ext cx="838200" cy="1446550"/>
          </a:xfrm>
          <a:prstGeom prst="rect">
            <a:avLst/>
          </a:prstGeom>
          <a:noFill/>
        </p:spPr>
        <p:txBody>
          <a:bodyPr wrap="square" rtlCol="0">
            <a:spAutoFit/>
          </a:bodyPr>
          <a:lstStyle/>
          <a:p>
            <a:r>
              <a:rPr lang="en-US" sz="8800" dirty="0">
                <a:solidFill>
                  <a:schemeClr val="tx2"/>
                </a:solidFill>
              </a:rPr>
              <a:t>1</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45" y="5791200"/>
            <a:ext cx="952883" cy="92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41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9" r="2143"/>
          <a:stretch/>
        </p:blipFill>
        <p:spPr bwMode="auto">
          <a:xfrm>
            <a:off x="0" y="304800"/>
            <a:ext cx="9151060" cy="627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0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76400" y="228600"/>
            <a:ext cx="7089648" cy="990600"/>
          </a:xfrm>
        </p:spPr>
        <p:txBody>
          <a:bodyPr>
            <a:normAutofit/>
          </a:bodyPr>
          <a:lstStyle/>
          <a:p>
            <a:r>
              <a:rPr lang="en-US" dirty="0" smtClean="0">
                <a:latin typeface="Calibri" panose="020F0502020204030204" pitchFamily="34" charset="0"/>
                <a:cs typeface="Calibri" panose="020F0502020204030204" pitchFamily="34" charset="0"/>
              </a:rPr>
              <a:t>Infrastructure</a:t>
            </a:r>
            <a:endParaRPr lang="en-US" dirty="0">
              <a:latin typeface="Calibri" panose="020F0502020204030204" pitchFamily="34" charset="0"/>
              <a:cs typeface="Calibri" panose="020F0502020204030204" pitchFamily="34" charset="0"/>
            </a:endParaRPr>
          </a:p>
        </p:txBody>
      </p:sp>
      <p:grpSp>
        <p:nvGrpSpPr>
          <p:cNvPr id="6" name="Group 5"/>
          <p:cNvGrpSpPr/>
          <p:nvPr/>
        </p:nvGrpSpPr>
        <p:grpSpPr>
          <a:xfrm>
            <a:off x="381000" y="1693423"/>
            <a:ext cx="8547907" cy="4783577"/>
            <a:chOff x="457200" y="1524000"/>
            <a:chExt cx="8547907" cy="4783577"/>
          </a:xfrm>
        </p:grpSpPr>
        <p:sp>
          <p:nvSpPr>
            <p:cNvPr id="25" name="Rounded Rectangle 24"/>
            <p:cNvSpPr/>
            <p:nvPr/>
          </p:nvSpPr>
          <p:spPr>
            <a:xfrm>
              <a:off x="457200" y="1524000"/>
              <a:ext cx="2387036" cy="4783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Partnership Community</a:t>
              </a:r>
            </a:p>
            <a:p>
              <a:pPr algn="ctr"/>
              <a:r>
                <a:rPr lang="en-US" sz="800" dirty="0">
                  <a:solidFill>
                    <a:schemeClr val="tx1"/>
                  </a:solidFill>
                </a:rPr>
                <a:t> </a:t>
              </a:r>
            </a:p>
            <a:p>
              <a:pPr algn="ctr"/>
              <a:r>
                <a:rPr lang="en-US" sz="1400" dirty="0">
                  <a:solidFill>
                    <a:schemeClr val="tx1"/>
                  </a:solidFill>
                </a:rPr>
                <a:t>Entities with resource management interests in the Desert LCC</a:t>
              </a:r>
            </a:p>
            <a:p>
              <a:endParaRPr lang="en-US" sz="800" dirty="0">
                <a:solidFill>
                  <a:schemeClr val="tx1"/>
                </a:solidFill>
              </a:endParaRPr>
            </a:p>
            <a:p>
              <a:pPr marL="171450" indent="-171450">
                <a:buFont typeface="Arial" pitchFamily="34" charset="0"/>
                <a:buChar char="•"/>
              </a:pPr>
              <a:r>
                <a:rPr lang="en-US" sz="1400" dirty="0">
                  <a:solidFill>
                    <a:schemeClr val="tx1"/>
                  </a:solidFill>
                </a:rPr>
                <a:t>Communicate interests and needs to the LCC</a:t>
              </a:r>
            </a:p>
            <a:p>
              <a:pPr marL="171450" indent="-171450">
                <a:buFont typeface="Arial" pitchFamily="34" charset="0"/>
                <a:buChar char="•"/>
              </a:pPr>
              <a:endParaRPr lang="en-US" sz="800" dirty="0">
                <a:solidFill>
                  <a:schemeClr val="tx1"/>
                </a:solidFill>
              </a:endParaRPr>
            </a:p>
            <a:p>
              <a:pPr marL="171450" indent="-171450">
                <a:buFont typeface="Arial" pitchFamily="34" charset="0"/>
                <a:buChar char="•"/>
              </a:pPr>
              <a:r>
                <a:rPr lang="en-US" sz="1400" dirty="0">
                  <a:solidFill>
                    <a:schemeClr val="tx1"/>
                  </a:solidFill>
                </a:rPr>
                <a:t>Contribute resources (staff) for LCC</a:t>
              </a:r>
            </a:p>
            <a:p>
              <a:pPr marL="171450" indent="-171450">
                <a:buFont typeface="Arial" pitchFamily="34" charset="0"/>
                <a:buChar char="•"/>
              </a:pPr>
              <a:endParaRPr lang="en-US" sz="800" dirty="0" smtClean="0">
                <a:solidFill>
                  <a:schemeClr val="tx1"/>
                </a:solidFill>
              </a:endParaRPr>
            </a:p>
            <a:p>
              <a:endParaRPr lang="en-US" sz="800" dirty="0">
                <a:solidFill>
                  <a:schemeClr val="tx1"/>
                </a:solidFill>
              </a:endParaRPr>
            </a:p>
            <a:p>
              <a:pPr marL="171450" indent="-171450">
                <a:buFont typeface="Arial" pitchFamily="34" charset="0"/>
                <a:buChar char="•"/>
              </a:pPr>
              <a:endParaRPr lang="en-US" sz="800" dirty="0">
                <a:solidFill>
                  <a:schemeClr val="tx1"/>
                </a:solidFill>
              </a:endParaRPr>
            </a:p>
            <a:p>
              <a:pPr marL="171450" indent="-171450">
                <a:buFont typeface="Arial" pitchFamily="34" charset="0"/>
                <a:buChar char="•"/>
              </a:pPr>
              <a:r>
                <a:rPr lang="en-US" sz="1400" dirty="0">
                  <a:solidFill>
                    <a:schemeClr val="tx1"/>
                  </a:solidFill>
                </a:rPr>
                <a:t>Use LCC products in decision-making</a:t>
              </a:r>
            </a:p>
            <a:p>
              <a:pPr marL="171450" indent="-171450">
                <a:buFont typeface="Arial" pitchFamily="34" charset="0"/>
                <a:buChar char="•"/>
              </a:pPr>
              <a:endParaRPr lang="en-US" sz="800" dirty="0">
                <a:solidFill>
                  <a:schemeClr val="tx1"/>
                </a:solidFill>
              </a:endParaRPr>
            </a:p>
            <a:p>
              <a:pPr marL="171450" indent="-171450">
                <a:buFont typeface="Arial" pitchFamily="34" charset="0"/>
                <a:buChar char="•"/>
              </a:pPr>
              <a:r>
                <a:rPr lang="en-US" sz="1400" dirty="0">
                  <a:solidFill>
                    <a:schemeClr val="tx1"/>
                  </a:solidFill>
                </a:rPr>
                <a:t>Share information &amp; resources</a:t>
              </a:r>
            </a:p>
          </p:txBody>
        </p:sp>
        <p:grpSp>
          <p:nvGrpSpPr>
            <p:cNvPr id="5" name="Group 4"/>
            <p:cNvGrpSpPr/>
            <p:nvPr/>
          </p:nvGrpSpPr>
          <p:grpSpPr>
            <a:xfrm>
              <a:off x="3352800" y="1592767"/>
              <a:ext cx="5652307" cy="4579433"/>
              <a:chOff x="2955427" y="1846297"/>
              <a:chExt cx="6019800" cy="4478303"/>
            </a:xfrm>
          </p:grpSpPr>
          <p:sp>
            <p:nvSpPr>
              <p:cNvPr id="10" name="Rounded Rectangle 9"/>
              <p:cNvSpPr/>
              <p:nvPr/>
            </p:nvSpPr>
            <p:spPr>
              <a:xfrm>
                <a:off x="3031627" y="2057400"/>
                <a:ext cx="2209800"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Steering Committee</a:t>
                </a:r>
              </a:p>
              <a:p>
                <a:pPr algn="ctr"/>
                <a:r>
                  <a:rPr lang="en-US" sz="1400" dirty="0" smtClean="0">
                    <a:solidFill>
                      <a:schemeClr val="tx1"/>
                    </a:solidFill>
                  </a:rPr>
                  <a:t>Provides direction</a:t>
                </a:r>
                <a:endParaRPr lang="en-US" sz="1400" dirty="0">
                  <a:solidFill>
                    <a:schemeClr val="tx1"/>
                  </a:solidFill>
                </a:endParaRPr>
              </a:p>
            </p:txBody>
          </p:sp>
          <p:sp>
            <p:nvSpPr>
              <p:cNvPr id="14" name="Rounded Rectangle 13"/>
              <p:cNvSpPr/>
              <p:nvPr/>
            </p:nvSpPr>
            <p:spPr>
              <a:xfrm>
                <a:off x="5698627" y="2057400"/>
                <a:ext cx="2981326" cy="114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Staff</a:t>
                </a:r>
              </a:p>
              <a:p>
                <a:pPr algn="ctr"/>
                <a:r>
                  <a:rPr lang="en-US" sz="1400" dirty="0" smtClean="0">
                    <a:solidFill>
                      <a:schemeClr val="tx1"/>
                    </a:solidFill>
                  </a:rPr>
                  <a:t>Coordinator (BOR)</a:t>
                </a:r>
              </a:p>
              <a:p>
                <a:pPr algn="ctr"/>
                <a:r>
                  <a:rPr lang="en-US" sz="1400" dirty="0" smtClean="0">
                    <a:solidFill>
                      <a:schemeClr val="tx1"/>
                    </a:solidFill>
                  </a:rPr>
                  <a:t>Science Coordinator (</a:t>
                </a:r>
                <a:r>
                  <a:rPr lang="en-US" sz="1400" dirty="0" err="1" smtClean="0">
                    <a:solidFill>
                      <a:schemeClr val="tx1"/>
                    </a:solidFill>
                  </a:rPr>
                  <a:t>FWS</a:t>
                </a:r>
                <a:r>
                  <a:rPr lang="en-US" sz="1400" dirty="0" smtClean="0">
                    <a:solidFill>
                      <a:schemeClr val="tx1"/>
                    </a:solidFill>
                  </a:rPr>
                  <a:t>)</a:t>
                </a:r>
              </a:p>
              <a:p>
                <a:pPr algn="ctr"/>
                <a:r>
                  <a:rPr lang="en-US" sz="1400" dirty="0" smtClean="0">
                    <a:solidFill>
                      <a:schemeClr val="tx1"/>
                    </a:solidFill>
                  </a:rPr>
                  <a:t>Provide support &amp; coordination</a:t>
                </a:r>
                <a:endParaRPr lang="en-US" sz="1400" dirty="0">
                  <a:solidFill>
                    <a:schemeClr val="tx1"/>
                  </a:solidFill>
                </a:endParaRPr>
              </a:p>
            </p:txBody>
          </p:sp>
          <p:grpSp>
            <p:nvGrpSpPr>
              <p:cNvPr id="15" name="Group 14"/>
              <p:cNvGrpSpPr/>
              <p:nvPr/>
            </p:nvGrpSpPr>
            <p:grpSpPr>
              <a:xfrm>
                <a:off x="3962400" y="3756913"/>
                <a:ext cx="4143374" cy="2418653"/>
                <a:chOff x="2514600" y="3505200"/>
                <a:chExt cx="4410075" cy="2849271"/>
              </a:xfrm>
            </p:grpSpPr>
            <p:sp>
              <p:nvSpPr>
                <p:cNvPr id="16" name="Rounded Rectangle 15"/>
                <p:cNvSpPr/>
                <p:nvPr/>
              </p:nvSpPr>
              <p:spPr>
                <a:xfrm>
                  <a:off x="2543175" y="3899821"/>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Science</a:t>
                  </a:r>
                  <a:endParaRPr lang="en-US" sz="1800" dirty="0">
                    <a:solidFill>
                      <a:schemeClr val="tx1"/>
                    </a:solidFill>
                  </a:endParaRPr>
                </a:p>
              </p:txBody>
            </p:sp>
            <p:sp>
              <p:nvSpPr>
                <p:cNvPr id="17" name="Rounded Rectangle 16"/>
                <p:cNvSpPr/>
                <p:nvPr/>
              </p:nvSpPr>
              <p:spPr>
                <a:xfrm>
                  <a:off x="2563656" y="5899740"/>
                  <a:ext cx="4361019" cy="4547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5 Critical Management Question Teams</a:t>
                  </a:r>
                  <a:endParaRPr lang="en-US" sz="1800" dirty="0">
                    <a:solidFill>
                      <a:schemeClr val="tx1"/>
                    </a:solidFill>
                  </a:endParaRPr>
                </a:p>
              </p:txBody>
            </p:sp>
            <p:sp>
              <p:nvSpPr>
                <p:cNvPr id="18" name="Rounded Rectangle 17"/>
                <p:cNvSpPr/>
                <p:nvPr/>
              </p:nvSpPr>
              <p:spPr>
                <a:xfrm>
                  <a:off x="4750892" y="3899821"/>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Local Governments</a:t>
                  </a:r>
                  <a:endParaRPr lang="en-US" sz="1800" dirty="0">
                    <a:solidFill>
                      <a:schemeClr val="tx1"/>
                    </a:solidFill>
                  </a:endParaRPr>
                </a:p>
              </p:txBody>
            </p:sp>
            <p:sp>
              <p:nvSpPr>
                <p:cNvPr id="19" name="Rounded Rectangle 18"/>
                <p:cNvSpPr/>
                <p:nvPr/>
              </p:nvSpPr>
              <p:spPr>
                <a:xfrm>
                  <a:off x="2563656" y="5193090"/>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Tribal</a:t>
                  </a:r>
                  <a:endParaRPr lang="en-US" sz="1800" dirty="0">
                    <a:solidFill>
                      <a:schemeClr val="tx1"/>
                    </a:solidFill>
                  </a:endParaRPr>
                </a:p>
              </p:txBody>
            </p:sp>
            <p:sp>
              <p:nvSpPr>
                <p:cNvPr id="20" name="Rounded Rectangle 19"/>
                <p:cNvSpPr/>
                <p:nvPr/>
              </p:nvSpPr>
              <p:spPr>
                <a:xfrm>
                  <a:off x="4773717" y="5193090"/>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International</a:t>
                  </a:r>
                  <a:endParaRPr lang="en-US" sz="1800" dirty="0">
                    <a:solidFill>
                      <a:schemeClr val="tx1"/>
                    </a:solidFill>
                  </a:endParaRPr>
                </a:p>
              </p:txBody>
            </p:sp>
            <p:sp>
              <p:nvSpPr>
                <p:cNvPr id="21" name="Rounded Rectangle 20"/>
                <p:cNvSpPr/>
                <p:nvPr/>
              </p:nvSpPr>
              <p:spPr>
                <a:xfrm>
                  <a:off x="4750891" y="4551518"/>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Administrative</a:t>
                  </a:r>
                  <a:endParaRPr lang="en-US" sz="1800" dirty="0">
                    <a:solidFill>
                      <a:schemeClr val="tx1"/>
                    </a:solidFill>
                  </a:endParaRPr>
                </a:p>
              </p:txBody>
            </p:sp>
            <p:sp>
              <p:nvSpPr>
                <p:cNvPr id="22" name="Rounded Rectangle 21"/>
                <p:cNvSpPr/>
                <p:nvPr/>
              </p:nvSpPr>
              <p:spPr>
                <a:xfrm>
                  <a:off x="2543565" y="4551518"/>
                  <a:ext cx="2133600" cy="571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Data &amp; GIS </a:t>
                  </a:r>
                  <a:endParaRPr lang="en-US" sz="1800" dirty="0">
                    <a:solidFill>
                      <a:schemeClr val="tx1"/>
                    </a:solidFill>
                  </a:endParaRPr>
                </a:p>
              </p:txBody>
            </p:sp>
            <p:sp>
              <p:nvSpPr>
                <p:cNvPr id="23" name="Rounded Rectangle 22"/>
                <p:cNvSpPr/>
                <p:nvPr/>
              </p:nvSpPr>
              <p:spPr>
                <a:xfrm>
                  <a:off x="2514600" y="3505200"/>
                  <a:ext cx="4410075" cy="285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Working Groups</a:t>
                  </a:r>
                  <a:endParaRPr lang="en-US" dirty="0">
                    <a:solidFill>
                      <a:schemeClr val="tx1"/>
                    </a:solidFill>
                  </a:endParaRPr>
                </a:p>
              </p:txBody>
            </p:sp>
          </p:grpSp>
          <p:sp>
            <p:nvSpPr>
              <p:cNvPr id="24" name="Rectangle 23"/>
              <p:cNvSpPr/>
              <p:nvPr/>
            </p:nvSpPr>
            <p:spPr>
              <a:xfrm>
                <a:off x="2955427" y="1846297"/>
                <a:ext cx="6019800" cy="44783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Striped Right Arrow 27"/>
              <p:cNvSpPr/>
              <p:nvPr/>
            </p:nvSpPr>
            <p:spPr>
              <a:xfrm>
                <a:off x="5317627" y="2628900"/>
                <a:ext cx="304800" cy="1905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Up-Down Arrow 28"/>
              <p:cNvSpPr/>
              <p:nvPr/>
            </p:nvSpPr>
            <p:spPr>
              <a:xfrm>
                <a:off x="4403228" y="3240289"/>
                <a:ext cx="254858" cy="457200"/>
              </a:xfrm>
              <a:prstGeom prst="upDownArrow">
                <a:avLst>
                  <a:gd name="adj1" fmla="val 2757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Up-Down Arrow 29"/>
              <p:cNvSpPr/>
              <p:nvPr/>
            </p:nvSpPr>
            <p:spPr>
              <a:xfrm>
                <a:off x="6938306" y="3270653"/>
                <a:ext cx="254858" cy="457200"/>
              </a:xfrm>
              <a:prstGeom prst="upDownArrow">
                <a:avLst>
                  <a:gd name="adj1" fmla="val 2757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Left Arrow 26"/>
            <p:cNvSpPr/>
            <p:nvPr/>
          </p:nvSpPr>
          <p:spPr>
            <a:xfrm>
              <a:off x="2514600" y="4627074"/>
              <a:ext cx="1295400" cy="741114"/>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Information &amp; Products</a:t>
              </a:r>
              <a:endParaRPr lang="en-US" sz="1200" dirty="0">
                <a:solidFill>
                  <a:schemeClr val="tx1"/>
                </a:solidFill>
              </a:endParaRPr>
            </a:p>
          </p:txBody>
        </p:sp>
        <p:sp>
          <p:nvSpPr>
            <p:cNvPr id="26" name="Right Arrow 25"/>
            <p:cNvSpPr/>
            <p:nvPr/>
          </p:nvSpPr>
          <p:spPr>
            <a:xfrm>
              <a:off x="2667000" y="3094953"/>
              <a:ext cx="1366948" cy="78162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Management Questions</a:t>
              </a:r>
              <a:endParaRPr lang="en-US" sz="1200" dirty="0">
                <a:solidFill>
                  <a:schemeClr val="tx1"/>
                </a:solidFill>
              </a:endParaRPr>
            </a:p>
          </p:txBody>
        </p:sp>
      </p:gr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57" y="152400"/>
            <a:ext cx="1143000" cy="1378400"/>
          </a:xfrm>
          <a:prstGeom prst="rect">
            <a:avLst/>
          </a:prstGeom>
        </p:spPr>
      </p:pic>
    </p:spTree>
    <p:extLst>
      <p:ext uri="{BB962C8B-B14F-4D97-AF65-F5344CB8AC3E}">
        <p14:creationId xmlns:p14="http://schemas.microsoft.com/office/powerpoint/2010/main" val="395391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idx="1"/>
          </p:nvPr>
        </p:nvSpPr>
        <p:spPr>
          <a:xfrm>
            <a:off x="206830" y="76200"/>
            <a:ext cx="8784770" cy="990600"/>
          </a:xfrm>
        </p:spPr>
        <p:txBody>
          <a:bodyPr>
            <a:noAutofit/>
          </a:bodyPr>
          <a:lstStyle/>
          <a:p>
            <a:pPr fontAlgn="base"/>
            <a:r>
              <a:rPr lang="en-US" sz="1800" i="1" dirty="0">
                <a:solidFill>
                  <a:srgbClr val="002060"/>
                </a:solidFill>
                <a:latin typeface="Calibri" panose="020F0502020204030204" pitchFamily="34" charset="0"/>
                <a:cs typeface="Calibri" panose="020F0502020204030204" pitchFamily="34" charset="0"/>
              </a:rPr>
              <a:t>I </a:t>
            </a:r>
            <a:r>
              <a:rPr lang="en-US" sz="1800" i="1" dirty="0" smtClean="0">
                <a:solidFill>
                  <a:srgbClr val="002060"/>
                </a:solidFill>
                <a:latin typeface="Calibri" panose="020F0502020204030204" pitchFamily="34" charset="0"/>
                <a:cs typeface="Calibri" panose="020F0502020204030204" pitchFamily="34" charset="0"/>
              </a:rPr>
              <a:t>don’t </a:t>
            </a:r>
            <a:r>
              <a:rPr lang="en-US" sz="1800" i="1" dirty="0">
                <a:solidFill>
                  <a:srgbClr val="002060"/>
                </a:solidFill>
                <a:latin typeface="Calibri" panose="020F0502020204030204" pitchFamily="34" charset="0"/>
                <a:cs typeface="Calibri" panose="020F0502020204030204" pitchFamily="34" charset="0"/>
              </a:rPr>
              <a:t>get excited every often, and this is one of the most exciting things I’ve been a part of in a long time.  To have the opportunity to share information across boundaries, brainstorm at different scales and across resources, learn from other experts in the room – I’m very grateful that this has finally happened</a:t>
            </a:r>
            <a:r>
              <a:rPr lang="en-US" sz="1800" i="1" dirty="0" smtClean="0">
                <a:solidFill>
                  <a:srgbClr val="002060"/>
                </a:solidFill>
                <a:latin typeface="Calibri" panose="020F0502020204030204" pitchFamily="34" charset="0"/>
                <a:cs typeface="Calibri" panose="020F0502020204030204" pitchFamily="34" charset="0"/>
              </a:rPr>
              <a:t>.” (Desert LCC Workshop Participant)</a:t>
            </a:r>
            <a:endParaRPr lang="en-US" sz="1800" i="1" dirty="0">
              <a:solidFill>
                <a:srgbClr val="002060"/>
              </a:solidFill>
              <a:latin typeface="Calibri" panose="020F0502020204030204" pitchFamily="34" charset="0"/>
              <a:cs typeface="Calibri" panose="020F0502020204030204" pitchFamily="34" charset="0"/>
            </a:endParaRPr>
          </a:p>
        </p:txBody>
      </p:sp>
      <p:sp>
        <p:nvSpPr>
          <p:cNvPr id="6" name="Title 5"/>
          <p:cNvSpPr>
            <a:spLocks noGrp="1"/>
          </p:cNvSpPr>
          <p:nvPr>
            <p:ph type="title"/>
          </p:nvPr>
        </p:nvSpPr>
        <p:spPr/>
        <p:txBody>
          <a:bodyPr>
            <a:noAutofit/>
          </a:bodyPr>
          <a:lstStyle/>
          <a:p>
            <a:r>
              <a:rPr lang="en-US" sz="3600" dirty="0" smtClean="0"/>
              <a:t>Find a </a:t>
            </a:r>
            <a:r>
              <a:rPr lang="en-US" b="1" dirty="0" smtClean="0"/>
              <a:t>shared focus</a:t>
            </a:r>
            <a:endParaRPr lang="en-US" b="1" dirty="0"/>
          </a:p>
        </p:txBody>
      </p:sp>
      <p:sp>
        <p:nvSpPr>
          <p:cNvPr id="22" name="TextBox 21"/>
          <p:cNvSpPr txBox="1"/>
          <p:nvPr/>
        </p:nvSpPr>
        <p:spPr>
          <a:xfrm>
            <a:off x="152400" y="1295400"/>
            <a:ext cx="838200" cy="1569660"/>
          </a:xfrm>
          <a:prstGeom prst="rect">
            <a:avLst/>
          </a:prstGeom>
          <a:noFill/>
        </p:spPr>
        <p:txBody>
          <a:bodyPr wrap="square" rtlCol="0">
            <a:spAutoFit/>
          </a:bodyPr>
          <a:lstStyle/>
          <a:p>
            <a:r>
              <a:rPr lang="en-US" sz="9600" dirty="0" smtClean="0">
                <a:solidFill>
                  <a:schemeClr val="tx2"/>
                </a:solidFill>
              </a:rPr>
              <a:t>2</a:t>
            </a:r>
            <a:endParaRPr lang="en-US" sz="9600" dirty="0">
              <a:solidFill>
                <a:schemeClr val="tx2"/>
              </a:solidFill>
            </a:endParaRPr>
          </a:p>
        </p:txBody>
      </p:sp>
      <p:sp>
        <p:nvSpPr>
          <p:cNvPr id="23" name="Title 1"/>
          <p:cNvSpPr txBox="1">
            <a:spLocks/>
          </p:cNvSpPr>
          <p:nvPr/>
        </p:nvSpPr>
        <p:spPr>
          <a:xfrm>
            <a:off x="206830" y="2476500"/>
            <a:ext cx="8650406" cy="800100"/>
          </a:xfrm>
          <a:prstGeom prst="rect">
            <a:avLst/>
          </a:prstGeom>
        </p:spPr>
        <p:txBody>
          <a:bodyPr vert="horz" anchor="ctr">
            <a:noAutofit/>
          </a:bodyPr>
          <a:lstStyle>
            <a:lvl1pPr algn="l" rtl="0" eaLnBrk="1" latinLnBrk="0" hangingPunct="1">
              <a:spcBef>
                <a:spcPct val="0"/>
              </a:spcBef>
              <a:buNone/>
              <a:defRPr kumimoji="0" sz="4400" b="0" kern="1200" cap="none">
                <a:solidFill>
                  <a:srgbClr val="FFFFFF"/>
                </a:solidFill>
                <a:latin typeface="+mj-lt"/>
                <a:ea typeface="+mj-ea"/>
                <a:cs typeface="+mj-cs"/>
              </a:defRPr>
            </a:lvl1pPr>
          </a:lstStyle>
          <a:p>
            <a:pPr algn="ctr" fontAlgn="auto">
              <a:spcAft>
                <a:spcPts val="0"/>
              </a:spcAft>
            </a:pPr>
            <a:r>
              <a:rPr lang="en-US" sz="3200" dirty="0" smtClean="0">
                <a:solidFill>
                  <a:schemeClr val="accent1"/>
                </a:solidFill>
              </a:rPr>
              <a:t>Landscape Conservation Planning &amp; Design </a:t>
            </a:r>
            <a:endParaRPr lang="en-US" sz="3200" dirty="0">
              <a:solidFill>
                <a:schemeClr val="accent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715000"/>
            <a:ext cx="1453090" cy="96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33057"/>
            <a:ext cx="5256096" cy="34813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9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50406" cy="800100"/>
          </a:xfrm>
        </p:spPr>
        <p:txBody>
          <a:bodyPr>
            <a:noAutofit/>
          </a:bodyPr>
          <a:lstStyle/>
          <a:p>
            <a:pPr algn="l"/>
            <a:r>
              <a:rPr lang="en-US" sz="3200" dirty="0" smtClean="0">
                <a:solidFill>
                  <a:schemeClr val="accent1"/>
                </a:solidFill>
                <a:effectLst/>
              </a:rPr>
              <a:t>Landscape Conservation Planning &amp; Design </a:t>
            </a:r>
            <a:endParaRPr lang="en-US" sz="3200" dirty="0">
              <a:solidFill>
                <a:schemeClr val="accent1"/>
              </a:solidFill>
              <a:effectLst/>
            </a:endParaRPr>
          </a:p>
        </p:txBody>
      </p:sp>
      <p:sp>
        <p:nvSpPr>
          <p:cNvPr id="8" name="Content Placeholder 2"/>
          <p:cNvSpPr>
            <a:spLocks noGrp="1"/>
          </p:cNvSpPr>
          <p:nvPr>
            <p:ph sz="quarter" idx="1"/>
          </p:nvPr>
        </p:nvSpPr>
        <p:spPr>
          <a:xfrm>
            <a:off x="304800" y="1752600"/>
            <a:ext cx="8458200" cy="4572000"/>
          </a:xfrm>
        </p:spPr>
        <p:txBody>
          <a:bodyPr>
            <a:noAutofit/>
          </a:bodyPr>
          <a:lstStyle/>
          <a:p>
            <a:pPr>
              <a:buFont typeface="Wingdings" panose="05000000000000000000" pitchFamily="2" charset="2"/>
              <a:buChar char="§"/>
            </a:pPr>
            <a:r>
              <a:rPr lang="en-US" sz="2400" dirty="0" smtClean="0">
                <a:effectLst/>
                <a:latin typeface="Calibri" panose="020F0502020204030204" pitchFamily="34" charset="0"/>
                <a:cs typeface="Calibri" panose="020F0502020204030204" pitchFamily="34" charset="0"/>
              </a:rPr>
              <a:t>Collaborative process to </a:t>
            </a:r>
            <a:r>
              <a:rPr lang="en-US" sz="2400" b="1" dirty="0" smtClean="0">
                <a:effectLst/>
                <a:latin typeface="Calibri" panose="020F0502020204030204" pitchFamily="34" charset="0"/>
                <a:cs typeface="Calibri" panose="020F0502020204030204" pitchFamily="34" charset="0"/>
              </a:rPr>
              <a:t>identify common goals and objective</a:t>
            </a:r>
            <a:r>
              <a:rPr lang="en-US" sz="2400" dirty="0" smtClean="0">
                <a:effectLst/>
                <a:latin typeface="Calibri" panose="020F0502020204030204" pitchFamily="34" charset="0"/>
                <a:cs typeface="Calibri" panose="020F0502020204030204" pitchFamily="34" charset="0"/>
              </a:rPr>
              <a:t>s for managing resources across jurisdictional boundaries</a:t>
            </a:r>
          </a:p>
          <a:p>
            <a:pPr>
              <a:buFont typeface="Wingdings" panose="05000000000000000000" pitchFamily="2" charset="2"/>
              <a:buChar char="§"/>
            </a:pPr>
            <a:r>
              <a:rPr lang="en-US" sz="2400" dirty="0" smtClean="0">
                <a:effectLst/>
                <a:latin typeface="Calibri" panose="020F0502020204030204" pitchFamily="34" charset="0"/>
                <a:cs typeface="Calibri" panose="020F0502020204030204" pitchFamily="34" charset="0"/>
              </a:rPr>
              <a:t>Maps &amp; assesses </a:t>
            </a:r>
            <a:r>
              <a:rPr lang="en-US" sz="2400" dirty="0">
                <a:effectLst/>
                <a:latin typeface="Calibri" panose="020F0502020204030204" pitchFamily="34" charset="0"/>
                <a:cs typeface="Calibri" panose="020F0502020204030204" pitchFamily="34" charset="0"/>
              </a:rPr>
              <a:t>current </a:t>
            </a:r>
            <a:r>
              <a:rPr lang="en-US" sz="2400" dirty="0" smtClean="0">
                <a:effectLst/>
                <a:latin typeface="Calibri" panose="020F0502020204030204" pitchFamily="34" charset="0"/>
                <a:cs typeface="Calibri" panose="020F0502020204030204" pitchFamily="34" charset="0"/>
              </a:rPr>
              <a:t>&amp; projected landscape patterns </a:t>
            </a:r>
          </a:p>
          <a:p>
            <a:pPr>
              <a:buFont typeface="Wingdings" panose="05000000000000000000" pitchFamily="2" charset="2"/>
              <a:buChar char="§"/>
            </a:pPr>
            <a:r>
              <a:rPr lang="en-US" sz="2400" dirty="0" smtClean="0">
                <a:effectLst/>
                <a:latin typeface="Calibri" panose="020F0502020204030204" pitchFamily="34" charset="0"/>
                <a:cs typeface="Calibri" panose="020F0502020204030204" pitchFamily="34" charset="0"/>
              </a:rPr>
              <a:t>Identifies </a:t>
            </a:r>
            <a:r>
              <a:rPr lang="en-US" sz="2400" dirty="0">
                <a:effectLst/>
                <a:latin typeface="Calibri" panose="020F0502020204030204" pitchFamily="34" charset="0"/>
                <a:cs typeface="Calibri" panose="020F0502020204030204" pitchFamily="34" charset="0"/>
              </a:rPr>
              <a:t>a </a:t>
            </a:r>
            <a:r>
              <a:rPr lang="en-US" sz="2400" dirty="0" smtClean="0">
                <a:effectLst/>
                <a:latin typeface="Calibri" panose="020F0502020204030204" pitchFamily="34" charset="0"/>
                <a:cs typeface="Calibri" panose="020F0502020204030204" pitchFamily="34" charset="0"/>
              </a:rPr>
              <a:t>commonly-held desired </a:t>
            </a:r>
            <a:r>
              <a:rPr lang="en-US" sz="2400" dirty="0">
                <a:effectLst/>
                <a:latin typeface="Calibri" panose="020F0502020204030204" pitchFamily="34" charset="0"/>
                <a:cs typeface="Calibri" panose="020F0502020204030204" pitchFamily="34" charset="0"/>
              </a:rPr>
              <a:t>future </a:t>
            </a:r>
            <a:r>
              <a:rPr lang="en-US" sz="2400" dirty="0" smtClean="0">
                <a:effectLst/>
                <a:latin typeface="Calibri" panose="020F0502020204030204" pitchFamily="34" charset="0"/>
                <a:cs typeface="Calibri" panose="020F0502020204030204" pitchFamily="34" charset="0"/>
              </a:rPr>
              <a:t>condition</a:t>
            </a:r>
          </a:p>
          <a:p>
            <a:pPr>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Integrates </a:t>
            </a:r>
            <a:r>
              <a:rPr lang="en-US" sz="2400" dirty="0">
                <a:latin typeface="Calibri" panose="020F0502020204030204" pitchFamily="34" charset="0"/>
                <a:cs typeface="Calibri" panose="020F0502020204030204" pitchFamily="34" charset="0"/>
              </a:rPr>
              <a:t>human and ecological needs </a:t>
            </a:r>
            <a:endParaRPr lang="en-US" sz="2400"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Produces </a:t>
            </a:r>
            <a:r>
              <a:rPr lang="en-US" sz="2400" dirty="0">
                <a:latin typeface="Calibri" panose="020F0502020204030204" pitchFamily="34" charset="0"/>
                <a:cs typeface="Calibri" panose="020F0502020204030204" pitchFamily="34" charset="0"/>
              </a:rPr>
              <a:t>a suite of agreed-upon actions that respond to climatic variability</a:t>
            </a:r>
          </a:p>
          <a:p>
            <a:pPr>
              <a:buFont typeface="Wingdings" panose="05000000000000000000" pitchFamily="2" charset="2"/>
              <a:buChar char="§"/>
            </a:pPr>
            <a:r>
              <a:rPr lang="en-US" sz="2400" dirty="0">
                <a:latin typeface="Calibri" panose="020F0502020204030204" pitchFamily="34" charset="0"/>
                <a:cs typeface="Calibri" panose="020F0502020204030204" pitchFamily="34" charset="0"/>
              </a:rPr>
              <a:t>Maps specific places to develop collaborative actions that are useful and implementable by partners</a:t>
            </a:r>
          </a:p>
          <a:p>
            <a:pPr>
              <a:buFont typeface="Wingdings" panose="05000000000000000000" pitchFamily="2" charset="2"/>
              <a:buChar char="§"/>
            </a:pPr>
            <a:r>
              <a:rPr lang="en-US" sz="2400" dirty="0" smtClean="0">
                <a:latin typeface="Calibri" panose="020F0502020204030204" pitchFamily="34" charset="0"/>
                <a:cs typeface="Calibri" panose="020F0502020204030204" pitchFamily="34" charset="0"/>
              </a:rPr>
              <a:t>Provides </a:t>
            </a:r>
            <a:r>
              <a:rPr lang="en-US" sz="2400" dirty="0">
                <a:latin typeface="Calibri" panose="020F0502020204030204" pitchFamily="34" charset="0"/>
                <a:cs typeface="Calibri" panose="020F0502020204030204" pitchFamily="34" charset="0"/>
              </a:rPr>
              <a:t>science to meet management </a:t>
            </a:r>
            <a:r>
              <a:rPr lang="en-US" sz="2400" dirty="0" smtClean="0">
                <a:latin typeface="Calibri" panose="020F0502020204030204" pitchFamily="34" charset="0"/>
                <a:cs typeface="Calibri" panose="020F0502020204030204" pitchFamily="34" charset="0"/>
              </a:rPr>
              <a:t>goals</a:t>
            </a:r>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sz="24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2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Desert LCC">
      <a:dk1>
        <a:srgbClr val="663606"/>
      </a:dk1>
      <a:lt1>
        <a:sysClr val="window" lastClr="FFFFFF"/>
      </a:lt1>
      <a:dk2>
        <a:srgbClr val="663606"/>
      </a:dk2>
      <a:lt2>
        <a:srgbClr val="ECE9C6"/>
      </a:lt2>
      <a:accent1>
        <a:srgbClr val="186A37"/>
      </a:accent1>
      <a:accent2>
        <a:srgbClr val="FA6A12"/>
      </a:accent2>
      <a:accent3>
        <a:srgbClr val="186A37"/>
      </a:accent3>
      <a:accent4>
        <a:srgbClr val="0070C0"/>
      </a:accent4>
      <a:accent5>
        <a:srgbClr val="972109"/>
      </a:accent5>
      <a:accent6>
        <a:srgbClr val="AEB795"/>
      </a:accent6>
      <a:hlink>
        <a:srgbClr val="0070C0"/>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F1C468A924C147A92D7F9573884969" ma:contentTypeVersion="1" ma:contentTypeDescription="Create a new document." ma:contentTypeScope="" ma:versionID="59a3623d59da37485548090b0d8a38a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5ED099A-4F08-4FE5-B0E4-646B86678411}">
  <ds:schemaRefs>
    <ds:schemaRef ds:uri="http://schemas.microsoft.com/sharepoint/v3/contenttype/forms"/>
  </ds:schemaRefs>
</ds:datastoreItem>
</file>

<file path=customXml/itemProps2.xml><?xml version="1.0" encoding="utf-8"?>
<ds:datastoreItem xmlns:ds="http://schemas.openxmlformats.org/officeDocument/2006/customXml" ds:itemID="{6399C01F-2DCB-46FF-8DC3-9A438FCE5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1FE5FA18-F3A7-43D0-BBE7-FEB047D2F5E6}">
  <ds:schemaRefs>
    <ds:schemaRef ds:uri="http://purl.org/dc/dcmitype/"/>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emplate/>
  <TotalTime>13625</TotalTime>
  <Words>771</Words>
  <Application>Microsoft Office PowerPoint</Application>
  <PresentationFormat>On-screen Show (4:3)</PresentationFormat>
  <Paragraphs>110</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Theme1</vt:lpstr>
      <vt:lpstr>PowerPoint Presentation</vt:lpstr>
      <vt:lpstr>What’s the issue and why do I care?</vt:lpstr>
      <vt:lpstr>“Despite the legal mandates, massive expenditures, and the burgeoning industry of aquatic and riparian  restoration, riverine ecosystems continue to deteriorate as a result of human influences” (Karr &amp; Chu, 1999).</vt:lpstr>
      <vt:lpstr>What can we do to build success?</vt:lpstr>
      <vt:lpstr>Need dedicated infrastructure</vt:lpstr>
      <vt:lpstr>PowerPoint Presentation</vt:lpstr>
      <vt:lpstr>Infrastructure</vt:lpstr>
      <vt:lpstr>Find a shared focus</vt:lpstr>
      <vt:lpstr>Landscape Conservation Planning &amp; Design </vt:lpstr>
      <vt:lpstr>It’s people not institutions that matter</vt:lpstr>
      <vt:lpstr>Emphasize communication between groups that develop science, discuss science, and those who use it</vt:lpstr>
      <vt:lpstr>It’s not always the exciting stuff</vt:lpstr>
      <vt:lpstr>Provide the right tools for the job</vt:lpstr>
      <vt:lpstr>You guessed it…. TIME</vt:lpstr>
      <vt:lpstr>PowerPoint Presentation</vt:lpstr>
    </vt:vector>
  </TitlesOfParts>
  <Company>usbr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usbr</dc:creator>
  <cp:lastModifiedBy>Johnson, Genevieve R</cp:lastModifiedBy>
  <cp:revision>948</cp:revision>
  <dcterms:created xsi:type="dcterms:W3CDTF">2004-03-19T17:04:19Z</dcterms:created>
  <dcterms:modified xsi:type="dcterms:W3CDTF">2016-04-20T02:49:21Z</dcterms:modified>
</cp:coreProperties>
</file>