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14"/>
  </p:notes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6" r:id="rId11"/>
    <p:sldId id="267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Parker Mtn. (SGMA) Lek Count Information, 1985-2015. </a:t>
            </a:r>
          </a:p>
          <a:p>
            <a:pPr>
              <a:defRPr/>
            </a:pPr>
            <a:r>
              <a:rPr lang="en-US" sz="1200" dirty="0"/>
              <a:t>*Data courtesy of UDWR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929424023002154E-2"/>
          <c:y val="0.14706007809483604"/>
          <c:w val="0.82328796212031286"/>
          <c:h val="0.65626423663334221"/>
        </c:manualLayout>
      </c:layout>
      <c:areaChart>
        <c:grouping val="standard"/>
        <c:varyColors val="0"/>
        <c:ser>
          <c:idx val="2"/>
          <c:order val="2"/>
          <c:tx>
            <c:v>Total Males Counted</c:v>
          </c:tx>
          <c:spPr>
            <a:gradFill rotWithShape="1">
              <a:gsLst>
                <a:gs pos="0">
                  <a:schemeClr val="accent3">
                    <a:shade val="85000"/>
                    <a:satMod val="130000"/>
                  </a:schemeClr>
                </a:gs>
                <a:gs pos="34000">
                  <a:schemeClr val="accent3">
                    <a:shade val="87000"/>
                    <a:satMod val="125000"/>
                  </a:schemeClr>
                </a:gs>
                <a:gs pos="70000">
                  <a:schemeClr val="accent3">
                    <a:tint val="100000"/>
                    <a:shade val="90000"/>
                    <a:satMod val="130000"/>
                  </a:schemeClr>
                </a:gs>
                <a:gs pos="100000">
                  <a:schemeClr val="accent3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val>
            <c:numRef>
              <c:f>'Parker Mtn-Emery'!$AC$76:$BG$76</c:f>
              <c:numCache>
                <c:formatCode>General</c:formatCode>
                <c:ptCount val="31"/>
                <c:pt idx="0">
                  <c:v>186</c:v>
                </c:pt>
                <c:pt idx="1">
                  <c:v>176</c:v>
                </c:pt>
                <c:pt idx="2">
                  <c:v>274</c:v>
                </c:pt>
                <c:pt idx="3">
                  <c:v>407</c:v>
                </c:pt>
                <c:pt idx="4">
                  <c:v>364</c:v>
                </c:pt>
                <c:pt idx="5">
                  <c:v>378</c:v>
                </c:pt>
                <c:pt idx="6">
                  <c:v>107</c:v>
                </c:pt>
                <c:pt idx="7">
                  <c:v>318</c:v>
                </c:pt>
                <c:pt idx="8">
                  <c:v>210</c:v>
                </c:pt>
                <c:pt idx="9">
                  <c:v>224</c:v>
                </c:pt>
                <c:pt idx="10">
                  <c:v>288</c:v>
                </c:pt>
                <c:pt idx="11">
                  <c:v>278</c:v>
                </c:pt>
                <c:pt idx="12">
                  <c:v>361</c:v>
                </c:pt>
                <c:pt idx="13">
                  <c:v>365</c:v>
                </c:pt>
                <c:pt idx="14">
                  <c:v>677</c:v>
                </c:pt>
                <c:pt idx="15">
                  <c:v>623</c:v>
                </c:pt>
                <c:pt idx="16">
                  <c:v>693</c:v>
                </c:pt>
                <c:pt idx="17">
                  <c:v>698</c:v>
                </c:pt>
                <c:pt idx="18">
                  <c:v>493</c:v>
                </c:pt>
                <c:pt idx="19">
                  <c:v>689</c:v>
                </c:pt>
                <c:pt idx="20">
                  <c:v>862</c:v>
                </c:pt>
                <c:pt idx="21">
                  <c:v>1277</c:v>
                </c:pt>
                <c:pt idx="22">
                  <c:v>1404</c:v>
                </c:pt>
                <c:pt idx="23">
                  <c:v>1096</c:v>
                </c:pt>
                <c:pt idx="24">
                  <c:v>767</c:v>
                </c:pt>
                <c:pt idx="25">
                  <c:v>633</c:v>
                </c:pt>
                <c:pt idx="26">
                  <c:v>641</c:v>
                </c:pt>
                <c:pt idx="27">
                  <c:v>647</c:v>
                </c:pt>
                <c:pt idx="28">
                  <c:v>857</c:v>
                </c:pt>
                <c:pt idx="29">
                  <c:v>1003</c:v>
                </c:pt>
                <c:pt idx="30">
                  <c:v>1094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608872"/>
        <c:axId val="198608480"/>
      </c:areaChart>
      <c:barChart>
        <c:barDir val="col"/>
        <c:grouping val="stacked"/>
        <c:varyColors val="0"/>
        <c:ser>
          <c:idx val="1"/>
          <c:order val="1"/>
          <c:tx>
            <c:v>No. Leks Counted</c:v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val>
            <c:numRef>
              <c:f>'Parker Mtn-Emery'!$AC$75:$BG$75</c:f>
              <c:numCache>
                <c:formatCode>0</c:formatCode>
                <c:ptCount val="31"/>
                <c:pt idx="0">
                  <c:v>11</c:v>
                </c:pt>
                <c:pt idx="1">
                  <c:v>10</c:v>
                </c:pt>
                <c:pt idx="2">
                  <c:v>12</c:v>
                </c:pt>
                <c:pt idx="3">
                  <c:v>13</c:v>
                </c:pt>
                <c:pt idx="4">
                  <c:v>10</c:v>
                </c:pt>
                <c:pt idx="5">
                  <c:v>12</c:v>
                </c:pt>
                <c:pt idx="6">
                  <c:v>5</c:v>
                </c:pt>
                <c:pt idx="7">
                  <c:v>12</c:v>
                </c:pt>
                <c:pt idx="8">
                  <c:v>13</c:v>
                </c:pt>
                <c:pt idx="9">
                  <c:v>15</c:v>
                </c:pt>
                <c:pt idx="10">
                  <c:v>13</c:v>
                </c:pt>
                <c:pt idx="11">
                  <c:v>13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19</c:v>
                </c:pt>
                <c:pt idx="16">
                  <c:v>18</c:v>
                </c:pt>
                <c:pt idx="17">
                  <c:v>18</c:v>
                </c:pt>
                <c:pt idx="18">
                  <c:v>17</c:v>
                </c:pt>
                <c:pt idx="19">
                  <c:v>24</c:v>
                </c:pt>
                <c:pt idx="20">
                  <c:v>28</c:v>
                </c:pt>
                <c:pt idx="21">
                  <c:v>31</c:v>
                </c:pt>
                <c:pt idx="22">
                  <c:v>42</c:v>
                </c:pt>
                <c:pt idx="23">
                  <c:v>40</c:v>
                </c:pt>
                <c:pt idx="24">
                  <c:v>43</c:v>
                </c:pt>
                <c:pt idx="25">
                  <c:v>36</c:v>
                </c:pt>
                <c:pt idx="26">
                  <c:v>31</c:v>
                </c:pt>
                <c:pt idx="27">
                  <c:v>30</c:v>
                </c:pt>
                <c:pt idx="28">
                  <c:v>36</c:v>
                </c:pt>
                <c:pt idx="29">
                  <c:v>38</c:v>
                </c:pt>
                <c:pt idx="30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1"/>
        <c:overlap val="49"/>
        <c:axId val="141009776"/>
        <c:axId val="198608088"/>
      </c:barChart>
      <c:lineChart>
        <c:grouping val="standard"/>
        <c:varyColors val="0"/>
        <c:ser>
          <c:idx val="0"/>
          <c:order val="0"/>
          <c:tx>
            <c:v>Males/Lek</c:v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'Parker Mtn-Emery'!$AC$4:$BG$4</c:f>
              <c:numCache>
                <c:formatCode>General</c:formatCode>
                <c:ptCount val="3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</c:numCache>
            </c:numRef>
          </c:cat>
          <c:val>
            <c:numRef>
              <c:f>'Parker Mtn-Emery'!$AC$77:$BG$77</c:f>
              <c:numCache>
                <c:formatCode>General</c:formatCode>
                <c:ptCount val="31"/>
                <c:pt idx="0">
                  <c:v>16.90909090909091</c:v>
                </c:pt>
                <c:pt idx="1">
                  <c:v>17.600000000000001</c:v>
                </c:pt>
                <c:pt idx="2">
                  <c:v>22.833333333333332</c:v>
                </c:pt>
                <c:pt idx="3">
                  <c:v>31.307692307692307</c:v>
                </c:pt>
                <c:pt idx="4">
                  <c:v>36.4</c:v>
                </c:pt>
                <c:pt idx="5">
                  <c:v>31.5</c:v>
                </c:pt>
                <c:pt idx="6">
                  <c:v>21.4</c:v>
                </c:pt>
                <c:pt idx="7">
                  <c:v>26.5</c:v>
                </c:pt>
                <c:pt idx="8">
                  <c:v>16.153846153846153</c:v>
                </c:pt>
                <c:pt idx="9">
                  <c:v>14.933333333333334</c:v>
                </c:pt>
                <c:pt idx="10">
                  <c:v>22.153846153846153</c:v>
                </c:pt>
                <c:pt idx="11">
                  <c:v>21.384615384615383</c:v>
                </c:pt>
                <c:pt idx="12">
                  <c:v>24.066666666666666</c:v>
                </c:pt>
                <c:pt idx="13">
                  <c:v>22.8125</c:v>
                </c:pt>
                <c:pt idx="14">
                  <c:v>39.823529411764703</c:v>
                </c:pt>
                <c:pt idx="15">
                  <c:v>32.789473684210527</c:v>
                </c:pt>
                <c:pt idx="16">
                  <c:v>38.5</c:v>
                </c:pt>
                <c:pt idx="17">
                  <c:v>38.777777777777779</c:v>
                </c:pt>
                <c:pt idx="18">
                  <c:v>29</c:v>
                </c:pt>
                <c:pt idx="19">
                  <c:v>28.708333333333332</c:v>
                </c:pt>
                <c:pt idx="20">
                  <c:v>30.785714285714285</c:v>
                </c:pt>
                <c:pt idx="21">
                  <c:v>41.193548387096776</c:v>
                </c:pt>
                <c:pt idx="22">
                  <c:v>33.428571428571431</c:v>
                </c:pt>
                <c:pt idx="23">
                  <c:v>27.4</c:v>
                </c:pt>
                <c:pt idx="24">
                  <c:v>17.837209302325583</c:v>
                </c:pt>
                <c:pt idx="25">
                  <c:v>17.583333333333332</c:v>
                </c:pt>
                <c:pt idx="26">
                  <c:v>20.677419354838708</c:v>
                </c:pt>
                <c:pt idx="27">
                  <c:v>21.566666666666666</c:v>
                </c:pt>
                <c:pt idx="28">
                  <c:v>23.805555555555557</c:v>
                </c:pt>
                <c:pt idx="29">
                  <c:v>26.394736842105264</c:v>
                </c:pt>
                <c:pt idx="30">
                  <c:v>27.35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009776"/>
        <c:axId val="198608088"/>
      </c:lineChart>
      <c:catAx>
        <c:axId val="14100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608088"/>
        <c:crosses val="autoZero"/>
        <c:auto val="1"/>
        <c:lblAlgn val="ctr"/>
        <c:lblOffset val="100"/>
        <c:noMultiLvlLbl val="0"/>
      </c:catAx>
      <c:valAx>
        <c:axId val="1986080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Males/Lek and No. Leks Counted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09776"/>
        <c:crosses val="autoZero"/>
        <c:crossBetween val="between"/>
      </c:valAx>
      <c:valAx>
        <c:axId val="198608480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608872"/>
        <c:crosses val="max"/>
        <c:crossBetween val="between"/>
      </c:valAx>
      <c:catAx>
        <c:axId val="198608872"/>
        <c:scaling>
          <c:orientation val="minMax"/>
        </c:scaling>
        <c:delete val="1"/>
        <c:axPos val="b"/>
        <c:majorTickMark val="none"/>
        <c:minorTickMark val="none"/>
        <c:tickLblPos val="nextTo"/>
        <c:crossAx val="1986084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0.95352</cdr:x>
      <cdr:y>0.34076</cdr:y>
    </cdr:from>
    <cdr:to>
      <cdr:x>0.99372</cdr:x>
      <cdr:y>0.77851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29475" y="1238250"/>
          <a:ext cx="304800" cy="1590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" wrap="square" rtlCol="0"/>
        <a:lstStyle xmlns:a="http://schemas.openxmlformats.org/drawingml/2006/main"/>
        <a:p xmlns:a="http://schemas.openxmlformats.org/drawingml/2006/main">
          <a:r>
            <a:rPr lang="en-US" sz="1200" b="1"/>
            <a:t>Total Males counted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DFC58-9E75-4A33-B779-1F69765E7E26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84412-0200-439A-AFD1-189C66ADC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74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7B08DBC-9AAC-4800-BCEB-478695BDB6DC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017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5666BD8-7809-4FB4-B3F7-681DF60775CB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5022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F3182F0-EFD3-4903-A880-D5101CE463EE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35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663FA7E-C693-4F02-84D0-0DCFB084D471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0060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6E055C-A9BA-4CC6-B24C-514E1312994F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Note that most of these are remarkably stable for both ranchers, landowners, agency staff, and others.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HOWEVER – two  important differences are: (a) ranchers much more interested in ESA protection (84% vs 53%) and (b) ranchers less interested in impacts of livestock grazing and sagebrush restoration techniques (43 vs 53; and 26 vs 41 percent, respectively.</a:t>
            </a:r>
          </a:p>
        </p:txBody>
      </p:sp>
    </p:spTree>
    <p:extLst>
      <p:ext uri="{BB962C8B-B14F-4D97-AF65-F5344CB8AC3E}">
        <p14:creationId xmlns:p14="http://schemas.microsoft.com/office/powerpoint/2010/main" val="3814115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CCC1DF4-306F-4D44-8F6E-274B8A2BD147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Expert presentation lowest rangewide.  Indicate lack of trust in “experts”?  Interest in web stuff even lower in Utah than elsewhere</a:t>
            </a:r>
          </a:p>
        </p:txBody>
      </p:sp>
    </p:spTree>
    <p:extLst>
      <p:ext uri="{BB962C8B-B14F-4D97-AF65-F5344CB8AC3E}">
        <p14:creationId xmlns:p14="http://schemas.microsoft.com/office/powerpoint/2010/main" val="813430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5F80-5C0F-4928-A448-D470011C26BD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26F4-109C-4063-A503-B3899E49AD0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464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5F80-5C0F-4928-A448-D470011C26BD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26F4-109C-4063-A503-B3899E49A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79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5F80-5C0F-4928-A448-D470011C26BD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26F4-109C-4063-A503-B3899E49A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61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BEF492-8E15-4641-974B-7E19F676C6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67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5F80-5C0F-4928-A448-D470011C26BD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26F4-109C-4063-A503-B3899E49A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7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5F80-5C0F-4928-A448-D470011C26BD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26F4-109C-4063-A503-B3899E49AD0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92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5F80-5C0F-4928-A448-D470011C26BD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26F4-109C-4063-A503-B3899E49A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6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5F80-5C0F-4928-A448-D470011C26BD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26F4-109C-4063-A503-B3899E49A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0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5F80-5C0F-4928-A448-D470011C26BD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26F4-109C-4063-A503-B3899E49A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5F80-5C0F-4928-A448-D470011C26BD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26F4-109C-4063-A503-B3899E49A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7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9C65F80-5C0F-4928-A448-D470011C26BD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3B26F4-109C-4063-A503-B3899E49A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59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5F80-5C0F-4928-A448-D470011C26BD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26F4-109C-4063-A503-B3899E49A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42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C65F80-5C0F-4928-A448-D470011C26BD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3B26F4-109C-4063-A503-B3899E49AD0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09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Local Working Groups: Sage-Grouse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David Dahlgren, </a:t>
            </a:r>
            <a:r>
              <a:rPr lang="en-US" dirty="0" err="1" smtClean="0"/>
              <a:t>Lorien</a:t>
            </a:r>
            <a:r>
              <a:rPr lang="en-US" dirty="0" smtClean="0"/>
              <a:t> Belton, and Terry Messmer</a:t>
            </a:r>
          </a:p>
          <a:p>
            <a:r>
              <a:rPr lang="en-US" dirty="0" smtClean="0"/>
              <a:t>Utah State University</a:t>
            </a:r>
          </a:p>
          <a:p>
            <a:r>
              <a:rPr lang="en-US" dirty="0" smtClean="0"/>
              <a:t>www.utahcbcp.org</a:t>
            </a:r>
            <a:endParaRPr lang="en-US" dirty="0"/>
          </a:p>
        </p:txBody>
      </p:sp>
      <p:pic>
        <p:nvPicPr>
          <p:cNvPr id="4" name="Picture 9" descr="logo_trans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879" y="5598621"/>
            <a:ext cx="2910015" cy="77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303371" y="6491287"/>
            <a:ext cx="543903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latin typeface="Papyrus" panose="03070502060502030205" pitchFamily="66" charset="0"/>
              </a:rPr>
              <a:t>If its not good for communities, its not good for wildlife</a:t>
            </a:r>
            <a:r>
              <a:rPr lang="en-US" altLang="en-US" sz="1100" dirty="0">
                <a:latin typeface="Papyrus" panose="03070502060502030205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784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164" y="236269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 smtClean="0"/>
              <a:t>Parker Mountain Adaptive Resource Management Working Group (PARM)</a:t>
            </a:r>
            <a:endParaRPr lang="en-US" dirty="0"/>
          </a:p>
        </p:txBody>
      </p:sp>
      <p:pic>
        <p:nvPicPr>
          <p:cNvPr id="4" name="Picture 2" descr="http://www.stgeorgeutah.com/wp-content/uploads/2015/05/Utah-sage-grouse-SGMA-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18" y="1811822"/>
            <a:ext cx="3779725" cy="448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441621" y="4135396"/>
            <a:ext cx="1021493" cy="16228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101" y="2431989"/>
            <a:ext cx="2945519" cy="3247358"/>
          </a:xfrm>
          <a:prstGeom prst="rect">
            <a:avLst/>
          </a:prstGeom>
        </p:spPr>
      </p:pic>
      <p:pic>
        <p:nvPicPr>
          <p:cNvPr id="8" name="Picture 2" descr="http://www1.usu.edu/utahstatetoday/images/july%2003/WayneCo-GaryHallow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986" y="2431989"/>
            <a:ext cx="2456645" cy="324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69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897924"/>
            <a:ext cx="10058400" cy="839436"/>
          </a:xfrm>
        </p:spPr>
        <p:txBody>
          <a:bodyPr/>
          <a:lstStyle/>
          <a:p>
            <a:r>
              <a:rPr lang="en-US" dirty="0" smtClean="0"/>
              <a:t>Parker Population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891214"/>
              </p:ext>
            </p:extLst>
          </p:nvPr>
        </p:nvGraphicFramePr>
        <p:xfrm>
          <a:off x="229114" y="1976952"/>
          <a:ext cx="7581900" cy="423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17890" y="1717732"/>
            <a:ext cx="447411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Research Results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Sagebrush Management for Brood Habitat</a:t>
            </a:r>
          </a:p>
          <a:p>
            <a:r>
              <a:rPr lang="en-US" sz="1400" i="1" dirty="0" smtClean="0"/>
              <a:t>Wildlife Society Bulletin (2006)</a:t>
            </a:r>
          </a:p>
          <a:p>
            <a:endParaRPr lang="en-US" sz="1400" i="1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Livestock to Manage Brood Habitat </a:t>
            </a:r>
          </a:p>
          <a:p>
            <a:r>
              <a:rPr lang="en-US" sz="1400" i="1" dirty="0" smtClean="0"/>
              <a:t>Dissertation (2010)</a:t>
            </a:r>
          </a:p>
          <a:p>
            <a:endParaRPr lang="en-US" sz="1400" i="1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Highest Chick Survival in Literature</a:t>
            </a:r>
          </a:p>
          <a:p>
            <a:pPr marL="0" lvl="1"/>
            <a:r>
              <a:rPr lang="en-US" sz="1400" i="1" dirty="0" smtClean="0"/>
              <a:t>Journal of Wildlife Management (2011), </a:t>
            </a:r>
            <a:r>
              <a:rPr lang="en-US" sz="1400" i="1" dirty="0" err="1" smtClean="0"/>
              <a:t>PLoS</a:t>
            </a:r>
            <a:r>
              <a:rPr lang="en-US" sz="1400" i="1" dirty="0" smtClean="0"/>
              <a:t> ONE (2013)</a:t>
            </a:r>
          </a:p>
          <a:p>
            <a:pPr marL="0" lvl="1"/>
            <a:endParaRPr lang="en-US" sz="1400" i="1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Adult Female Survival &amp; Reproduction</a:t>
            </a:r>
          </a:p>
          <a:p>
            <a:r>
              <a:rPr lang="en-US" sz="1400" i="1" dirty="0" smtClean="0"/>
              <a:t>Ecosphere (2014)</a:t>
            </a:r>
          </a:p>
          <a:p>
            <a:endParaRPr lang="en-US" sz="1400" i="1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Stable Population</a:t>
            </a:r>
          </a:p>
          <a:p>
            <a:r>
              <a:rPr lang="en-US" sz="1400" i="1" dirty="0" smtClean="0"/>
              <a:t>Ecosphere (2016)</a:t>
            </a:r>
          </a:p>
          <a:p>
            <a:endParaRPr lang="en-US" sz="1400" i="1" dirty="0"/>
          </a:p>
          <a:p>
            <a:pPr marL="285750" indent="-285750">
              <a:buFontTx/>
              <a:buChar char="-"/>
            </a:pPr>
            <a:r>
              <a:rPr lang="en-US" dirty="0" smtClean="0"/>
              <a:t>Habitat Management and Livestock Forage</a:t>
            </a:r>
          </a:p>
          <a:p>
            <a:r>
              <a:rPr lang="en-US" sz="1400" i="1" dirty="0" smtClean="0"/>
              <a:t>Thesis (2016)</a:t>
            </a:r>
          </a:p>
        </p:txBody>
      </p:sp>
    </p:spTree>
    <p:extLst>
      <p:ext uri="{BB962C8B-B14F-4D97-AF65-F5344CB8AC3E}">
        <p14:creationId xmlns:p14="http://schemas.microsoft.com/office/powerpoint/2010/main" val="252247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Leadership (Private Producers)</a:t>
            </a:r>
          </a:p>
          <a:p>
            <a:r>
              <a:rPr lang="en-US" dirty="0" smtClean="0"/>
              <a:t>Psychological Ownership (Share the Pain)</a:t>
            </a:r>
          </a:p>
          <a:p>
            <a:r>
              <a:rPr lang="en-US" dirty="0" smtClean="0"/>
              <a:t>Project Implementation</a:t>
            </a:r>
          </a:p>
          <a:p>
            <a:r>
              <a:rPr lang="en-US" dirty="0" smtClean="0"/>
              <a:t>Research Projects (Active Learning)</a:t>
            </a:r>
          </a:p>
          <a:p>
            <a:r>
              <a:rPr lang="en-US" dirty="0" smtClean="0"/>
              <a:t>In-Person Formats (Human Endeavor – not technology)</a:t>
            </a:r>
          </a:p>
          <a:p>
            <a:r>
              <a:rPr lang="en-US" dirty="0" smtClean="0"/>
              <a:t>Facilitation (Not Directive)</a:t>
            </a:r>
          </a:p>
          <a:p>
            <a:r>
              <a:rPr lang="en-US" dirty="0" smtClean="0"/>
              <a:t>Conflict Resolution</a:t>
            </a:r>
          </a:p>
          <a:p>
            <a:r>
              <a:rPr lang="en-US" dirty="0" smtClean="0"/>
              <a:t>Local Data to Guide Management</a:t>
            </a:r>
            <a:endParaRPr lang="en-US" dirty="0"/>
          </a:p>
        </p:txBody>
      </p:sp>
      <p:pic>
        <p:nvPicPr>
          <p:cNvPr id="1030" name="Picture 6" descr="http://blog.blandinfoundation.org/wp-content/uploads/2014/10/GranlundCartoon_commun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223" y="3707195"/>
            <a:ext cx="2848149" cy="202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attle grazing on sagebrush in southeastern Oregon near Little Juniper Mountain: Click here for photo captio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427" y="2163760"/>
            <a:ext cx="2579767" cy="186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fws.gov/greatersagegrouse/images/grouseNewsThr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996" y="3331666"/>
            <a:ext cx="2643073" cy="176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43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363" name="Picture 3" descr="sagrma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44094" y="1846263"/>
            <a:ext cx="3364137" cy="4022725"/>
          </a:xfr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819400" y="1981200"/>
            <a:ext cx="77343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b="1"/>
              <a:t>Departments of the Interior, Agriculture, Commerce, and Defense and the Environmental Protection Agency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b="1"/>
              <a:t>Implement laws in a manner that promotes cooperative conservation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b="1"/>
              <a:t>Emphasis on local participation in federal decisionmaking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b="1"/>
              <a:t>In accordance with agency missions, policies and regulations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743200" y="3048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4000">
                <a:solidFill>
                  <a:schemeClr val="tx2"/>
                </a:solidFill>
              </a:rPr>
              <a:t>Executive Order 13352 </a:t>
            </a:r>
            <a:r>
              <a:rPr lang="en-US" sz="3200" b="1">
                <a:solidFill>
                  <a:schemeClr val="tx2"/>
                </a:solidFill>
              </a:rPr>
              <a:t>Facilitation of Cooperative Conservation – August 2004</a:t>
            </a:r>
          </a:p>
        </p:txBody>
      </p:sp>
    </p:spTree>
    <p:extLst>
      <p:ext uri="{BB962C8B-B14F-4D97-AF65-F5344CB8AC3E}">
        <p14:creationId xmlns:p14="http://schemas.microsoft.com/office/powerpoint/2010/main" val="426442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agrm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screenshot2"/>
          <p:cNvPicPr>
            <a:picLocks noChangeAspect="1" noChangeArrowheads="1"/>
          </p:cNvPicPr>
          <p:nvPr/>
        </p:nvPicPr>
        <p:blipFill>
          <a:blip r:embed="rId3" cstate="print"/>
          <a:srcRect t="15152" r="24730" b="20869"/>
          <a:stretch>
            <a:fillRect/>
          </a:stretch>
        </p:blipFill>
        <p:spPr bwMode="auto">
          <a:xfrm>
            <a:off x="2057400" y="1735138"/>
            <a:ext cx="8229600" cy="474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724150" y="304800"/>
            <a:ext cx="7010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4000">
                <a:solidFill>
                  <a:schemeClr val="tx2"/>
                </a:solidFill>
              </a:rPr>
              <a:t>White House Conference on Cooperative Conservation</a:t>
            </a:r>
            <a:endParaRPr lang="en-US" sz="2800" b="1" i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864767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Overview of Groups (L. Belton Survey)</a:t>
            </a:r>
            <a:endParaRPr lang="en-US" alt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2133600"/>
            <a:ext cx="3962400" cy="3733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3100" dirty="0"/>
              <a:t>60+ Local Working Groups </a:t>
            </a:r>
            <a:r>
              <a:rPr lang="en-US" altLang="en-US" sz="3100" dirty="0" smtClean="0"/>
              <a:t>range-wide</a:t>
            </a:r>
          </a:p>
          <a:p>
            <a:r>
              <a:rPr lang="en-US" altLang="en-US" dirty="0" smtClean="0"/>
              <a:t>Composition</a:t>
            </a:r>
          </a:p>
          <a:p>
            <a:pPr lvl="1"/>
            <a:r>
              <a:rPr lang="en-US" altLang="en-US" dirty="0" smtClean="0"/>
              <a:t>52% agency representation</a:t>
            </a:r>
          </a:p>
          <a:p>
            <a:pPr lvl="1"/>
            <a:r>
              <a:rPr lang="en-US" altLang="en-US" dirty="0" smtClean="0"/>
              <a:t>30% ranchers, farmers, or rural landowners</a:t>
            </a:r>
          </a:p>
          <a:p>
            <a:pPr lvl="1"/>
            <a:r>
              <a:rPr lang="en-US" altLang="en-US" dirty="0" smtClean="0"/>
              <a:t>Energy, utility, SCD, environmental reps</a:t>
            </a:r>
          </a:p>
          <a:p>
            <a:r>
              <a:rPr lang="en-US" altLang="en-US" dirty="0" smtClean="0"/>
              <a:t>86% male </a:t>
            </a:r>
            <a:r>
              <a:rPr lang="en-US" altLang="en-US" sz="2400" dirty="0" smtClean="0"/>
              <a:t>(rangewide, 82%)</a:t>
            </a:r>
          </a:p>
          <a:p>
            <a:r>
              <a:rPr lang="en-US" altLang="en-US" dirty="0" smtClean="0"/>
              <a:t>45% Still attend meetings</a:t>
            </a:r>
          </a:p>
          <a:p>
            <a:r>
              <a:rPr lang="en-US" altLang="en-US" dirty="0" smtClean="0"/>
              <a:t>80% currently attending are paid to attend </a:t>
            </a:r>
            <a:r>
              <a:rPr lang="en-US" altLang="en-US" sz="2400" dirty="0" smtClean="0"/>
              <a:t>(rangewide, 64%)</a:t>
            </a:r>
            <a:endParaRPr lang="en-US" altLang="en-US" sz="2000" dirty="0"/>
          </a:p>
        </p:txBody>
      </p:sp>
      <p:pic>
        <p:nvPicPr>
          <p:cNvPr id="3076" name="Picture 5" descr="LWGbdys_region_elev_72ppi_10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057400"/>
            <a:ext cx="4038600" cy="3962400"/>
          </a:xfrm>
          <a:noFill/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6008688" y="6172201"/>
            <a:ext cx="42783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/>
              <a:t>Source: USGS-NBII Sage-Grouse Local Working Group Locator Website</a:t>
            </a: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144598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1"/>
            <a:ext cx="8991600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36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4953000" y="2332038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466725"/>
            <a:ext cx="8674100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57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466725"/>
            <a:ext cx="8674100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13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5867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u="sng" smtClean="0"/>
              <a:t>What</a:t>
            </a:r>
            <a:r>
              <a:rPr lang="en-US" altLang="en-US" b="1" smtClean="0"/>
              <a:t> Do They Need? Information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1940011" y="1752599"/>
            <a:ext cx="6934200" cy="470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dirty="0">
                <a:latin typeface="Times New Roman" panose="02020603050405020304" pitchFamily="18" charset="0"/>
              </a:rPr>
              <a:t>Utah: % reporting ‘critical need’ for info on: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 b="1" dirty="0">
                <a:latin typeface="Times New Roman" panose="02020603050405020304" pitchFamily="18" charset="0"/>
              </a:rPr>
              <a:t>70% Protecting landowners in case of ESA listing (61)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 dirty="0">
                <a:latin typeface="Times New Roman" panose="02020603050405020304" pitchFamily="18" charset="0"/>
              </a:rPr>
              <a:t>63% Local sage-grouse pops (#s, migration, etc.) (59)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 b="1" dirty="0">
                <a:latin typeface="Times New Roman" panose="02020603050405020304" pitchFamily="18" charset="0"/>
              </a:rPr>
              <a:t>53% Possible funding sources for projects (47)</a:t>
            </a:r>
            <a:endParaRPr lang="en-US" altLang="en-US" sz="2000" dirty="0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 dirty="0">
                <a:latin typeface="Times New Roman" panose="02020603050405020304" pitchFamily="18" charset="0"/>
              </a:rPr>
              <a:t>52% Successful examples of habitat improvement (52)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 dirty="0">
                <a:latin typeface="Times New Roman" panose="02020603050405020304" pitchFamily="18" charset="0"/>
              </a:rPr>
              <a:t>52% Sage-grouse habitat requirements (51)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 dirty="0">
                <a:latin typeface="Times New Roman" panose="02020603050405020304" pitchFamily="18" charset="0"/>
              </a:rPr>
              <a:t>45% Impact of livestock grazing on sage-grouse (49)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 dirty="0">
                <a:latin typeface="Times New Roman" panose="02020603050405020304" pitchFamily="18" charset="0"/>
              </a:rPr>
              <a:t>43% Impact of energy development on sage-grouse (45)</a:t>
            </a:r>
            <a:endParaRPr lang="en-US" altLang="en-US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2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en-US" altLang="en-US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dirty="0">
                <a:latin typeface="Times New Roman" panose="02020603050405020304" pitchFamily="18" charset="0"/>
              </a:rPr>
              <a:t>Notable in Utah: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 dirty="0">
                <a:latin typeface="Times New Roman" panose="02020603050405020304" pitchFamily="18" charset="0"/>
              </a:rPr>
              <a:t>Funding emphasized more than range-wide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 dirty="0">
                <a:latin typeface="Times New Roman" panose="02020603050405020304" pitchFamily="18" charset="0"/>
              </a:rPr>
              <a:t>More concern about protection from listing</a:t>
            </a:r>
          </a:p>
          <a:p>
            <a:pPr lvl="1" eaLnBrk="1" hangingPunct="1">
              <a:lnSpc>
                <a:spcPct val="40000"/>
              </a:lnSpc>
              <a:spcBef>
                <a:spcPct val="20000"/>
              </a:spcBef>
            </a:pPr>
            <a:endParaRPr lang="en-US" altLang="en-US" b="1" dirty="0">
              <a:solidFill>
                <a:srgbClr val="1066A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dirty="0">
                <a:latin typeface="Times New Roman" panose="02020603050405020304" pitchFamily="18" charset="0"/>
              </a:rPr>
              <a:t>Key need: </a:t>
            </a:r>
            <a:r>
              <a:rPr lang="en-US" altLang="en-US" b="1" dirty="0">
                <a:latin typeface="Times New Roman" panose="02020603050405020304" pitchFamily="18" charset="0"/>
              </a:rPr>
              <a:t>continued information flow</a:t>
            </a:r>
            <a:r>
              <a:rPr lang="en-US" altLang="en-US" dirty="0">
                <a:latin typeface="Times New Roman" panose="02020603050405020304" pitchFamily="18" charset="0"/>
              </a:rPr>
              <a:t> to groups</a:t>
            </a:r>
          </a:p>
        </p:txBody>
      </p:sp>
    </p:spTree>
    <p:extLst>
      <p:ext uri="{BB962C8B-B14F-4D97-AF65-F5344CB8AC3E}">
        <p14:creationId xmlns:p14="http://schemas.microsoft.com/office/powerpoint/2010/main" val="105387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47816" y="222422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u="sng" dirty="0" smtClean="0"/>
              <a:t>How</a:t>
            </a:r>
            <a:r>
              <a:rPr lang="en-US" altLang="en-US" b="1" dirty="0" smtClean="0"/>
              <a:t> to Get it to Them?</a:t>
            </a:r>
            <a:br>
              <a:rPr lang="en-US" altLang="en-US" b="1" dirty="0" smtClean="0"/>
            </a:br>
            <a:r>
              <a:rPr lang="en-US" altLang="en-US" sz="4000" b="1" dirty="0"/>
              <a:t>Most Useful Information Formats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73676" y="2014152"/>
            <a:ext cx="7315200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In-Person Learning: </a:t>
            </a:r>
            <a:r>
              <a:rPr lang="en-US" altLang="en-US" b="1" u="sng" dirty="0"/>
              <a:t>very useful</a:t>
            </a:r>
            <a:endParaRPr lang="en-US" altLang="en-US" b="1" dirty="0"/>
          </a:p>
          <a:p>
            <a:pPr lvl="1" eaLnBrk="1" hangingPunct="1"/>
            <a:r>
              <a:rPr lang="en-US" altLang="en-US" dirty="0"/>
              <a:t>Expert presentations (58% very useful)</a:t>
            </a:r>
          </a:p>
          <a:p>
            <a:pPr lvl="1" eaLnBrk="1" hangingPunct="1"/>
            <a:r>
              <a:rPr lang="en-US" altLang="en-US" dirty="0"/>
              <a:t>On-the Ground Training (60% very useful)</a:t>
            </a:r>
          </a:p>
          <a:p>
            <a:pPr eaLnBrk="1" hangingPunct="1"/>
            <a:r>
              <a:rPr lang="en-US" altLang="en-US" b="1" dirty="0"/>
              <a:t>Web-Based Learning: </a:t>
            </a:r>
            <a:r>
              <a:rPr lang="en-US" altLang="en-US" b="1" u="sng" dirty="0"/>
              <a:t>not so useful</a:t>
            </a:r>
            <a:endParaRPr lang="en-US" altLang="en-US" b="1" dirty="0"/>
          </a:p>
          <a:p>
            <a:pPr lvl="1" eaLnBrk="1" hangingPunct="1"/>
            <a:r>
              <a:rPr lang="en-US" altLang="en-US" dirty="0"/>
              <a:t>Website or online databases (14% very useful)</a:t>
            </a:r>
          </a:p>
          <a:p>
            <a:pPr lvl="1" eaLnBrk="1" hangingPunct="1"/>
            <a:r>
              <a:rPr lang="en-US" altLang="en-US" dirty="0"/>
              <a:t>Web-based trainings (5% very useful)</a:t>
            </a:r>
          </a:p>
          <a:p>
            <a:pPr eaLnBrk="1" hangingPunct="1"/>
            <a:r>
              <a:rPr lang="en-US" altLang="en-US" dirty="0" smtClean="0"/>
              <a:t>Key</a:t>
            </a:r>
            <a:r>
              <a:rPr lang="en-US" altLang="en-US" dirty="0"/>
              <a:t>: </a:t>
            </a:r>
            <a:r>
              <a:rPr lang="en-US" altLang="en-US" b="1" dirty="0"/>
              <a:t>web resources may have limited utility</a:t>
            </a:r>
            <a:r>
              <a:rPr lang="en-US" altLang="en-US" dirty="0"/>
              <a:t> for the </a:t>
            </a:r>
            <a:r>
              <a:rPr lang="en-US" altLang="en-US" dirty="0" smtClean="0"/>
              <a:t>LWGs</a:t>
            </a:r>
          </a:p>
          <a:p>
            <a:pPr eaLnBrk="1" hangingPunct="1"/>
            <a:r>
              <a:rPr lang="en-US" altLang="en-US" b="1" dirty="0" smtClean="0"/>
              <a:t>Field Trips </a:t>
            </a:r>
            <a:r>
              <a:rPr lang="en-US" altLang="en-US" dirty="0" smtClean="0"/>
              <a:t>(In-Person format) VERY useful</a:t>
            </a:r>
          </a:p>
          <a:p>
            <a:r>
              <a:rPr lang="en-US" altLang="en-US" b="1" dirty="0" smtClean="0"/>
              <a:t>Overall trust</a:t>
            </a:r>
            <a:r>
              <a:rPr lang="en-US" altLang="en-US" dirty="0" smtClean="0"/>
              <a:t>: highest 4 are university scientists, state wildlife, Extension, and NRCS. 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4" name="Picture 13" descr="group-trtmnt"/>
          <p:cNvPicPr>
            <a:picLocks noChangeAspect="1" noChangeArrowheads="1"/>
          </p:cNvPicPr>
          <p:nvPr/>
        </p:nvPicPr>
        <p:blipFill>
          <a:blip r:embed="rId3" cstate="print"/>
          <a:srcRect l="16734" t="719" r="33498" b="30084"/>
          <a:stretch>
            <a:fillRect/>
          </a:stretch>
        </p:blipFill>
        <p:spPr bwMode="auto">
          <a:xfrm>
            <a:off x="8075140" y="187411"/>
            <a:ext cx="394335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42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224</TotalTime>
  <Words>613</Words>
  <Application>Microsoft Office PowerPoint</Application>
  <PresentationFormat>Widescreen</PresentationFormat>
  <Paragraphs>89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Papyrus</vt:lpstr>
      <vt:lpstr>Times New Roman</vt:lpstr>
      <vt:lpstr>Wingdings</vt:lpstr>
      <vt:lpstr>Retrospect</vt:lpstr>
      <vt:lpstr>Local Working Groups: Sage-Grouse</vt:lpstr>
      <vt:lpstr>PowerPoint Presentation</vt:lpstr>
      <vt:lpstr>PowerPoint Presentation</vt:lpstr>
      <vt:lpstr>Overview of Groups (L. Belton Survey)</vt:lpstr>
      <vt:lpstr>PowerPoint Presentation</vt:lpstr>
      <vt:lpstr>PowerPoint Presentation</vt:lpstr>
      <vt:lpstr>PowerPoint Presentation</vt:lpstr>
      <vt:lpstr>What Do They Need? Information</vt:lpstr>
      <vt:lpstr>How to Get it to Them? Most Useful Information Formats</vt:lpstr>
      <vt:lpstr>Parker Mountain Adaptive Resource Management Working Group (PARM)</vt:lpstr>
      <vt:lpstr>Parker Population</vt:lpstr>
      <vt:lpstr>Take-Home Message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Working Groups: Sage-Grouse</dc:title>
  <dc:creator>David Dahlgren</dc:creator>
  <cp:lastModifiedBy>David Dahlgren</cp:lastModifiedBy>
  <cp:revision>10</cp:revision>
  <dcterms:created xsi:type="dcterms:W3CDTF">2016-04-26T17:25:05Z</dcterms:created>
  <dcterms:modified xsi:type="dcterms:W3CDTF">2016-04-28T06:36:32Z</dcterms:modified>
</cp:coreProperties>
</file>