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72" r:id="rId3"/>
    <p:sldId id="265" r:id="rId4"/>
    <p:sldId id="269" r:id="rId5"/>
    <p:sldId id="271" r:id="rId6"/>
    <p:sldId id="273" r:id="rId7"/>
    <p:sldId id="264" r:id="rId8"/>
    <p:sldId id="261" r:id="rId9"/>
    <p:sldId id="262" r:id="rId10"/>
    <p:sldId id="268" r:id="rId11"/>
    <p:sldId id="263" r:id="rId12"/>
    <p:sldId id="266" r:id="rId13"/>
    <p:sldId id="270" r:id="rId14"/>
    <p:sldId id="267" r:id="rId15"/>
    <p:sldId id="278" r:id="rId16"/>
    <p:sldId id="257" r:id="rId17"/>
    <p:sldId id="258" r:id="rId18"/>
    <p:sldId id="259" r:id="rId19"/>
    <p:sldId id="276" r:id="rId20"/>
    <p:sldId id="274" r:id="rId21"/>
    <p:sldId id="277" r:id="rId22"/>
    <p:sldId id="275" r:id="rId23"/>
    <p:sldId id="279" r:id="rId24"/>
    <p:sldId id="280" r:id="rId25"/>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864" y="-588"/>
      </p:cViewPr>
      <p:guideLst>
        <p:guide orient="horz" pos="2160"/>
        <p:guide pos="2880"/>
      </p:guideLst>
    </p:cSldViewPr>
  </p:slideViewPr>
  <p:notesTextViewPr>
    <p:cViewPr>
      <p:scale>
        <a:sx n="1" d="1"/>
        <a:sy n="1" d="1"/>
      </p:scale>
      <p:origin x="0" y="0"/>
    </p:cViewPr>
  </p:notesTextViewPr>
  <p:sorterViewPr>
    <p:cViewPr>
      <p:scale>
        <a:sx n="100" d="100"/>
        <a:sy n="100" d="100"/>
      </p:scale>
      <p:origin x="0" y="26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 Id="rId5" Type="http://schemas.openxmlformats.org/officeDocument/2006/relationships/image" Target="../media/image19.emf"/><Relationship Id="rId4"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6.emf"/><Relationship Id="rId1" Type="http://schemas.openxmlformats.org/officeDocument/2006/relationships/image" Target="../media/image17.emf"/><Relationship Id="rId5" Type="http://schemas.openxmlformats.org/officeDocument/2006/relationships/image" Target="../media/image15.emf"/><Relationship Id="rId4"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5438458" y="0"/>
            <a:ext cx="4160520" cy="365760"/>
          </a:xfrm>
          <a:prstGeom prst="rect">
            <a:avLst/>
          </a:prstGeom>
        </p:spPr>
        <p:txBody>
          <a:bodyPr vert="horz" lIns="96661" tIns="48331" rIns="96661" bIns="48331" rtlCol="0"/>
          <a:lstStyle>
            <a:lvl1pPr algn="r">
              <a:defRPr sz="1300"/>
            </a:lvl1pPr>
          </a:lstStyle>
          <a:p>
            <a:fld id="{5F84F835-862F-4A9E-881E-CCC6A8289D9C}" type="datetimeFigureOut">
              <a:rPr lang="en-US" smtClean="0"/>
              <a:t>4/20/2016</a:t>
            </a:fld>
            <a:endParaRPr lang="en-US"/>
          </a:p>
        </p:txBody>
      </p:sp>
      <p:sp>
        <p:nvSpPr>
          <p:cNvPr id="4" name="Footer Placeholder 3"/>
          <p:cNvSpPr>
            <a:spLocks noGrp="1"/>
          </p:cNvSpPr>
          <p:nvPr>
            <p:ph type="ftr" sz="quarter" idx="2"/>
          </p:nvPr>
        </p:nvSpPr>
        <p:spPr>
          <a:xfrm>
            <a:off x="0" y="6948171"/>
            <a:ext cx="4160520" cy="3657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5438458" y="6948171"/>
            <a:ext cx="4160520" cy="365760"/>
          </a:xfrm>
          <a:prstGeom prst="rect">
            <a:avLst/>
          </a:prstGeom>
        </p:spPr>
        <p:txBody>
          <a:bodyPr vert="horz" lIns="96661" tIns="48331" rIns="96661" bIns="48331" rtlCol="0" anchor="b"/>
          <a:lstStyle>
            <a:lvl1pPr algn="r">
              <a:defRPr sz="1300"/>
            </a:lvl1pPr>
          </a:lstStyle>
          <a:p>
            <a:fld id="{B2F467BD-1CBD-4D20-AF89-DAB2D9CEAAB7}" type="slidenum">
              <a:rPr lang="en-US" smtClean="0"/>
              <a:t>‹#›</a:t>
            </a:fld>
            <a:endParaRPr lang="en-US"/>
          </a:p>
        </p:txBody>
      </p:sp>
    </p:spTree>
    <p:extLst>
      <p:ext uri="{BB962C8B-B14F-4D97-AF65-F5344CB8AC3E}">
        <p14:creationId xmlns:p14="http://schemas.microsoft.com/office/powerpoint/2010/main" val="343807623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5438458" y="0"/>
            <a:ext cx="4160520" cy="365760"/>
          </a:xfrm>
          <a:prstGeom prst="rect">
            <a:avLst/>
          </a:prstGeom>
        </p:spPr>
        <p:txBody>
          <a:bodyPr vert="horz" lIns="96661" tIns="48331" rIns="96661" bIns="48331" rtlCol="0"/>
          <a:lstStyle>
            <a:lvl1pPr algn="r">
              <a:defRPr sz="1300"/>
            </a:lvl1pPr>
          </a:lstStyle>
          <a:p>
            <a:fld id="{64F44430-57BA-4843-91D7-C60B4D921997}" type="datetimeFigureOut">
              <a:rPr lang="en-US" smtClean="0"/>
              <a:t>4/20/2016</a:t>
            </a:fld>
            <a:endParaRPr lang="en-US" dirty="0"/>
          </a:p>
        </p:txBody>
      </p:sp>
      <p:sp>
        <p:nvSpPr>
          <p:cNvPr id="4" name="Slide Image Placeholder 3"/>
          <p:cNvSpPr>
            <a:spLocks noGrp="1" noRot="1" noChangeAspect="1"/>
          </p:cNvSpPr>
          <p:nvPr>
            <p:ph type="sldImg" idx="2"/>
          </p:nvPr>
        </p:nvSpPr>
        <p:spPr>
          <a:xfrm>
            <a:off x="2971800" y="549275"/>
            <a:ext cx="3657600" cy="274320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948171"/>
            <a:ext cx="4160520" cy="3657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61" tIns="48331" rIns="96661" bIns="48331" rtlCol="0" anchor="b"/>
          <a:lstStyle>
            <a:lvl1pPr algn="r">
              <a:defRPr sz="1300"/>
            </a:lvl1pPr>
          </a:lstStyle>
          <a:p>
            <a:fld id="{410A3C7A-AC26-494E-B554-8439D404BCBA}" type="slidenum">
              <a:rPr lang="en-US" smtClean="0"/>
              <a:t>‹#›</a:t>
            </a:fld>
            <a:endParaRPr lang="en-US" dirty="0"/>
          </a:p>
        </p:txBody>
      </p:sp>
    </p:spTree>
    <p:extLst>
      <p:ext uri="{BB962C8B-B14F-4D97-AF65-F5344CB8AC3E}">
        <p14:creationId xmlns:p14="http://schemas.microsoft.com/office/powerpoint/2010/main" val="343736498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42470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94049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1A2FE7-9036-4FA8-A49F-7BF6C98F8C4B}" type="datetime1">
              <a:rPr lang="en-US" smtClean="0"/>
              <a:t>4/20/2016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95D569-7082-4790-8859-11A07C811A4D}" type="slidenum">
              <a:rPr lang="en-US" smtClean="0"/>
              <a:t>‹#›</a:t>
            </a:fld>
            <a:endParaRPr lang="en-US" dirty="0"/>
          </a:p>
        </p:txBody>
      </p:sp>
    </p:spTree>
    <p:extLst>
      <p:ext uri="{BB962C8B-B14F-4D97-AF65-F5344CB8AC3E}">
        <p14:creationId xmlns:p14="http://schemas.microsoft.com/office/powerpoint/2010/main" val="42351518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E65C01-A965-43B1-ABCF-266EC1C8C8E0}" type="datetime1">
              <a:rPr lang="en-US" smtClean="0"/>
              <a:t>4/20/2016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95D569-7082-4790-8859-11A07C811A4D}" type="slidenum">
              <a:rPr lang="en-US" smtClean="0"/>
              <a:t>‹#›</a:t>
            </a:fld>
            <a:endParaRPr lang="en-US" dirty="0"/>
          </a:p>
        </p:txBody>
      </p:sp>
    </p:spTree>
    <p:extLst>
      <p:ext uri="{BB962C8B-B14F-4D97-AF65-F5344CB8AC3E}">
        <p14:creationId xmlns:p14="http://schemas.microsoft.com/office/powerpoint/2010/main" val="34040932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13AC93-FA8B-4CEC-8F2B-9BDD4125F7BA}" type="datetime1">
              <a:rPr lang="en-US" smtClean="0"/>
              <a:t>4/20/2016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95D569-7082-4790-8859-11A07C811A4D}" type="slidenum">
              <a:rPr lang="en-US" smtClean="0"/>
              <a:t>‹#›</a:t>
            </a:fld>
            <a:endParaRPr lang="en-US" dirty="0"/>
          </a:p>
        </p:txBody>
      </p:sp>
    </p:spTree>
    <p:extLst>
      <p:ext uri="{BB962C8B-B14F-4D97-AF65-F5344CB8AC3E}">
        <p14:creationId xmlns:p14="http://schemas.microsoft.com/office/powerpoint/2010/main" val="25355372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B11756-861D-4B06-9AB6-8F7D25E798C5}" type="datetime1">
              <a:rPr lang="en-US" smtClean="0"/>
              <a:t>4/20/2016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95D569-7082-4790-8859-11A07C811A4D}" type="slidenum">
              <a:rPr lang="en-US" smtClean="0"/>
              <a:t>‹#›</a:t>
            </a:fld>
            <a:endParaRPr lang="en-US" dirty="0"/>
          </a:p>
        </p:txBody>
      </p:sp>
    </p:spTree>
    <p:extLst>
      <p:ext uri="{BB962C8B-B14F-4D97-AF65-F5344CB8AC3E}">
        <p14:creationId xmlns:p14="http://schemas.microsoft.com/office/powerpoint/2010/main" val="31842411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1DB582-9A0D-4261-908C-CA85A9D8990E}" type="datetime1">
              <a:rPr lang="en-US" smtClean="0"/>
              <a:t>4/20/2016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95D569-7082-4790-8859-11A07C811A4D}" type="slidenum">
              <a:rPr lang="en-US" smtClean="0"/>
              <a:t>‹#›</a:t>
            </a:fld>
            <a:endParaRPr lang="en-US" dirty="0"/>
          </a:p>
        </p:txBody>
      </p:sp>
    </p:spTree>
    <p:extLst>
      <p:ext uri="{BB962C8B-B14F-4D97-AF65-F5344CB8AC3E}">
        <p14:creationId xmlns:p14="http://schemas.microsoft.com/office/powerpoint/2010/main" val="4046549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2CF96B-A3AD-463C-BEDE-17E45C7A88D9}" type="datetime1">
              <a:rPr lang="en-US" smtClean="0"/>
              <a:t>4/20/2016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95D569-7082-4790-8859-11A07C811A4D}" type="slidenum">
              <a:rPr lang="en-US" smtClean="0"/>
              <a:t>‹#›</a:t>
            </a:fld>
            <a:endParaRPr lang="en-US" dirty="0"/>
          </a:p>
        </p:txBody>
      </p:sp>
    </p:spTree>
    <p:extLst>
      <p:ext uri="{BB962C8B-B14F-4D97-AF65-F5344CB8AC3E}">
        <p14:creationId xmlns:p14="http://schemas.microsoft.com/office/powerpoint/2010/main" val="1784234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4DFAB9-9B05-4B3E-9952-D3FEBCC006CF}" type="datetime1">
              <a:rPr lang="en-US" smtClean="0"/>
              <a:t>4/20/2016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B95D569-7082-4790-8859-11A07C811A4D}" type="slidenum">
              <a:rPr lang="en-US" smtClean="0"/>
              <a:t>‹#›</a:t>
            </a:fld>
            <a:endParaRPr lang="en-US" dirty="0"/>
          </a:p>
        </p:txBody>
      </p:sp>
    </p:spTree>
    <p:extLst>
      <p:ext uri="{BB962C8B-B14F-4D97-AF65-F5344CB8AC3E}">
        <p14:creationId xmlns:p14="http://schemas.microsoft.com/office/powerpoint/2010/main" val="2025378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A913FB-1661-4B75-8D7C-029D73C7866A}" type="datetime1">
              <a:rPr lang="en-US" smtClean="0"/>
              <a:t>4/20/2016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B95D569-7082-4790-8859-11A07C811A4D}" type="slidenum">
              <a:rPr lang="en-US" smtClean="0"/>
              <a:t>‹#›</a:t>
            </a:fld>
            <a:endParaRPr lang="en-US" dirty="0"/>
          </a:p>
        </p:txBody>
      </p:sp>
    </p:spTree>
    <p:extLst>
      <p:ext uri="{BB962C8B-B14F-4D97-AF65-F5344CB8AC3E}">
        <p14:creationId xmlns:p14="http://schemas.microsoft.com/office/powerpoint/2010/main" val="2391192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8F359-34A3-423B-8F76-269928F2DFC4}" type="datetime1">
              <a:rPr lang="en-US" smtClean="0"/>
              <a:t>4/20/2016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B95D569-7082-4790-8859-11A07C811A4D}" type="slidenum">
              <a:rPr lang="en-US" smtClean="0"/>
              <a:t>‹#›</a:t>
            </a:fld>
            <a:endParaRPr lang="en-US" dirty="0"/>
          </a:p>
        </p:txBody>
      </p:sp>
    </p:spTree>
    <p:extLst>
      <p:ext uri="{BB962C8B-B14F-4D97-AF65-F5344CB8AC3E}">
        <p14:creationId xmlns:p14="http://schemas.microsoft.com/office/powerpoint/2010/main" val="1116215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5ACC73-8508-4187-99E8-437CCBBA79CE}" type="datetime1">
              <a:rPr lang="en-US" smtClean="0"/>
              <a:t>4/20/2016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95D569-7082-4790-8859-11A07C811A4D}" type="slidenum">
              <a:rPr lang="en-US" smtClean="0"/>
              <a:t>‹#›</a:t>
            </a:fld>
            <a:endParaRPr lang="en-US" dirty="0"/>
          </a:p>
        </p:txBody>
      </p:sp>
    </p:spTree>
    <p:extLst>
      <p:ext uri="{BB962C8B-B14F-4D97-AF65-F5344CB8AC3E}">
        <p14:creationId xmlns:p14="http://schemas.microsoft.com/office/powerpoint/2010/main" val="842765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95D93F-69FB-4248-8F68-DA41AAF1ECB2}" type="datetime1">
              <a:rPr lang="en-US" smtClean="0"/>
              <a:t>4/20/2016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95D569-7082-4790-8859-11A07C811A4D}" type="slidenum">
              <a:rPr lang="en-US" smtClean="0"/>
              <a:t>‹#›</a:t>
            </a:fld>
            <a:endParaRPr lang="en-US" dirty="0"/>
          </a:p>
        </p:txBody>
      </p:sp>
    </p:spTree>
    <p:extLst>
      <p:ext uri="{BB962C8B-B14F-4D97-AF65-F5344CB8AC3E}">
        <p14:creationId xmlns:p14="http://schemas.microsoft.com/office/powerpoint/2010/main" val="3273290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368D2B-CE2A-495D-80A9-D7D695BA2776}" type="datetime1">
              <a:rPr lang="en-US" smtClean="0"/>
              <a:t>4/20/2016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95D569-7082-4790-8859-11A07C811A4D}" type="slidenum">
              <a:rPr lang="en-US" smtClean="0"/>
              <a:t>‹#›</a:t>
            </a:fld>
            <a:endParaRPr lang="en-US" dirty="0"/>
          </a:p>
        </p:txBody>
      </p:sp>
    </p:spTree>
    <p:extLst>
      <p:ext uri="{BB962C8B-B14F-4D97-AF65-F5344CB8AC3E}">
        <p14:creationId xmlns:p14="http://schemas.microsoft.com/office/powerpoint/2010/main" val="3777774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notesSlide" Target="../notesSlides/notesSlide4.xml"/><Relationship Id="rId7" Type="http://schemas.openxmlformats.org/officeDocument/2006/relationships/image" Target="../media/image16.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oleObject" Target="???" TargetMode="External"/><Relationship Id="rId10" Type="http://schemas.openxmlformats.org/officeDocument/2006/relationships/image" Target="../media/image19.emf"/><Relationship Id="rId4" Type="http://schemas.openxmlformats.org/officeDocument/2006/relationships/image" Target="../media/image20.png"/><Relationship Id="rId9" Type="http://schemas.openxmlformats.org/officeDocument/2006/relationships/image" Target="../media/image18.emf"/></Relationships>
</file>

<file path=ppt/slides/_rels/slide18.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notesSlide" Target="../notesSlides/notesSlide5.xml"/><Relationship Id="rId7" Type="http://schemas.openxmlformats.org/officeDocument/2006/relationships/image" Target="../media/image16.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7.emf"/><Relationship Id="rId5" Type="http://schemas.openxmlformats.org/officeDocument/2006/relationships/oleObject" Target="???" TargetMode="External"/><Relationship Id="rId10" Type="http://schemas.openxmlformats.org/officeDocument/2006/relationships/image" Target="../media/image15.emf"/><Relationship Id="rId4" Type="http://schemas.openxmlformats.org/officeDocument/2006/relationships/image" Target="../media/image20.png"/><Relationship Id="rId9" Type="http://schemas.openxmlformats.org/officeDocument/2006/relationships/image" Target="../media/image19.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ldecker@tnc.org"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0775"/>
            <a:ext cx="7772400" cy="1470025"/>
          </a:xfrm>
        </p:spPr>
        <p:txBody>
          <a:bodyPr>
            <a:normAutofit/>
          </a:bodyPr>
          <a:lstStyle/>
          <a:p>
            <a:r>
              <a:rPr lang="en-US" dirty="0" smtClean="0">
                <a:solidFill>
                  <a:schemeClr val="accent1">
                    <a:lumMod val="75000"/>
                  </a:schemeClr>
                </a:solidFill>
              </a:rPr>
              <a:t>2015 Pocket Guide</a:t>
            </a:r>
            <a:endParaRPr lang="en-US" dirty="0">
              <a:solidFill>
                <a:schemeClr val="accent1">
                  <a:lumMod val="75000"/>
                </a:schemeClr>
              </a:solidFill>
            </a:endParaRPr>
          </a:p>
        </p:txBody>
      </p:sp>
      <p:sp>
        <p:nvSpPr>
          <p:cNvPr id="3" name="Subtitle 2"/>
          <p:cNvSpPr>
            <a:spLocks noGrp="1"/>
          </p:cNvSpPr>
          <p:nvPr>
            <p:ph type="subTitle" idx="1"/>
          </p:nvPr>
        </p:nvSpPr>
        <p:spPr>
          <a:xfrm>
            <a:off x="1461143" y="2743200"/>
            <a:ext cx="6400800" cy="1752600"/>
          </a:xfrm>
        </p:spPr>
        <p:txBody>
          <a:bodyPr>
            <a:normAutofit/>
          </a:bodyPr>
          <a:lstStyle/>
          <a:p>
            <a:r>
              <a:rPr lang="en-US" dirty="0" smtClean="0">
                <a:solidFill>
                  <a:schemeClr val="accent1">
                    <a:lumMod val="75000"/>
                  </a:schemeClr>
                </a:solidFill>
              </a:rPr>
              <a:t>Wisdom from the Field: </a:t>
            </a:r>
          </a:p>
          <a:p>
            <a:r>
              <a:rPr lang="en-US" dirty="0" smtClean="0">
                <a:solidFill>
                  <a:schemeClr val="accent1">
                    <a:lumMod val="75000"/>
                  </a:schemeClr>
                </a:solidFill>
              </a:rPr>
              <a:t>Principles and Best Practices of </a:t>
            </a:r>
          </a:p>
          <a:p>
            <a:r>
              <a:rPr lang="en-US" dirty="0" smtClean="0">
                <a:solidFill>
                  <a:schemeClr val="accent1">
                    <a:lumMod val="75000"/>
                  </a:schemeClr>
                </a:solidFill>
              </a:rPr>
              <a:t>The Fire Learning Network</a:t>
            </a:r>
            <a:endParaRPr lang="en-US" dirty="0">
              <a:solidFill>
                <a:schemeClr val="accent1">
                  <a:lumMod val="75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800600"/>
            <a:ext cx="8256286" cy="1182139"/>
          </a:xfrm>
          <a:prstGeom prst="rect">
            <a:avLst/>
          </a:prstGeom>
        </p:spPr>
      </p:pic>
    </p:spTree>
    <p:extLst>
      <p:ext uri="{BB962C8B-B14F-4D97-AF65-F5344CB8AC3E}">
        <p14:creationId xmlns:p14="http://schemas.microsoft.com/office/powerpoint/2010/main" val="17843436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accent1">
                    <a:lumMod val="75000"/>
                  </a:schemeClr>
                </a:solidFill>
              </a:rPr>
              <a:t>Tip 9</a:t>
            </a:r>
            <a:endParaRPr lang="en-US" dirty="0">
              <a:solidFill>
                <a:schemeClr val="accent1">
                  <a:lumMod val="75000"/>
                </a:schemeClr>
              </a:solidFill>
            </a:endParaRPr>
          </a:p>
        </p:txBody>
      </p:sp>
      <p:sp>
        <p:nvSpPr>
          <p:cNvPr id="3" name="Content Placeholder 2"/>
          <p:cNvSpPr>
            <a:spLocks noGrp="1"/>
          </p:cNvSpPr>
          <p:nvPr>
            <p:ph idx="1"/>
          </p:nvPr>
        </p:nvSpPr>
        <p:spPr>
          <a:xfrm>
            <a:off x="762000" y="1447800"/>
            <a:ext cx="7772400" cy="4525963"/>
          </a:xfrm>
        </p:spPr>
        <p:txBody>
          <a:bodyPr>
            <a:normAutofit fontScale="92500" lnSpcReduction="20000"/>
          </a:bodyPr>
          <a:lstStyle/>
          <a:p>
            <a:pPr marL="0" indent="0">
              <a:buNone/>
            </a:pPr>
            <a:r>
              <a:rPr lang="en-US" dirty="0" smtClean="0">
                <a:solidFill>
                  <a:schemeClr val="accent1">
                    <a:lumMod val="75000"/>
                  </a:schemeClr>
                </a:solidFill>
              </a:rPr>
              <a:t>Three common perspectives in fire problem-solving often lead people to different ideas:</a:t>
            </a:r>
          </a:p>
          <a:p>
            <a:pPr marL="0" indent="0" algn="ctr">
              <a:buNone/>
            </a:pPr>
            <a:endParaRPr lang="en-US" dirty="0">
              <a:solidFill>
                <a:schemeClr val="accent1">
                  <a:lumMod val="75000"/>
                </a:schemeClr>
              </a:solidFill>
            </a:endParaRPr>
          </a:p>
          <a:p>
            <a:pPr marL="914400" lvl="1" indent="-514350">
              <a:buAutoNum type="arabicPeriod"/>
            </a:pPr>
            <a:r>
              <a:rPr lang="en-US" sz="3200" dirty="0" smtClean="0">
                <a:solidFill>
                  <a:schemeClr val="accent1">
                    <a:lumMod val="75000"/>
                  </a:schemeClr>
                </a:solidFill>
              </a:rPr>
              <a:t>Nature is here to serve people.</a:t>
            </a:r>
          </a:p>
          <a:p>
            <a:pPr marL="914400" lvl="1" indent="-514350">
              <a:buAutoNum type="arabicPeriod"/>
            </a:pPr>
            <a:r>
              <a:rPr lang="en-US" sz="3200" dirty="0" smtClean="0">
                <a:solidFill>
                  <a:schemeClr val="accent1">
                    <a:lumMod val="75000"/>
                  </a:schemeClr>
                </a:solidFill>
              </a:rPr>
              <a:t>Nature should be saved for its own sake.</a:t>
            </a:r>
          </a:p>
          <a:p>
            <a:pPr marL="914400" lvl="1" indent="-514350">
              <a:buAutoNum type="arabicPeriod"/>
            </a:pPr>
            <a:r>
              <a:rPr lang="en-US" sz="3200" dirty="0" smtClean="0">
                <a:solidFill>
                  <a:schemeClr val="accent1">
                    <a:lumMod val="75000"/>
                  </a:schemeClr>
                </a:solidFill>
              </a:rPr>
              <a:t>People have a role in maintaining the physical and spiritual balance of nature.</a:t>
            </a:r>
          </a:p>
          <a:p>
            <a:pPr marL="514350" indent="-514350">
              <a:buAutoNum type="arabicPeriod"/>
            </a:pPr>
            <a:endParaRPr lang="en-US" dirty="0">
              <a:solidFill>
                <a:schemeClr val="accent1">
                  <a:lumMod val="75000"/>
                </a:schemeClr>
              </a:solidFill>
            </a:endParaRPr>
          </a:p>
          <a:p>
            <a:pPr marL="0" indent="0">
              <a:buNone/>
            </a:pPr>
            <a:r>
              <a:rPr lang="en-US" dirty="0" smtClean="0">
                <a:solidFill>
                  <a:schemeClr val="accent1">
                    <a:lumMod val="75000"/>
                  </a:schemeClr>
                </a:solidFill>
              </a:rPr>
              <a:t>Assume good intent and know that all three are likely at play.</a:t>
            </a:r>
          </a:p>
        </p:txBody>
      </p:sp>
    </p:spTree>
    <p:extLst>
      <p:ext uri="{BB962C8B-B14F-4D97-AF65-F5344CB8AC3E}">
        <p14:creationId xmlns:p14="http://schemas.microsoft.com/office/powerpoint/2010/main" val="24400867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Tip 10</a:t>
            </a:r>
            <a:endParaRPr lang="en-US" dirty="0">
              <a:solidFill>
                <a:schemeClr val="accent1">
                  <a:lumMod val="75000"/>
                </a:schemeClr>
              </a:solidFill>
            </a:endParaRPr>
          </a:p>
        </p:txBody>
      </p:sp>
      <p:sp>
        <p:nvSpPr>
          <p:cNvPr id="3" name="Content Placeholder 2"/>
          <p:cNvSpPr>
            <a:spLocks noGrp="1"/>
          </p:cNvSpPr>
          <p:nvPr>
            <p:ph idx="1"/>
          </p:nvPr>
        </p:nvSpPr>
        <p:spPr>
          <a:xfrm>
            <a:off x="457200" y="1371600"/>
            <a:ext cx="8229600" cy="4525963"/>
          </a:xfrm>
        </p:spPr>
        <p:txBody>
          <a:bodyPr/>
          <a:lstStyle/>
          <a:p>
            <a:pPr marL="0" indent="0" algn="ctr">
              <a:buNone/>
            </a:pPr>
            <a:r>
              <a:rPr lang="en-US" dirty="0" smtClean="0">
                <a:solidFill>
                  <a:schemeClr val="accent1">
                    <a:lumMod val="75000"/>
                  </a:schemeClr>
                </a:solidFill>
              </a:rPr>
              <a:t>Facts are different from values. Facts change as we learn more. Sharing and questioning facts helps us learn more rapidly.</a:t>
            </a:r>
            <a:endParaRPr lang="en-US" dirty="0">
              <a:solidFill>
                <a:schemeClr val="accent1">
                  <a:lumMod val="75000"/>
                </a:schemeClr>
              </a:solidFill>
            </a:endParaRPr>
          </a:p>
        </p:txBody>
      </p:sp>
      <p:pic>
        <p:nvPicPr>
          <p:cNvPr id="6" name="Picture 2" descr="A:\MVC-785F.JPG"/>
          <p:cNvPicPr>
            <a:picLocks noChangeAspect="1" noChangeArrowheads="1"/>
          </p:cNvPicPr>
          <p:nvPr/>
        </p:nvPicPr>
        <p:blipFill>
          <a:blip r:embed="rId2">
            <a:extLst>
              <a:ext uri="{28A0092B-C50C-407E-A947-70E740481C1C}">
                <a14:useLocalDpi xmlns:a14="http://schemas.microsoft.com/office/drawing/2010/main" val="0"/>
              </a:ext>
            </a:extLst>
          </a:blip>
          <a:srcRect b="1089"/>
          <a:stretch>
            <a:fillRect/>
          </a:stretch>
        </p:blipFill>
        <p:spPr bwMode="auto">
          <a:xfrm>
            <a:off x="2723029" y="3200400"/>
            <a:ext cx="3601607" cy="318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11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accent1">
                    <a:lumMod val="75000"/>
                  </a:schemeClr>
                </a:solidFill>
              </a:rPr>
              <a:t>Tip 11</a:t>
            </a:r>
            <a:endParaRPr lang="en-US" dirty="0">
              <a:solidFill>
                <a:schemeClr val="accent1">
                  <a:lumMod val="75000"/>
                </a:schemeClr>
              </a:solidFill>
            </a:endParaRPr>
          </a:p>
        </p:txBody>
      </p:sp>
      <p:sp>
        <p:nvSpPr>
          <p:cNvPr id="3" name="Content Placeholder 2"/>
          <p:cNvSpPr>
            <a:spLocks noGrp="1"/>
          </p:cNvSpPr>
          <p:nvPr>
            <p:ph idx="1"/>
          </p:nvPr>
        </p:nvSpPr>
        <p:spPr>
          <a:xfrm>
            <a:off x="465083" y="1143000"/>
            <a:ext cx="8229600" cy="4525963"/>
          </a:xfrm>
        </p:spPr>
        <p:txBody>
          <a:bodyPr/>
          <a:lstStyle/>
          <a:p>
            <a:pPr marL="0" indent="0" algn="ctr">
              <a:buNone/>
            </a:pPr>
            <a:r>
              <a:rPr lang="en-US" dirty="0" smtClean="0">
                <a:solidFill>
                  <a:schemeClr val="accent1">
                    <a:lumMod val="75000"/>
                  </a:schemeClr>
                </a:solidFill>
              </a:rPr>
              <a:t>Work in an open forum, then volunteer to contribute what you can, within your home procedures.</a:t>
            </a:r>
          </a:p>
        </p:txBody>
      </p:sp>
      <p:pic>
        <p:nvPicPr>
          <p:cNvPr id="4" name="Picture 3" descr="\\TNC\MARY\My Documents\TRAINING03.BMP"/>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000" r="16415" b="11340"/>
          <a:stretch>
            <a:fillRect/>
          </a:stretch>
        </p:blipFill>
        <p:spPr bwMode="auto">
          <a:xfrm>
            <a:off x="2438400" y="2971800"/>
            <a:ext cx="4282966" cy="333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2580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Tip 12  </a:t>
            </a:r>
            <a:endParaRPr lang="en-US" dirty="0">
              <a:solidFill>
                <a:schemeClr val="accent1">
                  <a:lumMod val="75000"/>
                </a:schemeClr>
              </a:solidFill>
            </a:endParaRPr>
          </a:p>
        </p:txBody>
      </p:sp>
      <p:sp>
        <p:nvSpPr>
          <p:cNvPr id="3" name="Content Placeholder 2"/>
          <p:cNvSpPr>
            <a:spLocks noGrp="1"/>
          </p:cNvSpPr>
          <p:nvPr>
            <p:ph idx="1"/>
          </p:nvPr>
        </p:nvSpPr>
        <p:spPr>
          <a:xfrm>
            <a:off x="404745" y="1265237"/>
            <a:ext cx="8229600" cy="4525963"/>
          </a:xfrm>
        </p:spPr>
        <p:txBody>
          <a:bodyPr/>
          <a:lstStyle/>
          <a:p>
            <a:pPr marL="0" indent="0" algn="ctr">
              <a:buNone/>
            </a:pPr>
            <a:r>
              <a:rPr lang="en-US" dirty="0" smtClean="0">
                <a:solidFill>
                  <a:schemeClr val="accent1">
                    <a:lumMod val="75000"/>
                  </a:schemeClr>
                </a:solidFill>
              </a:rPr>
              <a:t>Collaboration is built on trust.</a:t>
            </a:r>
          </a:p>
          <a:p>
            <a:pPr marL="0" indent="0" algn="ctr">
              <a:buNone/>
            </a:pPr>
            <a:r>
              <a:rPr lang="en-US" dirty="0" smtClean="0">
                <a:solidFill>
                  <a:schemeClr val="accent1">
                    <a:lumMod val="75000"/>
                  </a:schemeClr>
                </a:solidFill>
              </a:rPr>
              <a:t>Trust is built upon a clean series</a:t>
            </a:r>
          </a:p>
          <a:p>
            <a:pPr marL="0" indent="0" algn="ctr">
              <a:buNone/>
            </a:pPr>
            <a:r>
              <a:rPr lang="en-US" dirty="0" smtClean="0">
                <a:solidFill>
                  <a:schemeClr val="accent1">
                    <a:lumMod val="75000"/>
                  </a:schemeClr>
                </a:solidFill>
              </a:rPr>
              <a:t> of honorable acts.</a:t>
            </a:r>
            <a:endParaRPr lang="en-US" dirty="0">
              <a:solidFill>
                <a:schemeClr val="accent1">
                  <a:lumMod val="75000"/>
                </a:schemeClr>
              </a:solidFill>
            </a:endParaRPr>
          </a:p>
        </p:txBody>
      </p:sp>
      <p:pic>
        <p:nvPicPr>
          <p:cNvPr id="5" name="Picture 4" descr="E:\kid with bucket.tif"/>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048000" y="3200400"/>
            <a:ext cx="2943091"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269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accent1">
                    <a:lumMod val="75000"/>
                  </a:schemeClr>
                </a:solidFill>
              </a:rPr>
              <a:t>Tip 13</a:t>
            </a:r>
            <a:endParaRPr lang="en-US" dirty="0">
              <a:solidFill>
                <a:schemeClr val="accent1">
                  <a:lumMod val="75000"/>
                </a:schemeClr>
              </a:solidFill>
            </a:endParaRPr>
          </a:p>
        </p:txBody>
      </p:sp>
      <p:sp>
        <p:nvSpPr>
          <p:cNvPr id="3" name="Content Placeholder 2"/>
          <p:cNvSpPr>
            <a:spLocks noGrp="1"/>
          </p:cNvSpPr>
          <p:nvPr>
            <p:ph idx="1"/>
          </p:nvPr>
        </p:nvSpPr>
        <p:spPr>
          <a:xfrm>
            <a:off x="419100" y="1143000"/>
            <a:ext cx="8229600" cy="4525963"/>
          </a:xfrm>
        </p:spPr>
        <p:txBody>
          <a:bodyPr/>
          <a:lstStyle/>
          <a:p>
            <a:pPr marL="0" indent="0" algn="ctr">
              <a:buNone/>
            </a:pPr>
            <a:r>
              <a:rPr lang="en-US" dirty="0" smtClean="0">
                <a:solidFill>
                  <a:schemeClr val="accent1">
                    <a:lumMod val="75000"/>
                  </a:schemeClr>
                </a:solidFill>
              </a:rPr>
              <a:t>Sometimes you have to go slow to go fast.</a:t>
            </a:r>
          </a:p>
          <a:p>
            <a:pPr marL="0" indent="0" algn="ctr">
              <a:buNone/>
            </a:pPr>
            <a:r>
              <a:rPr lang="en-US" dirty="0" smtClean="0">
                <a:solidFill>
                  <a:schemeClr val="accent1">
                    <a:lumMod val="75000"/>
                  </a:schemeClr>
                </a:solidFill>
              </a:rPr>
              <a:t>Be patient with one another and the collaborative path.</a:t>
            </a:r>
            <a:endParaRPr lang="en-US" dirty="0">
              <a:solidFill>
                <a:schemeClr val="accent1">
                  <a:lumMod val="75000"/>
                </a:schemeClr>
              </a:solidFill>
            </a:endParaRPr>
          </a:p>
        </p:txBody>
      </p:sp>
      <p:pic>
        <p:nvPicPr>
          <p:cNvPr id="3074" name="Picture 2" descr="C:\Users\mhuffman\Documents\_California\Firescape.Monterey\Workshops_phase 1&amp;2\Workshop.6_April24-25.2012\Workshop6 photos\IMGP000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154"/>
          <a:stretch/>
        </p:blipFill>
        <p:spPr bwMode="auto">
          <a:xfrm>
            <a:off x="1981200" y="3048000"/>
            <a:ext cx="5105400" cy="3401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2552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4000" dirty="0" smtClean="0">
                <a:solidFill>
                  <a:schemeClr val="accent1">
                    <a:lumMod val="75000"/>
                  </a:schemeClr>
                </a:solidFill>
              </a:rPr>
              <a:t>Commonly Used Working Agreements</a:t>
            </a:r>
            <a:endParaRPr lang="en-US" sz="4000" dirty="0">
              <a:solidFill>
                <a:schemeClr val="accent1">
                  <a:lumMod val="75000"/>
                </a:schemeClr>
              </a:solidFill>
            </a:endParaRPr>
          </a:p>
        </p:txBody>
      </p:sp>
      <p:sp>
        <p:nvSpPr>
          <p:cNvPr id="3" name="Content Placeholder 2"/>
          <p:cNvSpPr>
            <a:spLocks noGrp="1"/>
          </p:cNvSpPr>
          <p:nvPr>
            <p:ph idx="1"/>
          </p:nvPr>
        </p:nvSpPr>
        <p:spPr>
          <a:xfrm>
            <a:off x="533400" y="1524000"/>
            <a:ext cx="8229600" cy="4906963"/>
          </a:xfrm>
        </p:spPr>
        <p:txBody>
          <a:bodyPr>
            <a:normAutofit fontScale="92500" lnSpcReduction="20000"/>
          </a:bodyPr>
          <a:lstStyle/>
          <a:p>
            <a:pPr lvl="0"/>
            <a:r>
              <a:rPr lang="en-US" dirty="0" smtClean="0">
                <a:solidFill>
                  <a:schemeClr val="accent1">
                    <a:lumMod val="75000"/>
                  </a:schemeClr>
                </a:solidFill>
              </a:rPr>
              <a:t>Maintain an open</a:t>
            </a:r>
            <a:r>
              <a:rPr lang="en-US" dirty="0">
                <a:solidFill>
                  <a:schemeClr val="accent1">
                    <a:lumMod val="75000"/>
                  </a:schemeClr>
                </a:solidFill>
              </a:rPr>
              <a:t>, transparent, inclusive </a:t>
            </a:r>
            <a:r>
              <a:rPr lang="en-US" dirty="0" smtClean="0">
                <a:solidFill>
                  <a:schemeClr val="accent1">
                    <a:lumMod val="75000"/>
                  </a:schemeClr>
                </a:solidFill>
              </a:rPr>
              <a:t>process</a:t>
            </a:r>
            <a:endParaRPr lang="en-US" dirty="0">
              <a:solidFill>
                <a:schemeClr val="accent1">
                  <a:lumMod val="75000"/>
                </a:schemeClr>
              </a:solidFill>
            </a:endParaRPr>
          </a:p>
          <a:p>
            <a:pPr lvl="0"/>
            <a:r>
              <a:rPr lang="en-US" dirty="0">
                <a:solidFill>
                  <a:schemeClr val="accent1">
                    <a:lumMod val="75000"/>
                  </a:schemeClr>
                </a:solidFill>
              </a:rPr>
              <a:t>Everyone </a:t>
            </a:r>
            <a:r>
              <a:rPr lang="en-US" dirty="0" smtClean="0">
                <a:solidFill>
                  <a:schemeClr val="accent1">
                    <a:lumMod val="75000"/>
                  </a:schemeClr>
                </a:solidFill>
              </a:rPr>
              <a:t>participates and advocates.</a:t>
            </a:r>
            <a:endParaRPr lang="en-US" dirty="0">
              <a:solidFill>
                <a:schemeClr val="accent1">
                  <a:lumMod val="75000"/>
                </a:schemeClr>
              </a:solidFill>
            </a:endParaRPr>
          </a:p>
          <a:p>
            <a:pPr lvl="0"/>
            <a:r>
              <a:rPr lang="en-US" dirty="0">
                <a:solidFill>
                  <a:schemeClr val="accent1">
                    <a:lumMod val="75000"/>
                  </a:schemeClr>
                </a:solidFill>
              </a:rPr>
              <a:t>Be an active listener and </a:t>
            </a:r>
            <a:r>
              <a:rPr lang="en-US" dirty="0" smtClean="0">
                <a:solidFill>
                  <a:schemeClr val="accent1">
                    <a:lumMod val="75000"/>
                  </a:schemeClr>
                </a:solidFill>
              </a:rPr>
              <a:t>learner.</a:t>
            </a:r>
            <a:endParaRPr lang="en-US" dirty="0">
              <a:solidFill>
                <a:schemeClr val="accent1">
                  <a:lumMod val="75000"/>
                </a:schemeClr>
              </a:solidFill>
            </a:endParaRPr>
          </a:p>
          <a:p>
            <a:pPr lvl="0"/>
            <a:r>
              <a:rPr lang="en-US" dirty="0" smtClean="0">
                <a:solidFill>
                  <a:schemeClr val="accent1">
                    <a:lumMod val="75000"/>
                  </a:schemeClr>
                </a:solidFill>
              </a:rPr>
              <a:t>Assume people hear you the first time. . . Don’t dominate.</a:t>
            </a:r>
            <a:endParaRPr lang="en-US" dirty="0">
              <a:solidFill>
                <a:schemeClr val="accent1">
                  <a:lumMod val="75000"/>
                </a:schemeClr>
              </a:solidFill>
            </a:endParaRPr>
          </a:p>
          <a:p>
            <a:pPr lvl="0"/>
            <a:r>
              <a:rPr lang="en-US" dirty="0">
                <a:solidFill>
                  <a:schemeClr val="accent1">
                    <a:lumMod val="75000"/>
                  </a:schemeClr>
                </a:solidFill>
              </a:rPr>
              <a:t>Give honest feedback  . . . with </a:t>
            </a:r>
            <a:r>
              <a:rPr lang="en-US" dirty="0" smtClean="0">
                <a:solidFill>
                  <a:schemeClr val="accent1">
                    <a:lumMod val="75000"/>
                  </a:schemeClr>
                </a:solidFill>
              </a:rPr>
              <a:t>a kind delivery.</a:t>
            </a:r>
            <a:endParaRPr lang="en-US" dirty="0">
              <a:solidFill>
                <a:schemeClr val="accent1">
                  <a:lumMod val="75000"/>
                </a:schemeClr>
              </a:solidFill>
            </a:endParaRPr>
          </a:p>
          <a:p>
            <a:pPr lvl="0"/>
            <a:r>
              <a:rPr lang="en-US" dirty="0" smtClean="0">
                <a:solidFill>
                  <a:schemeClr val="accent1">
                    <a:lumMod val="75000"/>
                  </a:schemeClr>
                </a:solidFill>
              </a:rPr>
              <a:t>Create a boss-free atmosphere.</a:t>
            </a:r>
            <a:endParaRPr lang="en-US" dirty="0">
              <a:solidFill>
                <a:schemeClr val="accent1">
                  <a:lumMod val="75000"/>
                </a:schemeClr>
              </a:solidFill>
            </a:endParaRPr>
          </a:p>
          <a:p>
            <a:r>
              <a:rPr lang="en-US" smtClean="0">
                <a:solidFill>
                  <a:schemeClr val="accent1">
                    <a:lumMod val="75000"/>
                  </a:schemeClr>
                </a:solidFill>
              </a:rPr>
              <a:t>Keep cell </a:t>
            </a:r>
            <a:r>
              <a:rPr lang="en-US" dirty="0">
                <a:solidFill>
                  <a:schemeClr val="accent1">
                    <a:lumMod val="75000"/>
                  </a:schemeClr>
                </a:solidFill>
              </a:rPr>
              <a:t>phones off, no side </a:t>
            </a:r>
            <a:r>
              <a:rPr lang="en-US" dirty="0" smtClean="0">
                <a:solidFill>
                  <a:schemeClr val="accent1">
                    <a:lumMod val="75000"/>
                  </a:schemeClr>
                </a:solidFill>
              </a:rPr>
              <a:t>conversations.</a:t>
            </a:r>
            <a:endParaRPr lang="en-US" dirty="0">
              <a:solidFill>
                <a:schemeClr val="accent1">
                  <a:lumMod val="75000"/>
                </a:schemeClr>
              </a:solidFill>
            </a:endParaRPr>
          </a:p>
          <a:p>
            <a:pPr lvl="0"/>
            <a:r>
              <a:rPr lang="en-US" dirty="0" smtClean="0">
                <a:solidFill>
                  <a:schemeClr val="accent1">
                    <a:lumMod val="75000"/>
                  </a:schemeClr>
                </a:solidFill>
              </a:rPr>
              <a:t>If </a:t>
            </a:r>
            <a:r>
              <a:rPr lang="en-US" dirty="0">
                <a:solidFill>
                  <a:schemeClr val="accent1">
                    <a:lumMod val="75000"/>
                  </a:schemeClr>
                </a:solidFill>
              </a:rPr>
              <a:t>more work is needed, </a:t>
            </a:r>
            <a:r>
              <a:rPr lang="en-US" dirty="0" smtClean="0">
                <a:solidFill>
                  <a:schemeClr val="accent1">
                    <a:lumMod val="75000"/>
                  </a:schemeClr>
                </a:solidFill>
              </a:rPr>
              <a:t>a homework team </a:t>
            </a:r>
            <a:r>
              <a:rPr lang="en-US" dirty="0">
                <a:solidFill>
                  <a:schemeClr val="accent1">
                    <a:lumMod val="75000"/>
                  </a:schemeClr>
                </a:solidFill>
              </a:rPr>
              <a:t>will finalize a proposal and bring it back to the </a:t>
            </a:r>
            <a:r>
              <a:rPr lang="en-US" dirty="0" smtClean="0">
                <a:solidFill>
                  <a:schemeClr val="accent1">
                    <a:lumMod val="75000"/>
                  </a:schemeClr>
                </a:solidFill>
              </a:rPr>
              <a:t>group.</a:t>
            </a:r>
            <a:endParaRPr lang="en-US" dirty="0">
              <a:solidFill>
                <a:schemeClr val="accent1">
                  <a:lumMod val="75000"/>
                </a:schemeClr>
              </a:solidFill>
            </a:endParaRPr>
          </a:p>
          <a:p>
            <a:pPr lvl="0"/>
            <a:r>
              <a:rPr lang="en-US" dirty="0" smtClean="0">
                <a:solidFill>
                  <a:schemeClr val="accent1">
                    <a:lumMod val="75000"/>
                  </a:schemeClr>
                </a:solidFill>
              </a:rPr>
              <a:t>Use good humor to keep things light.</a:t>
            </a:r>
            <a:endParaRPr lang="en-US" dirty="0">
              <a:solidFill>
                <a:schemeClr val="accent1">
                  <a:lumMod val="75000"/>
                </a:schemeClr>
              </a:solidFill>
            </a:endParaRPr>
          </a:p>
          <a:p>
            <a:endParaRPr lang="en-US" dirty="0">
              <a:solidFill>
                <a:schemeClr val="accent1">
                  <a:lumMod val="75000"/>
                </a:schemeClr>
              </a:solidFill>
            </a:endParaRPr>
          </a:p>
        </p:txBody>
      </p:sp>
    </p:spTree>
    <p:extLst>
      <p:ext uri="{BB962C8B-B14F-4D97-AF65-F5344CB8AC3E}">
        <p14:creationId xmlns:p14="http://schemas.microsoft.com/office/powerpoint/2010/main" val="6209012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p:cNvPicPr>
            <a:picLocks noChangeAspect="1" noChangeArrowheads="1"/>
          </p:cNvPicPr>
          <p:nvPr/>
        </p:nvPicPr>
        <p:blipFill>
          <a:blip r:embed="rId3"/>
          <a:srcRect/>
          <a:stretch>
            <a:fillRect/>
          </a:stretch>
        </p:blipFill>
        <p:spPr bwMode="auto">
          <a:xfrm>
            <a:off x="1219200" y="728474"/>
            <a:ext cx="6629400" cy="5986651"/>
          </a:xfrm>
          <a:prstGeom prst="rect">
            <a:avLst/>
          </a:prstGeom>
          <a:noFill/>
          <a:ln w="9525">
            <a:noFill/>
            <a:miter lim="800000"/>
            <a:headEnd/>
            <a:tailEnd/>
          </a:ln>
        </p:spPr>
      </p:pic>
      <p:sp>
        <p:nvSpPr>
          <p:cNvPr id="52226" name="TextBox 2"/>
          <p:cNvSpPr txBox="1">
            <a:spLocks noChangeArrowheads="1"/>
          </p:cNvSpPr>
          <p:nvPr/>
        </p:nvSpPr>
        <p:spPr bwMode="auto">
          <a:xfrm>
            <a:off x="3478213" y="2743200"/>
            <a:ext cx="2160587" cy="1570037"/>
          </a:xfrm>
          <a:prstGeom prst="rect">
            <a:avLst/>
          </a:prstGeom>
          <a:noFill/>
          <a:ln w="9525">
            <a:noFill/>
            <a:miter lim="800000"/>
            <a:headEnd/>
            <a:tailEnd/>
          </a:ln>
        </p:spPr>
        <p:txBody>
          <a:bodyPr lIns="91430" tIns="45716" rIns="91430" bIns="45716">
            <a:spAutoFit/>
          </a:bodyPr>
          <a:lstStyle/>
          <a:p>
            <a:pPr algn="ctr"/>
            <a:r>
              <a:rPr lang="en-US" sz="2400" b="1" dirty="0">
                <a:latin typeface="Calibri" pitchFamily="34" charset="0"/>
              </a:rPr>
              <a:t>Open Standards for the Practice of Conservation</a:t>
            </a:r>
          </a:p>
        </p:txBody>
      </p:sp>
    </p:spTree>
    <p:extLst>
      <p:ext uri="{BB962C8B-B14F-4D97-AF65-F5344CB8AC3E}">
        <p14:creationId xmlns:p14="http://schemas.microsoft.com/office/powerpoint/2010/main" val="26867829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75" name="Picture 2"/>
          <p:cNvPicPr>
            <a:picLocks noChangeAspect="1" noChangeArrowheads="1"/>
          </p:cNvPicPr>
          <p:nvPr/>
        </p:nvPicPr>
        <p:blipFill>
          <a:blip r:embed="rId4"/>
          <a:srcRect/>
          <a:stretch>
            <a:fillRect/>
          </a:stretch>
        </p:blipFill>
        <p:spPr bwMode="auto">
          <a:xfrm>
            <a:off x="1524000" y="736262"/>
            <a:ext cx="6176963" cy="6045538"/>
          </a:xfrm>
          <a:prstGeom prst="rect">
            <a:avLst/>
          </a:prstGeom>
          <a:noFill/>
          <a:ln w="9525">
            <a:noFill/>
            <a:miter lim="800000"/>
            <a:headEnd/>
            <a:tailEnd/>
          </a:ln>
        </p:spPr>
      </p:pic>
      <p:graphicFrame>
        <p:nvGraphicFramePr>
          <p:cNvPr id="3570" name="Object 498"/>
          <p:cNvGraphicFramePr>
            <a:graphicFrameLocks noChangeAspect="1"/>
          </p:cNvGraphicFramePr>
          <p:nvPr>
            <p:extLst>
              <p:ext uri="{D42A27DB-BD31-4B8C-83A1-F6EECF244321}">
                <p14:modId xmlns:p14="http://schemas.microsoft.com/office/powerpoint/2010/main" val="312263958"/>
              </p:ext>
            </p:extLst>
          </p:nvPr>
        </p:nvGraphicFramePr>
        <p:xfrm>
          <a:off x="1008063" y="2247900"/>
          <a:ext cx="2525712" cy="1409700"/>
        </p:xfrm>
        <a:graphic>
          <a:graphicData uri="http://schemas.openxmlformats.org/presentationml/2006/ole">
            <mc:AlternateContent xmlns:mc="http://schemas.openxmlformats.org/markup-compatibility/2006">
              <mc:Choice xmlns:v="urn:schemas-microsoft-com:vml" Requires="v">
                <p:oleObj spid="_x0000_s1636" name="Visio" r:id="rId5" imgW="2526487" imgH="1409191" progId="Visio.Drawing.11">
                  <p:link updateAutomatic="1"/>
                </p:oleObj>
              </mc:Choice>
              <mc:Fallback>
                <p:oleObj name="Visio" r:id="rId5" imgW="2526487" imgH="1409191" progId="Visio.Drawing.11">
                  <p:link updateAutomatic="1"/>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8063" y="2247900"/>
                        <a:ext cx="2525712"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71" name="Object 499"/>
          <p:cNvGraphicFramePr>
            <a:graphicFrameLocks noChangeAspect="1"/>
          </p:cNvGraphicFramePr>
          <p:nvPr>
            <p:extLst>
              <p:ext uri="{D42A27DB-BD31-4B8C-83A1-F6EECF244321}">
                <p14:modId xmlns:p14="http://schemas.microsoft.com/office/powerpoint/2010/main" val="1380224294"/>
              </p:ext>
            </p:extLst>
          </p:nvPr>
        </p:nvGraphicFramePr>
        <p:xfrm>
          <a:off x="5616575" y="2324100"/>
          <a:ext cx="2525713" cy="1409700"/>
        </p:xfrm>
        <a:graphic>
          <a:graphicData uri="http://schemas.openxmlformats.org/presentationml/2006/ole">
            <mc:AlternateContent xmlns:mc="http://schemas.openxmlformats.org/markup-compatibility/2006">
              <mc:Choice xmlns:v="urn:schemas-microsoft-com:vml" Requires="v">
                <p:oleObj spid="_x0000_s1637" name="Visio" r:id="rId5" imgW="2526487" imgH="1409191" progId="Visio.Drawing.11">
                  <p:link updateAutomatic="1"/>
                </p:oleObj>
              </mc:Choice>
              <mc:Fallback>
                <p:oleObj name="Visio" r:id="rId5" imgW="2526487" imgH="1409191" progId="Visio.Drawing.11">
                  <p:link updateAutomatic="1"/>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16575" y="2324100"/>
                        <a:ext cx="2525713"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72" name="Object 500"/>
          <p:cNvGraphicFramePr>
            <a:graphicFrameLocks noChangeAspect="1"/>
          </p:cNvGraphicFramePr>
          <p:nvPr>
            <p:extLst>
              <p:ext uri="{D42A27DB-BD31-4B8C-83A1-F6EECF244321}">
                <p14:modId xmlns:p14="http://schemas.microsoft.com/office/powerpoint/2010/main" val="1131307764"/>
              </p:ext>
            </p:extLst>
          </p:nvPr>
        </p:nvGraphicFramePr>
        <p:xfrm>
          <a:off x="2133600" y="709348"/>
          <a:ext cx="5006975" cy="2567252"/>
        </p:xfrm>
        <a:graphic>
          <a:graphicData uri="http://schemas.openxmlformats.org/presentationml/2006/ole">
            <mc:AlternateContent xmlns:mc="http://schemas.openxmlformats.org/markup-compatibility/2006">
              <mc:Choice xmlns:v="urn:schemas-microsoft-com:vml" Requires="v">
                <p:oleObj spid="_x0000_s1638" name="Visio" r:id="rId5" imgW="2526487" imgH="1295043" progId="Visio.Drawing.11">
                  <p:link updateAutomatic="1"/>
                </p:oleObj>
              </mc:Choice>
              <mc:Fallback>
                <p:oleObj name="Visio" r:id="rId5" imgW="2526487" imgH="1295043" progId="Visio.Drawing.11">
                  <p:link updateAutomatic="1"/>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709348"/>
                        <a:ext cx="5006975" cy="2567252"/>
                      </a:xfrm>
                      <a:prstGeom prst="rect">
                        <a:avLst/>
                      </a:prstGeom>
                      <a:noFill/>
                      <a:extLst/>
                    </p:spPr>
                  </p:pic>
                </p:oleObj>
              </mc:Fallback>
            </mc:AlternateContent>
          </a:graphicData>
        </a:graphic>
      </p:graphicFrame>
      <p:graphicFrame>
        <p:nvGraphicFramePr>
          <p:cNvPr id="3573" name="Object 501"/>
          <p:cNvGraphicFramePr>
            <a:graphicFrameLocks noChangeAspect="1"/>
          </p:cNvGraphicFramePr>
          <p:nvPr>
            <p:extLst>
              <p:ext uri="{D42A27DB-BD31-4B8C-83A1-F6EECF244321}">
                <p14:modId xmlns:p14="http://schemas.microsoft.com/office/powerpoint/2010/main" val="986436517"/>
              </p:ext>
            </p:extLst>
          </p:nvPr>
        </p:nvGraphicFramePr>
        <p:xfrm>
          <a:off x="5141913" y="4606925"/>
          <a:ext cx="2525712" cy="1409700"/>
        </p:xfrm>
        <a:graphic>
          <a:graphicData uri="http://schemas.openxmlformats.org/presentationml/2006/ole">
            <mc:AlternateContent xmlns:mc="http://schemas.openxmlformats.org/markup-compatibility/2006">
              <mc:Choice xmlns:v="urn:schemas-microsoft-com:vml" Requires="v">
                <p:oleObj spid="_x0000_s1639" name="Visio" r:id="rId5" imgW="2526487" imgH="1409191" progId="Visio.Drawing.11">
                  <p:link updateAutomatic="1"/>
                </p:oleObj>
              </mc:Choice>
              <mc:Fallback>
                <p:oleObj name="Visio" r:id="rId5" imgW="2526487" imgH="1409191" progId="Visio.Drawing.11">
                  <p:link updateAutomatic="1"/>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41913" y="4606925"/>
                        <a:ext cx="2525712"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74" name="Object 502"/>
          <p:cNvGraphicFramePr>
            <a:graphicFrameLocks noChangeAspect="1"/>
          </p:cNvGraphicFramePr>
          <p:nvPr>
            <p:extLst>
              <p:ext uri="{D42A27DB-BD31-4B8C-83A1-F6EECF244321}">
                <p14:modId xmlns:p14="http://schemas.microsoft.com/office/powerpoint/2010/main" val="1608456306"/>
              </p:ext>
            </p:extLst>
          </p:nvPr>
        </p:nvGraphicFramePr>
        <p:xfrm>
          <a:off x="1433513" y="4535488"/>
          <a:ext cx="2525712" cy="1409700"/>
        </p:xfrm>
        <a:graphic>
          <a:graphicData uri="http://schemas.openxmlformats.org/presentationml/2006/ole">
            <mc:AlternateContent xmlns:mc="http://schemas.openxmlformats.org/markup-compatibility/2006">
              <mc:Choice xmlns:v="urn:schemas-microsoft-com:vml" Requires="v">
                <p:oleObj spid="_x0000_s1640" name="Visio" r:id="rId5" imgW="2526487" imgH="1409191" progId="Visio.Drawing.11">
                  <p:link updateAutomatic="1"/>
                </p:oleObj>
              </mc:Choice>
              <mc:Fallback>
                <p:oleObj name="Visio" r:id="rId5" imgW="2526487" imgH="1409191" progId="Visio.Drawing.11">
                  <p:link updateAutomatic="1"/>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33513" y="4535488"/>
                        <a:ext cx="2525712"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34521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57" name="Picture 2"/>
          <p:cNvPicPr>
            <a:picLocks noChangeAspect="1" noChangeArrowheads="1"/>
          </p:cNvPicPr>
          <p:nvPr/>
        </p:nvPicPr>
        <p:blipFill>
          <a:blip r:embed="rId4"/>
          <a:srcRect/>
          <a:stretch>
            <a:fillRect/>
          </a:stretch>
        </p:blipFill>
        <p:spPr bwMode="auto">
          <a:xfrm>
            <a:off x="1470818" y="831714"/>
            <a:ext cx="6149182" cy="6018348"/>
          </a:xfrm>
          <a:prstGeom prst="rect">
            <a:avLst/>
          </a:prstGeom>
          <a:noFill/>
          <a:ln w="9525">
            <a:noFill/>
            <a:miter lim="800000"/>
            <a:headEnd/>
            <a:tailEnd/>
          </a:ln>
        </p:spPr>
      </p:pic>
      <p:graphicFrame>
        <p:nvGraphicFramePr>
          <p:cNvPr id="2552" name="Object 504"/>
          <p:cNvGraphicFramePr>
            <a:graphicFrameLocks noChangeAspect="1"/>
          </p:cNvGraphicFramePr>
          <p:nvPr>
            <p:extLst>
              <p:ext uri="{D42A27DB-BD31-4B8C-83A1-F6EECF244321}">
                <p14:modId xmlns:p14="http://schemas.microsoft.com/office/powerpoint/2010/main" val="2753343237"/>
              </p:ext>
            </p:extLst>
          </p:nvPr>
        </p:nvGraphicFramePr>
        <p:xfrm>
          <a:off x="3309938" y="533400"/>
          <a:ext cx="2525712" cy="1295400"/>
        </p:xfrm>
        <a:graphic>
          <a:graphicData uri="http://schemas.openxmlformats.org/presentationml/2006/ole">
            <mc:AlternateContent xmlns:mc="http://schemas.openxmlformats.org/markup-compatibility/2006">
              <mc:Choice xmlns:v="urn:schemas-microsoft-com:vml" Requires="v">
                <p:oleObj spid="_x0000_s2660" name="Visio" r:id="rId5" imgW="2526487" imgH="1295043" progId="Visio.Drawing.11">
                  <p:link updateAutomatic="1"/>
                </p:oleObj>
              </mc:Choice>
              <mc:Fallback>
                <p:oleObj name="Visio" r:id="rId5" imgW="2526487" imgH="1295043" progId="Visio.Drawing.11">
                  <p:link updateAutomatic="1"/>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9938" y="533400"/>
                        <a:ext cx="2525712"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53" name="Object 505"/>
          <p:cNvGraphicFramePr>
            <a:graphicFrameLocks noChangeAspect="1"/>
          </p:cNvGraphicFramePr>
          <p:nvPr>
            <p:extLst>
              <p:ext uri="{D42A27DB-BD31-4B8C-83A1-F6EECF244321}">
                <p14:modId xmlns:p14="http://schemas.microsoft.com/office/powerpoint/2010/main" val="718893439"/>
              </p:ext>
            </p:extLst>
          </p:nvPr>
        </p:nvGraphicFramePr>
        <p:xfrm>
          <a:off x="3973512" y="1905000"/>
          <a:ext cx="4789488" cy="2633662"/>
        </p:xfrm>
        <a:graphic>
          <a:graphicData uri="http://schemas.openxmlformats.org/presentationml/2006/ole">
            <mc:AlternateContent xmlns:mc="http://schemas.openxmlformats.org/markup-compatibility/2006">
              <mc:Choice xmlns:v="urn:schemas-microsoft-com:vml" Requires="v">
                <p:oleObj spid="_x0000_s2661" name="Visio" r:id="rId5" imgW="2526487" imgH="1409191" progId="Visio.Drawing.11">
                  <p:link updateAutomatic="1"/>
                </p:oleObj>
              </mc:Choice>
              <mc:Fallback>
                <p:oleObj name="Visio" r:id="rId5" imgW="2526487" imgH="1409191" progId="Visio.Drawing.11">
                  <p:link updateAutomatic="1"/>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73512" y="1905000"/>
                        <a:ext cx="4789488" cy="2633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54" name="Object 506"/>
          <p:cNvGraphicFramePr>
            <a:graphicFrameLocks noChangeAspect="1"/>
          </p:cNvGraphicFramePr>
          <p:nvPr>
            <p:extLst>
              <p:ext uri="{D42A27DB-BD31-4B8C-83A1-F6EECF244321}">
                <p14:modId xmlns:p14="http://schemas.microsoft.com/office/powerpoint/2010/main" val="3133450689"/>
              </p:ext>
            </p:extLst>
          </p:nvPr>
        </p:nvGraphicFramePr>
        <p:xfrm>
          <a:off x="4953000" y="4610100"/>
          <a:ext cx="2525712" cy="1409700"/>
        </p:xfrm>
        <a:graphic>
          <a:graphicData uri="http://schemas.openxmlformats.org/presentationml/2006/ole">
            <mc:AlternateContent xmlns:mc="http://schemas.openxmlformats.org/markup-compatibility/2006">
              <mc:Choice xmlns:v="urn:schemas-microsoft-com:vml" Requires="v">
                <p:oleObj spid="_x0000_s2662" name="Visio" r:id="rId5" imgW="2526487" imgH="1409191" progId="Visio.Drawing.11">
                  <p:link updateAutomatic="1"/>
                </p:oleObj>
              </mc:Choice>
              <mc:Fallback>
                <p:oleObj name="Visio" r:id="rId5" imgW="2526487" imgH="1409191" progId="Visio.Drawing.11">
                  <p:link updateAutomatic="1"/>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4610100"/>
                        <a:ext cx="2525712"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55" name="Object 507"/>
          <p:cNvGraphicFramePr>
            <a:graphicFrameLocks noChangeAspect="1"/>
          </p:cNvGraphicFramePr>
          <p:nvPr>
            <p:extLst>
              <p:ext uri="{D42A27DB-BD31-4B8C-83A1-F6EECF244321}">
                <p14:modId xmlns:p14="http://schemas.microsoft.com/office/powerpoint/2010/main" val="2860889046"/>
              </p:ext>
            </p:extLst>
          </p:nvPr>
        </p:nvGraphicFramePr>
        <p:xfrm>
          <a:off x="1433513" y="4610100"/>
          <a:ext cx="2525712" cy="1409700"/>
        </p:xfrm>
        <a:graphic>
          <a:graphicData uri="http://schemas.openxmlformats.org/presentationml/2006/ole">
            <mc:AlternateContent xmlns:mc="http://schemas.openxmlformats.org/markup-compatibility/2006">
              <mc:Choice xmlns:v="urn:schemas-microsoft-com:vml" Requires="v">
                <p:oleObj spid="_x0000_s2663" name="Visio" r:id="rId5" imgW="2526487" imgH="1409191" progId="Visio.Drawing.11">
                  <p:link updateAutomatic="1"/>
                </p:oleObj>
              </mc:Choice>
              <mc:Fallback>
                <p:oleObj name="Visio" r:id="rId5" imgW="2526487" imgH="1409191" progId="Visio.Drawing.11">
                  <p:link updateAutomatic="1"/>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33513" y="4610100"/>
                        <a:ext cx="2525712"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56" name="Object 508"/>
          <p:cNvGraphicFramePr>
            <a:graphicFrameLocks noChangeAspect="1"/>
          </p:cNvGraphicFramePr>
          <p:nvPr>
            <p:extLst>
              <p:ext uri="{D42A27DB-BD31-4B8C-83A1-F6EECF244321}">
                <p14:modId xmlns:p14="http://schemas.microsoft.com/office/powerpoint/2010/main" val="448027277"/>
              </p:ext>
            </p:extLst>
          </p:nvPr>
        </p:nvGraphicFramePr>
        <p:xfrm>
          <a:off x="1131888" y="2051050"/>
          <a:ext cx="2525712" cy="1409700"/>
        </p:xfrm>
        <a:graphic>
          <a:graphicData uri="http://schemas.openxmlformats.org/presentationml/2006/ole">
            <mc:AlternateContent xmlns:mc="http://schemas.openxmlformats.org/markup-compatibility/2006">
              <mc:Choice xmlns:v="urn:schemas-microsoft-com:vml" Requires="v">
                <p:oleObj spid="_x0000_s2664" name="Visio" r:id="rId5" imgW="2526487" imgH="1409191" progId="Visio.Drawing.11">
                  <p:link updateAutomatic="1"/>
                </p:oleObj>
              </mc:Choice>
              <mc:Fallback>
                <p:oleObj name="Visio" r:id="rId5" imgW="2526487" imgH="1409191" progId="Visio.Drawing.11">
                  <p:link updateAutomatic="1"/>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1888" y="2051050"/>
                        <a:ext cx="2525712"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461222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ormAutofit/>
          </a:bodyPr>
          <a:lstStyle/>
          <a:p>
            <a:r>
              <a:rPr lang="en-US" sz="3200" dirty="0" smtClean="0">
                <a:solidFill>
                  <a:schemeClr val="accent1">
                    <a:lumMod val="75000"/>
                  </a:schemeClr>
                </a:solidFill>
              </a:rPr>
              <a:t>About Us</a:t>
            </a:r>
            <a:endParaRPr lang="en-US" sz="3200" dirty="0">
              <a:solidFill>
                <a:schemeClr val="accent1">
                  <a:lumMod val="75000"/>
                </a:schemeClr>
              </a:solidFill>
            </a:endParaRPr>
          </a:p>
        </p:txBody>
      </p:sp>
      <p:sp>
        <p:nvSpPr>
          <p:cNvPr id="3" name="Content Placeholder 2"/>
          <p:cNvSpPr>
            <a:spLocks noGrp="1"/>
          </p:cNvSpPr>
          <p:nvPr>
            <p:ph idx="1"/>
          </p:nvPr>
        </p:nvSpPr>
        <p:spPr>
          <a:xfrm>
            <a:off x="609600" y="2179637"/>
            <a:ext cx="8229600" cy="4525963"/>
          </a:xfrm>
        </p:spPr>
        <p:txBody>
          <a:bodyPr>
            <a:normAutofit/>
          </a:bodyPr>
          <a:lstStyle/>
          <a:p>
            <a:pPr marL="0" indent="0">
              <a:buNone/>
            </a:pPr>
            <a:r>
              <a:rPr lang="en-US" sz="2800" dirty="0">
                <a:solidFill>
                  <a:schemeClr val="accent1">
                    <a:lumMod val="75000"/>
                  </a:schemeClr>
                </a:solidFill>
              </a:rPr>
              <a:t>The Fire Learning Network (FLN) is a cooperative program of the Forest Service, </a:t>
            </a:r>
            <a:r>
              <a:rPr lang="en-US" sz="2800" dirty="0" smtClean="0">
                <a:solidFill>
                  <a:schemeClr val="accent1">
                    <a:lumMod val="75000"/>
                  </a:schemeClr>
                </a:solidFill>
              </a:rPr>
              <a:t>the Department </a:t>
            </a:r>
            <a:r>
              <a:rPr lang="en-US" sz="2800" dirty="0">
                <a:solidFill>
                  <a:schemeClr val="accent1">
                    <a:lumMod val="75000"/>
                  </a:schemeClr>
                </a:solidFill>
              </a:rPr>
              <a:t>of the Interior agencies—Bureau of Indian Affairs, Bureau of Land Management, Fish and Wildlife Service and National Park Service—and The Nature Conservancy. The partnership has </a:t>
            </a:r>
            <a:r>
              <a:rPr lang="en-US" sz="2800" dirty="0" smtClean="0">
                <a:solidFill>
                  <a:schemeClr val="accent1">
                    <a:lumMod val="75000"/>
                  </a:schemeClr>
                </a:solidFill>
              </a:rPr>
              <a:t>a 13-year track </a:t>
            </a:r>
            <a:r>
              <a:rPr lang="en-US" sz="2800" dirty="0">
                <a:solidFill>
                  <a:schemeClr val="accent1">
                    <a:lumMod val="75000"/>
                  </a:schemeClr>
                </a:solidFill>
              </a:rPr>
              <a:t>record of helping to restore our nation’s forests and grasslands and to make </a:t>
            </a:r>
            <a:r>
              <a:rPr lang="en-US" sz="2800" dirty="0" smtClean="0">
                <a:solidFill>
                  <a:schemeClr val="accent1">
                    <a:lumMod val="75000"/>
                  </a:schemeClr>
                </a:solidFill>
              </a:rPr>
              <a:t>human </a:t>
            </a:r>
            <a:r>
              <a:rPr lang="en-US" sz="2800" dirty="0">
                <a:solidFill>
                  <a:schemeClr val="accent1">
                    <a:lumMod val="75000"/>
                  </a:schemeClr>
                </a:solidFill>
              </a:rPr>
              <a:t>communities safer from </a:t>
            </a:r>
            <a:r>
              <a:rPr lang="en-US" sz="2800" dirty="0" smtClean="0">
                <a:solidFill>
                  <a:schemeClr val="accent1">
                    <a:lumMod val="75000"/>
                  </a:schemeClr>
                </a:solidFill>
              </a:rPr>
              <a:t>wildfire</a:t>
            </a:r>
            <a:r>
              <a:rPr lang="en-US" sz="2800" dirty="0">
                <a:solidFill>
                  <a:schemeClr val="accent1">
                    <a:lumMod val="75000"/>
                  </a:schemeClr>
                </a:solidFill>
              </a:rPr>
              <a:t>.</a:t>
            </a:r>
            <a:br>
              <a:rPr lang="en-US" sz="2800" dirty="0">
                <a:solidFill>
                  <a:schemeClr val="accent1">
                    <a:lumMod val="75000"/>
                  </a:schemeClr>
                </a:solidFill>
              </a:rPr>
            </a:br>
            <a:endParaRPr lang="en-US" sz="2800" dirty="0">
              <a:solidFill>
                <a:schemeClr val="accent1">
                  <a:lumMod val="75000"/>
                </a:schemeClr>
              </a:solidFill>
            </a:endParaRPr>
          </a:p>
        </p:txBody>
      </p:sp>
    </p:spTree>
    <p:extLst>
      <p:ext uri="{BB962C8B-B14F-4D97-AF65-F5344CB8AC3E}">
        <p14:creationId xmlns:p14="http://schemas.microsoft.com/office/powerpoint/2010/main" val="24445721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21890" y="1447800"/>
            <a:ext cx="387391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solidFill>
                  <a:schemeClr val="accent1">
                    <a:lumMod val="75000"/>
                  </a:schemeClr>
                </a:solidFill>
              </a:rPr>
              <a:t>Today’s fire problems are so complex that no single person or party can solve them.</a:t>
            </a:r>
          </a:p>
          <a:p>
            <a:pPr marL="0" indent="0">
              <a:buFont typeface="Arial" pitchFamily="34" charset="0"/>
              <a:buNone/>
            </a:pPr>
            <a:endParaRPr lang="en-US" dirty="0" smtClean="0"/>
          </a:p>
          <a:p>
            <a:pPr marL="0" indent="0">
              <a:buFont typeface="Arial" pitchFamily="34" charset="0"/>
              <a:buNone/>
            </a:pPr>
            <a:endParaRPr lang="en-US" dirty="0" smtClean="0"/>
          </a:p>
        </p:txBody>
      </p:sp>
      <p:sp>
        <p:nvSpPr>
          <p:cNvPr id="2" name="Title 1"/>
          <p:cNvSpPr>
            <a:spLocks noGrp="1"/>
          </p:cNvSpPr>
          <p:nvPr>
            <p:ph type="title"/>
          </p:nvPr>
        </p:nvSpPr>
        <p:spPr>
          <a:xfrm>
            <a:off x="457200" y="152400"/>
            <a:ext cx="8229600" cy="1143000"/>
          </a:xfrm>
        </p:spPr>
        <p:txBody>
          <a:bodyPr/>
          <a:lstStyle/>
          <a:p>
            <a:r>
              <a:rPr lang="en-US" dirty="0" smtClean="0">
                <a:solidFill>
                  <a:schemeClr val="accent1">
                    <a:lumMod val="75000"/>
                  </a:schemeClr>
                </a:solidFill>
              </a:rPr>
              <a:t>Tip 1</a:t>
            </a:r>
            <a:endParaRPr lang="en-US" dirty="0">
              <a:solidFill>
                <a:schemeClr val="accent1">
                  <a:lumMod val="75000"/>
                </a:schemeClr>
              </a:solidFill>
            </a:endParaRPr>
          </a:p>
        </p:txBody>
      </p:sp>
      <p:pic>
        <p:nvPicPr>
          <p:cNvPr id="5" name="Picture 2" descr="D:\WINNT\Profiles\randerson\Personal\My Pictures\I-4 fire.jpg"/>
          <p:cNvPicPr>
            <a:picLocks noChangeAspect="1" noChangeArrowheads="1"/>
          </p:cNvPicPr>
          <p:nvPr/>
        </p:nvPicPr>
        <p:blipFill rotWithShape="1">
          <a:blip r:embed="rId3">
            <a:extLst>
              <a:ext uri="{28A0092B-C50C-407E-A947-70E740481C1C}">
                <a14:useLocalDpi xmlns:a14="http://schemas.microsoft.com/office/drawing/2010/main" val="0"/>
              </a:ext>
            </a:extLst>
          </a:blip>
          <a:srcRect t="2119"/>
          <a:stretch/>
        </p:blipFill>
        <p:spPr bwMode="auto">
          <a:xfrm>
            <a:off x="4764881" y="1447800"/>
            <a:ext cx="3567905" cy="4724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341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huffman\Documents\_PERFACT\Maps PERFACT\Map_FLN_FAC_v2015-04-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295400"/>
            <a:ext cx="7772400" cy="50250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34511" y="358914"/>
            <a:ext cx="5052089" cy="707886"/>
          </a:xfrm>
          <a:prstGeom prst="rect">
            <a:avLst/>
          </a:prstGeom>
          <a:noFill/>
        </p:spPr>
        <p:txBody>
          <a:bodyPr wrap="none" rtlCol="0">
            <a:spAutoFit/>
          </a:bodyPr>
          <a:lstStyle/>
          <a:p>
            <a:r>
              <a:rPr lang="en-US" sz="4000" dirty="0" smtClean="0">
                <a:solidFill>
                  <a:schemeClr val="accent1">
                    <a:lumMod val="75000"/>
                  </a:schemeClr>
                </a:solidFill>
              </a:rPr>
              <a:t>Where We are Working</a:t>
            </a:r>
            <a:endParaRPr lang="en-US" sz="4000" dirty="0">
              <a:solidFill>
                <a:schemeClr val="accent1">
                  <a:lumMod val="75000"/>
                </a:schemeClr>
              </a:solidFill>
            </a:endParaRPr>
          </a:p>
        </p:txBody>
      </p:sp>
    </p:spTree>
    <p:extLst>
      <p:ext uri="{BB962C8B-B14F-4D97-AF65-F5344CB8AC3E}">
        <p14:creationId xmlns:p14="http://schemas.microsoft.com/office/powerpoint/2010/main" val="278123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8896" y="457200"/>
            <a:ext cx="2786207" cy="762000"/>
          </a:xfrm>
        </p:spPr>
        <p:txBody>
          <a:bodyPr>
            <a:normAutofit/>
          </a:bodyPr>
          <a:lstStyle/>
          <a:p>
            <a:r>
              <a:rPr lang="en-US" sz="3200" dirty="0" smtClean="0">
                <a:solidFill>
                  <a:schemeClr val="accent1">
                    <a:lumMod val="75000"/>
                  </a:schemeClr>
                </a:solidFill>
              </a:rPr>
              <a:t>Our Staff</a:t>
            </a:r>
            <a:endParaRPr lang="en-US" sz="3200" dirty="0">
              <a:solidFill>
                <a:schemeClr val="accent1">
                  <a:lumMod val="75000"/>
                </a:schemeClr>
              </a:solidFill>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245" b="6792"/>
          <a:stretch/>
        </p:blipFill>
        <p:spPr bwMode="auto">
          <a:xfrm>
            <a:off x="3716545" y="1389417"/>
            <a:ext cx="1693655" cy="1701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089199" y="3200400"/>
            <a:ext cx="940001" cy="461665"/>
          </a:xfrm>
          <a:prstGeom prst="rect">
            <a:avLst/>
          </a:prstGeom>
          <a:noFill/>
        </p:spPr>
        <p:txBody>
          <a:bodyPr wrap="none" rtlCol="0">
            <a:spAutoFit/>
          </a:bodyPr>
          <a:lstStyle/>
          <a:p>
            <a:pPr algn="ctr"/>
            <a:r>
              <a:rPr lang="en-US" sz="1200" dirty="0" smtClean="0">
                <a:solidFill>
                  <a:schemeClr val="accent1">
                    <a:lumMod val="75000"/>
                  </a:schemeClr>
                </a:solidFill>
              </a:rPr>
              <a:t>Lynn Decker</a:t>
            </a:r>
          </a:p>
          <a:p>
            <a:pPr algn="ctr"/>
            <a:r>
              <a:rPr lang="en-US" sz="1200" dirty="0" smtClean="0">
                <a:solidFill>
                  <a:schemeClr val="accent1">
                    <a:lumMod val="75000"/>
                  </a:schemeClr>
                </a:solidFill>
              </a:rPr>
              <a:t>Director</a:t>
            </a:r>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3488"/>
          <a:stretch/>
        </p:blipFill>
        <p:spPr bwMode="auto">
          <a:xfrm>
            <a:off x="1600200" y="1414939"/>
            <a:ext cx="1600202" cy="1658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590386" y="3119209"/>
            <a:ext cx="1533814" cy="646331"/>
          </a:xfrm>
          <a:prstGeom prst="rect">
            <a:avLst/>
          </a:prstGeom>
          <a:noFill/>
        </p:spPr>
        <p:txBody>
          <a:bodyPr wrap="square" rtlCol="0">
            <a:spAutoFit/>
          </a:bodyPr>
          <a:lstStyle/>
          <a:p>
            <a:pPr algn="ctr"/>
            <a:r>
              <a:rPr lang="en-US" sz="1200" dirty="0" smtClean="0">
                <a:solidFill>
                  <a:schemeClr val="accent1">
                    <a:lumMod val="75000"/>
                  </a:schemeClr>
                </a:solidFill>
              </a:rPr>
              <a:t>Jeremy Bailey Associate Director</a:t>
            </a:r>
          </a:p>
          <a:p>
            <a:pPr algn="ctr"/>
            <a:r>
              <a:rPr lang="en-US" sz="1200" dirty="0" smtClean="0">
                <a:solidFill>
                  <a:schemeClr val="accent1">
                    <a:lumMod val="75000"/>
                  </a:schemeClr>
                </a:solidFill>
              </a:rPr>
              <a:t>Fire Training</a:t>
            </a: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1947" y="3997851"/>
            <a:ext cx="1793349" cy="1793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739548" y="5805606"/>
            <a:ext cx="2175852" cy="646331"/>
          </a:xfrm>
          <a:prstGeom prst="rect">
            <a:avLst/>
          </a:prstGeom>
          <a:noFill/>
        </p:spPr>
        <p:txBody>
          <a:bodyPr wrap="square" rtlCol="0">
            <a:spAutoFit/>
          </a:bodyPr>
          <a:lstStyle/>
          <a:p>
            <a:pPr algn="ctr"/>
            <a:r>
              <a:rPr lang="en-US" sz="1200" dirty="0" smtClean="0">
                <a:solidFill>
                  <a:schemeClr val="accent1">
                    <a:lumMod val="75000"/>
                  </a:schemeClr>
                </a:solidFill>
              </a:rPr>
              <a:t>Liz Rank</a:t>
            </a:r>
          </a:p>
          <a:p>
            <a:pPr algn="ctr"/>
            <a:r>
              <a:rPr lang="en-US" sz="1200" dirty="0" smtClean="0">
                <a:solidFill>
                  <a:schemeClr val="accent1">
                    <a:lumMod val="75000"/>
                  </a:schemeClr>
                </a:solidFill>
              </a:rPr>
              <a:t>Conservation Information Manager</a:t>
            </a:r>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4033408"/>
            <a:ext cx="1733088" cy="1733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438400" y="5805606"/>
            <a:ext cx="2028816" cy="646331"/>
          </a:xfrm>
          <a:prstGeom prst="rect">
            <a:avLst/>
          </a:prstGeom>
          <a:noFill/>
        </p:spPr>
        <p:txBody>
          <a:bodyPr wrap="square" rtlCol="0">
            <a:spAutoFit/>
          </a:bodyPr>
          <a:lstStyle/>
          <a:p>
            <a:pPr algn="ctr"/>
            <a:r>
              <a:rPr lang="en-US" sz="1200" dirty="0" smtClean="0">
                <a:solidFill>
                  <a:schemeClr val="accent1">
                    <a:lumMod val="75000"/>
                  </a:schemeClr>
                </a:solidFill>
              </a:rPr>
              <a:t>Mary Huffman</a:t>
            </a:r>
          </a:p>
          <a:p>
            <a:pPr algn="ctr"/>
            <a:r>
              <a:rPr lang="en-US" sz="1200" dirty="0" smtClean="0">
                <a:solidFill>
                  <a:schemeClr val="accent1">
                    <a:lumMod val="75000"/>
                  </a:schemeClr>
                </a:solidFill>
              </a:rPr>
              <a:t>Associate Director, Fire Science and Planning</a:t>
            </a:r>
          </a:p>
        </p:txBody>
      </p:sp>
      <p:pic>
        <p:nvPicPr>
          <p:cNvPr id="4102"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t="4735"/>
          <a:stretch/>
        </p:blipFill>
        <p:spPr bwMode="auto">
          <a:xfrm>
            <a:off x="717515" y="3962400"/>
            <a:ext cx="1492285" cy="172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304800" y="5786705"/>
            <a:ext cx="2085016" cy="646331"/>
          </a:xfrm>
          <a:prstGeom prst="rect">
            <a:avLst/>
          </a:prstGeom>
          <a:noFill/>
        </p:spPr>
        <p:txBody>
          <a:bodyPr wrap="square" rtlCol="0">
            <a:spAutoFit/>
          </a:bodyPr>
          <a:lstStyle/>
          <a:p>
            <a:pPr algn="ctr"/>
            <a:r>
              <a:rPr lang="en-US" sz="1200" dirty="0" smtClean="0">
                <a:solidFill>
                  <a:schemeClr val="accent1">
                    <a:lumMod val="75000"/>
                  </a:schemeClr>
                </a:solidFill>
              </a:rPr>
              <a:t>Wendy Fulks</a:t>
            </a:r>
          </a:p>
          <a:p>
            <a:pPr algn="ctr"/>
            <a:r>
              <a:rPr lang="en-US" sz="1200" dirty="0" smtClean="0">
                <a:solidFill>
                  <a:schemeClr val="accent1">
                    <a:lumMod val="75000"/>
                  </a:schemeClr>
                </a:solidFill>
              </a:rPr>
              <a:t>Associate Director, Fire Adapted Communities</a:t>
            </a:r>
          </a:p>
        </p:txBody>
      </p:sp>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1696" y="4013895"/>
            <a:ext cx="1752601" cy="175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4758348" y="5842337"/>
            <a:ext cx="1794852" cy="461665"/>
          </a:xfrm>
          <a:prstGeom prst="rect">
            <a:avLst/>
          </a:prstGeom>
          <a:noFill/>
        </p:spPr>
        <p:txBody>
          <a:bodyPr wrap="square" rtlCol="0">
            <a:spAutoFit/>
          </a:bodyPr>
          <a:lstStyle/>
          <a:p>
            <a:pPr algn="ctr"/>
            <a:r>
              <a:rPr lang="en-US" sz="1200" dirty="0" smtClean="0">
                <a:solidFill>
                  <a:schemeClr val="accent1">
                    <a:lumMod val="75000"/>
                  </a:schemeClr>
                </a:solidFill>
              </a:rPr>
              <a:t>Heather Montanye</a:t>
            </a:r>
          </a:p>
          <a:p>
            <a:pPr algn="ctr"/>
            <a:r>
              <a:rPr lang="en-US" sz="1200" dirty="0" smtClean="0">
                <a:solidFill>
                  <a:schemeClr val="accent1">
                    <a:lumMod val="75000"/>
                  </a:schemeClr>
                </a:solidFill>
              </a:rPr>
              <a:t>Operations Manager</a:t>
            </a:r>
          </a:p>
        </p:txBody>
      </p:sp>
      <p:pic>
        <p:nvPicPr>
          <p:cNvPr id="17" name="Picture 3" descr="C:\Users\Public\Pictures\GuyDuffner_mugshot2.jpg"/>
          <p:cNvPicPr>
            <a:picLocks noChangeAspect="1" noChangeArrowheads="1"/>
          </p:cNvPicPr>
          <p:nvPr/>
        </p:nvPicPr>
        <p:blipFill rotWithShape="1">
          <a:blip r:embed="rId8">
            <a:extLst>
              <a:ext uri="{28A0092B-C50C-407E-A947-70E740481C1C}">
                <a14:useLocalDpi xmlns:a14="http://schemas.microsoft.com/office/drawing/2010/main" val="0"/>
              </a:ext>
            </a:extLst>
          </a:blip>
          <a:srcRect l="50000" r="28632" b="71616"/>
          <a:stretch/>
        </p:blipFill>
        <p:spPr bwMode="auto">
          <a:xfrm>
            <a:off x="5943600" y="1389417"/>
            <a:ext cx="1686263" cy="167999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735668" y="3124200"/>
            <a:ext cx="2189132" cy="646331"/>
          </a:xfrm>
          <a:prstGeom prst="rect">
            <a:avLst/>
          </a:prstGeom>
          <a:noFill/>
        </p:spPr>
        <p:txBody>
          <a:bodyPr wrap="square" rtlCol="0">
            <a:spAutoFit/>
          </a:bodyPr>
          <a:lstStyle/>
          <a:p>
            <a:pPr algn="ctr"/>
            <a:r>
              <a:rPr lang="en-US" sz="1200" dirty="0" smtClean="0">
                <a:solidFill>
                  <a:schemeClr val="accent1">
                    <a:lumMod val="75000"/>
                  </a:schemeClr>
                </a:solidFill>
              </a:rPr>
              <a:t>Guy Duffner</a:t>
            </a:r>
          </a:p>
          <a:p>
            <a:pPr algn="ctr"/>
            <a:r>
              <a:rPr lang="en-US" sz="1200" dirty="0" smtClean="0">
                <a:solidFill>
                  <a:schemeClr val="accent1">
                    <a:lumMod val="75000"/>
                  </a:schemeClr>
                </a:solidFill>
              </a:rPr>
              <a:t>Conservation Associate, Planning and Training</a:t>
            </a:r>
          </a:p>
        </p:txBody>
      </p:sp>
    </p:spTree>
    <p:extLst>
      <p:ext uri="{BB962C8B-B14F-4D97-AF65-F5344CB8AC3E}">
        <p14:creationId xmlns:p14="http://schemas.microsoft.com/office/powerpoint/2010/main" val="4380958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09600" y="990600"/>
            <a:ext cx="8077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n-US" sz="2000" b="0" i="0" u="none" strike="noStrike" cap="none" normalizeH="0" baseline="0" dirty="0" smtClean="0">
                <a:ln>
                  <a:noFill/>
                </a:ln>
                <a:solidFill>
                  <a:schemeClr val="accent1">
                    <a:lumMod val="75000"/>
                  </a:schemeClr>
                </a:solidFill>
                <a:effectLst/>
                <a:latin typeface="Cambria" pitchFamily="18" charset="0"/>
                <a:ea typeface="Calibri" pitchFamily="34" charset="0"/>
                <a:cs typeface="Arial" pitchFamily="34" charset="0"/>
              </a:rPr>
              <a:t>The </a:t>
            </a:r>
            <a:r>
              <a:rPr kumimoji="0" lang="en-US" sz="2000" b="0" i="0" u="none" strike="noStrike" cap="none" normalizeH="0" dirty="0" smtClean="0">
                <a:ln>
                  <a:noFill/>
                </a:ln>
                <a:solidFill>
                  <a:schemeClr val="accent1">
                    <a:lumMod val="75000"/>
                  </a:schemeClr>
                </a:solidFill>
                <a:effectLst/>
                <a:latin typeface="Cambria" pitchFamily="18" charset="0"/>
                <a:ea typeface="Calibri" pitchFamily="34" charset="0"/>
                <a:cs typeface="Arial" pitchFamily="34" charset="0"/>
              </a:rPr>
              <a:t>2015 Pocket Guide, Wisdom from the Field </a:t>
            </a:r>
            <a:r>
              <a:rPr kumimoji="0" lang="en-US" sz="2000" b="0" i="0" u="none" strike="noStrike" cap="none" normalizeH="0" baseline="0" dirty="0" smtClean="0">
                <a:ln>
                  <a:noFill/>
                </a:ln>
                <a:solidFill>
                  <a:schemeClr val="accent1">
                    <a:lumMod val="75000"/>
                  </a:schemeClr>
                </a:solidFill>
                <a:effectLst/>
                <a:latin typeface="Cambria" pitchFamily="18" charset="0"/>
                <a:ea typeface="Calibri" pitchFamily="34" charset="0"/>
                <a:cs typeface="Arial" pitchFamily="34" charset="0"/>
              </a:rPr>
              <a:t>is supported by </a:t>
            </a:r>
            <a:endParaRPr lang="en-US" sz="2000" dirty="0"/>
          </a:p>
          <a:p>
            <a:r>
              <a:rPr kumimoji="0" lang="en-US" sz="2000" b="0" i="1" u="none" strike="noStrike" cap="none" normalizeH="0" baseline="0" dirty="0" smtClean="0">
                <a:ln>
                  <a:noFill/>
                </a:ln>
                <a:solidFill>
                  <a:schemeClr val="accent1">
                    <a:lumMod val="75000"/>
                  </a:schemeClr>
                </a:solidFill>
                <a:effectLst/>
                <a:latin typeface="Cambria" pitchFamily="18" charset="0"/>
                <a:ea typeface="Calibri" pitchFamily="34" charset="0"/>
                <a:cs typeface="Arial" pitchFamily="34" charset="0"/>
              </a:rPr>
              <a:t>Promoting Ecosystem Resiliency  and </a:t>
            </a:r>
            <a:r>
              <a:rPr lang="en-US" sz="2000" i="1" dirty="0" smtClean="0">
                <a:solidFill>
                  <a:schemeClr val="accent1">
                    <a:lumMod val="75000"/>
                  </a:schemeClr>
                </a:solidFill>
                <a:latin typeface="Cambria" pitchFamily="18" charset="0"/>
                <a:ea typeface="Calibri" pitchFamily="34" charset="0"/>
                <a:cs typeface="Arial" pitchFamily="34" charset="0"/>
              </a:rPr>
              <a:t>Fire Adapted Communities Together</a:t>
            </a:r>
            <a:r>
              <a:rPr lang="en-US" sz="2000" dirty="0" smtClean="0">
                <a:solidFill>
                  <a:schemeClr val="accent1">
                    <a:lumMod val="75000"/>
                  </a:schemeClr>
                </a:solidFill>
                <a:latin typeface="Cambria" pitchFamily="18" charset="0"/>
                <a:ea typeface="Calibri" pitchFamily="34" charset="0"/>
                <a:cs typeface="Arial" pitchFamily="34" charset="0"/>
              </a:rPr>
              <a:t>,</a:t>
            </a:r>
            <a:r>
              <a:rPr kumimoji="0" lang="en-US" sz="2000" b="0" i="0" u="none" strike="noStrike" cap="none" normalizeH="0" baseline="0" dirty="0" smtClean="0">
                <a:ln>
                  <a:noFill/>
                </a:ln>
                <a:solidFill>
                  <a:schemeClr val="accent1">
                    <a:lumMod val="75000"/>
                  </a:schemeClr>
                </a:solidFill>
                <a:effectLst/>
                <a:latin typeface="Cambria" pitchFamily="18" charset="0"/>
                <a:ea typeface="Calibri" pitchFamily="34" charset="0"/>
                <a:cs typeface="Arial" pitchFamily="34" charset="0"/>
              </a:rPr>
              <a:t> a cooperative program of the USDA Forest Service,  fire agencies of the Department of the </a:t>
            </a:r>
            <a:r>
              <a:rPr lang="en-US" sz="2000" dirty="0" smtClean="0">
                <a:solidFill>
                  <a:schemeClr val="accent1">
                    <a:lumMod val="75000"/>
                  </a:schemeClr>
                </a:solidFill>
                <a:latin typeface="Cambria" pitchFamily="18" charset="0"/>
                <a:ea typeface="Calibri" pitchFamily="34" charset="0"/>
                <a:cs typeface="Arial" pitchFamily="34" charset="0"/>
              </a:rPr>
              <a:t>Interior and The </a:t>
            </a:r>
            <a:r>
              <a:rPr lang="en-US" sz="2000" dirty="0">
                <a:solidFill>
                  <a:schemeClr val="accent1">
                    <a:lumMod val="75000"/>
                  </a:schemeClr>
                </a:solidFill>
                <a:latin typeface="Cambria" pitchFamily="18" charset="0"/>
                <a:ea typeface="Calibri" pitchFamily="34" charset="0"/>
                <a:cs typeface="Arial" pitchFamily="34" charset="0"/>
              </a:rPr>
              <a:t>Nature Conservancy. </a:t>
            </a:r>
            <a:r>
              <a:rPr kumimoji="0" lang="en-US" sz="2000" b="0" i="0" u="none" strike="noStrike" cap="none" normalizeH="0" baseline="0" dirty="0" smtClean="0">
                <a:ln>
                  <a:noFill/>
                </a:ln>
                <a:solidFill>
                  <a:schemeClr val="accent1">
                    <a:lumMod val="75000"/>
                  </a:schemeClr>
                </a:solidFill>
                <a:effectLst/>
                <a:latin typeface="Cambria" pitchFamily="18" charset="0"/>
                <a:ea typeface="Calibri" pitchFamily="34" charset="0"/>
                <a:cs typeface="Arial" pitchFamily="34" charset="0"/>
              </a:rPr>
              <a:t>For more information, contact Lynn Decker at </a:t>
            </a:r>
            <a:r>
              <a:rPr kumimoji="0" lang="en-US" sz="2000" b="0" i="1" u="none" strike="noStrike" cap="none" normalizeH="0" baseline="0" dirty="0" smtClean="0">
                <a:ln>
                  <a:noFill/>
                </a:ln>
                <a:solidFill>
                  <a:schemeClr val="accent1">
                    <a:lumMod val="75000"/>
                  </a:schemeClr>
                </a:solidFill>
                <a:effectLst/>
                <a:latin typeface="Cambria" pitchFamily="18" charset="0"/>
                <a:ea typeface="Calibri" pitchFamily="34" charset="0"/>
                <a:cs typeface="Arial" pitchFamily="34" charset="0"/>
                <a:hlinkClick r:id="rId2"/>
              </a:rPr>
              <a:t>ldecker@tnc.org</a:t>
            </a:r>
            <a:r>
              <a:rPr lang="en-US" sz="2000" i="1" dirty="0">
                <a:solidFill>
                  <a:schemeClr val="accent1">
                    <a:lumMod val="75000"/>
                  </a:schemeClr>
                </a:solidFill>
                <a:latin typeface="Cambria" pitchFamily="18" charset="0"/>
                <a:ea typeface="Calibri" pitchFamily="34" charset="0"/>
                <a:cs typeface="Arial" pitchFamily="34" charset="0"/>
              </a:rPr>
              <a:t> </a:t>
            </a:r>
            <a:r>
              <a:rPr kumimoji="0" lang="en-US" sz="2000" b="0" i="0" u="none" strike="noStrike" cap="none" normalizeH="0" baseline="0" dirty="0" smtClean="0">
                <a:ln>
                  <a:noFill/>
                </a:ln>
                <a:solidFill>
                  <a:schemeClr val="accent1">
                    <a:lumMod val="75000"/>
                  </a:schemeClr>
                </a:solidFill>
                <a:effectLst/>
                <a:latin typeface="Cambria" pitchFamily="18" charset="0"/>
                <a:ea typeface="Calibri" pitchFamily="34" charset="0"/>
                <a:cs typeface="Arial" pitchFamily="34" charset="0"/>
              </a:rPr>
              <a:t>or (801) 320-0524.</a:t>
            </a:r>
            <a:endParaRPr kumimoji="0" lang="en-US" sz="2000" b="0" i="0" u="none" strike="noStrike" cap="none" normalizeH="0" baseline="0" dirty="0" smtClean="0">
              <a:ln>
                <a:noFill/>
              </a:ln>
              <a:solidFill>
                <a:schemeClr val="accent1">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accent1">
                  <a:lumMod val="75000"/>
                </a:schemeClr>
              </a:solidFill>
              <a:effectLst/>
              <a:latin typeface="Arial" pitchFamily="34" charset="0"/>
              <a:cs typeface="Arial" pitchFamily="34" charset="0"/>
            </a:endParaRPr>
          </a:p>
        </p:txBody>
      </p:sp>
      <p:sp>
        <p:nvSpPr>
          <p:cNvPr id="3" name="Rectangle 3"/>
          <p:cNvSpPr>
            <a:spLocks noChangeArrowheads="1"/>
          </p:cNvSpPr>
          <p:nvPr/>
        </p:nvSpPr>
        <p:spPr bwMode="auto">
          <a:xfrm>
            <a:off x="685800" y="2971800"/>
            <a:ext cx="79248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i="1" u="none" strike="noStrike" cap="none" normalizeH="0" baseline="0" dirty="0" smtClean="0">
                <a:ln>
                  <a:noFill/>
                </a:ln>
                <a:solidFill>
                  <a:schemeClr val="accent1">
                    <a:lumMod val="75000"/>
                  </a:schemeClr>
                </a:solidFill>
                <a:effectLst/>
                <a:latin typeface="Cambria" pitchFamily="18" charset="0"/>
                <a:ea typeface="Calibri" pitchFamily="34" charset="0"/>
                <a:cs typeface="Times New Roman" pitchFamily="18" charset="0"/>
              </a:rPr>
              <a:t>In accordance with Federal law and U.S. Department of Agriculture policy, this institution is prohibited from discriminating on the basis of race, color, national origin, sex, age, or disability. (Not all prohibited bases apply to all programs.)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smtClean="0">
              <a:ln>
                <a:noFill/>
              </a:ln>
              <a:solidFill>
                <a:schemeClr val="accent1">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smtClean="0">
                <a:ln>
                  <a:noFill/>
                </a:ln>
                <a:solidFill>
                  <a:schemeClr val="accent1">
                    <a:lumMod val="75000"/>
                  </a:schemeClr>
                </a:solidFill>
                <a:effectLst/>
                <a:latin typeface="Cambria" pitchFamily="18" charset="0"/>
                <a:ea typeface="Calibri" pitchFamily="34" charset="0"/>
                <a:cs typeface="Times New Roman" pitchFamily="18" charset="0"/>
              </a:rPr>
              <a:t>To file a complaint of discrimination, write USDA, Director, Office of Civil Rights, Room 326-W, Whitten Building, 1400 Independence Avenue SW, Washington, DC 20250-9410 or call (202) 720-5964 (voice and TDD). USDA is an equal opportunity provider and employer.</a:t>
            </a:r>
            <a:endParaRPr kumimoji="0" lang="en-US" sz="1600" i="0" u="none" strike="noStrike" cap="none" normalizeH="0" baseline="0" dirty="0" smtClean="0">
              <a:ln>
                <a:noFill/>
              </a:ln>
              <a:solidFill>
                <a:schemeClr val="accent1">
                  <a:lumMod val="75000"/>
                </a:schemeClr>
              </a:solidFill>
              <a:effectLst/>
              <a:latin typeface="Arial" pitchFamily="34" charset="0"/>
              <a:cs typeface="Arial"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5320503"/>
            <a:ext cx="8077200" cy="1156497"/>
          </a:xfrm>
          <a:prstGeom prst="rect">
            <a:avLst/>
          </a:prstGeom>
        </p:spPr>
      </p:pic>
    </p:spTree>
    <p:extLst>
      <p:ext uri="{BB962C8B-B14F-4D97-AF65-F5344CB8AC3E}">
        <p14:creationId xmlns:p14="http://schemas.microsoft.com/office/powerpoint/2010/main" val="23954753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6106142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00426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Tip 2</a:t>
            </a:r>
            <a:endParaRPr lang="en-US" dirty="0">
              <a:solidFill>
                <a:schemeClr val="accent1">
                  <a:lumMod val="75000"/>
                </a:schemeClr>
              </a:solidFill>
            </a:endParaRPr>
          </a:p>
        </p:txBody>
      </p:sp>
      <p:sp>
        <p:nvSpPr>
          <p:cNvPr id="3" name="Content Placeholder 2"/>
          <p:cNvSpPr>
            <a:spLocks noGrp="1"/>
          </p:cNvSpPr>
          <p:nvPr>
            <p:ph idx="1"/>
          </p:nvPr>
        </p:nvSpPr>
        <p:spPr>
          <a:xfrm>
            <a:off x="457200" y="1318418"/>
            <a:ext cx="8229600" cy="4525963"/>
          </a:xfrm>
        </p:spPr>
        <p:txBody>
          <a:bodyPr/>
          <a:lstStyle/>
          <a:p>
            <a:pPr marL="0" indent="0" algn="ctr">
              <a:buNone/>
            </a:pPr>
            <a:r>
              <a:rPr lang="en-US" dirty="0" smtClean="0">
                <a:solidFill>
                  <a:schemeClr val="accent1">
                    <a:lumMod val="75000"/>
                  </a:schemeClr>
                </a:solidFill>
              </a:rPr>
              <a:t>Collaboration is built on the premise that for complex problems, people working together from different perspectives will arrive at better solutions, faster.</a:t>
            </a:r>
            <a:endParaRPr lang="en-US" dirty="0">
              <a:solidFill>
                <a:schemeClr val="accent1">
                  <a:lumMod val="75000"/>
                </a:schemeClr>
              </a:solidFill>
            </a:endParaRPr>
          </a:p>
        </p:txBody>
      </p:sp>
      <p:pic>
        <p:nvPicPr>
          <p:cNvPr id="7170" name="Picture 2" descr="C:\Users\mhuffman\Documents\_California\Firescape.Monterey\Workshops_phase 1&amp;2\Workshop.4_Oct26-27.2011\Workshop4_photos\P101049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57" t="3424" b="3385"/>
          <a:stretch/>
        </p:blipFill>
        <p:spPr bwMode="auto">
          <a:xfrm>
            <a:off x="1991032" y="3687097"/>
            <a:ext cx="5324168" cy="2875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428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accent1">
                    <a:lumMod val="75000"/>
                  </a:schemeClr>
                </a:solidFill>
              </a:rPr>
              <a:t>Tip 3</a:t>
            </a:r>
            <a:endParaRPr lang="en-US" dirty="0">
              <a:solidFill>
                <a:schemeClr val="accent1">
                  <a:lumMod val="75000"/>
                </a:schemeClr>
              </a:solidFill>
            </a:endParaRPr>
          </a:p>
        </p:txBody>
      </p:sp>
      <p:sp>
        <p:nvSpPr>
          <p:cNvPr id="3" name="Content Placeholder 2"/>
          <p:cNvSpPr>
            <a:spLocks noGrp="1"/>
          </p:cNvSpPr>
          <p:nvPr>
            <p:ph idx="1"/>
          </p:nvPr>
        </p:nvSpPr>
        <p:spPr>
          <a:xfrm>
            <a:off x="459248" y="1219200"/>
            <a:ext cx="8229600" cy="4525963"/>
          </a:xfrm>
        </p:spPr>
        <p:txBody>
          <a:bodyPr/>
          <a:lstStyle/>
          <a:p>
            <a:pPr marL="0" indent="0" algn="ctr">
              <a:buNone/>
            </a:pPr>
            <a:r>
              <a:rPr lang="en-US" dirty="0" smtClean="0">
                <a:solidFill>
                  <a:schemeClr val="accent1">
                    <a:lumMod val="75000"/>
                  </a:schemeClr>
                </a:solidFill>
              </a:rPr>
              <a:t>Collaboration is not intuitive. It requires new skills and practices that don’t always come naturally.</a:t>
            </a:r>
            <a:endParaRPr lang="en-US" dirty="0">
              <a:solidFill>
                <a:schemeClr val="accent1">
                  <a:lumMod val="75000"/>
                </a:schemeClr>
              </a:solidFill>
            </a:endParaRPr>
          </a:p>
        </p:txBody>
      </p:sp>
      <p:pic>
        <p:nvPicPr>
          <p:cNvPr id="6" name="Picture 2" descr="D:\fire pix\Aaron&amp;Al QURU 9-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2971800"/>
            <a:ext cx="44958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7429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Tip 4</a:t>
            </a:r>
            <a:endParaRPr lang="en-US" dirty="0">
              <a:solidFill>
                <a:schemeClr val="accent1">
                  <a:lumMod val="75000"/>
                </a:schemeClr>
              </a:solidFill>
            </a:endParaRPr>
          </a:p>
        </p:txBody>
      </p:sp>
      <p:sp>
        <p:nvSpPr>
          <p:cNvPr id="3" name="Content Placeholder 2"/>
          <p:cNvSpPr>
            <a:spLocks noGrp="1"/>
          </p:cNvSpPr>
          <p:nvPr>
            <p:ph idx="1"/>
          </p:nvPr>
        </p:nvSpPr>
        <p:spPr>
          <a:xfrm>
            <a:off x="221226" y="1447800"/>
            <a:ext cx="8541774" cy="4525963"/>
          </a:xfrm>
        </p:spPr>
        <p:txBody>
          <a:bodyPr/>
          <a:lstStyle/>
          <a:p>
            <a:pPr marL="0" indent="0" algn="ctr">
              <a:buNone/>
            </a:pPr>
            <a:r>
              <a:rPr lang="en-US" dirty="0" smtClean="0">
                <a:solidFill>
                  <a:schemeClr val="accent1">
                    <a:lumMod val="75000"/>
                  </a:schemeClr>
                </a:solidFill>
              </a:rPr>
              <a:t>Make a fierce commitment to</a:t>
            </a:r>
          </a:p>
          <a:p>
            <a:pPr marL="0" indent="0" algn="ctr">
              <a:buNone/>
            </a:pPr>
            <a:r>
              <a:rPr lang="en-US" dirty="0">
                <a:solidFill>
                  <a:schemeClr val="accent1">
                    <a:lumMod val="75000"/>
                  </a:schemeClr>
                </a:solidFill>
              </a:rPr>
              <a:t>o</a:t>
            </a:r>
            <a:r>
              <a:rPr lang="en-US" dirty="0" smtClean="0">
                <a:solidFill>
                  <a:schemeClr val="accent1">
                    <a:lumMod val="75000"/>
                  </a:schemeClr>
                </a:solidFill>
              </a:rPr>
              <a:t>penness, transparency, inclusiveness.</a:t>
            </a:r>
          </a:p>
        </p:txBody>
      </p:sp>
      <p:pic>
        <p:nvPicPr>
          <p:cNvPr id="8195" name="Picture 3" descr="C:\Users\mhuffman\Documents\_California\Firescape.Monterey\Workshops_phase 1&amp;2\Workshop.3_June7-8\Workshop3_photos\Workshop3_Field.Trip.Carmel.Dam_2011_06_07_Don.Yasuda\P102016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0316"/>
          <a:stretch/>
        </p:blipFill>
        <p:spPr bwMode="auto">
          <a:xfrm>
            <a:off x="1391396" y="2971799"/>
            <a:ext cx="6381004" cy="3334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429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accent1">
                    <a:lumMod val="75000"/>
                  </a:schemeClr>
                </a:solidFill>
              </a:rPr>
              <a:t>Tip 5</a:t>
            </a:r>
            <a:endParaRPr lang="en-US" dirty="0">
              <a:solidFill>
                <a:schemeClr val="accent1">
                  <a:lumMod val="75000"/>
                </a:schemeClr>
              </a:solidFill>
            </a:endParaRPr>
          </a:p>
        </p:txBody>
      </p:sp>
      <p:sp>
        <p:nvSpPr>
          <p:cNvPr id="3" name="Content Placeholder 2"/>
          <p:cNvSpPr>
            <a:spLocks noGrp="1"/>
          </p:cNvSpPr>
          <p:nvPr>
            <p:ph idx="1"/>
          </p:nvPr>
        </p:nvSpPr>
        <p:spPr>
          <a:xfrm>
            <a:off x="696818" y="1219200"/>
            <a:ext cx="7772400" cy="5105400"/>
          </a:xfrm>
        </p:spPr>
        <p:txBody>
          <a:bodyPr>
            <a:noAutofit/>
          </a:bodyPr>
          <a:lstStyle/>
          <a:p>
            <a:pPr marL="0" indent="0" algn="ctr">
              <a:buNone/>
            </a:pPr>
            <a:r>
              <a:rPr lang="en-US" dirty="0">
                <a:solidFill>
                  <a:schemeClr val="accent1">
                    <a:lumMod val="75000"/>
                  </a:schemeClr>
                </a:solidFill>
              </a:rPr>
              <a:t>Everyone’s ideas are considered equally, regardless of affiliation or job </a:t>
            </a:r>
            <a:r>
              <a:rPr lang="en-US" dirty="0" smtClean="0">
                <a:solidFill>
                  <a:schemeClr val="accent1">
                    <a:lumMod val="75000"/>
                  </a:schemeClr>
                </a:solidFill>
              </a:rPr>
              <a:t>title.</a:t>
            </a:r>
          </a:p>
          <a:p>
            <a:pPr marL="0" indent="0" algn="ctr">
              <a:buNone/>
            </a:pPr>
            <a:endParaRPr lang="en-US" dirty="0">
              <a:solidFill>
                <a:schemeClr val="accent1">
                  <a:lumMod val="75000"/>
                </a:schemeClr>
              </a:solidFill>
            </a:endParaRPr>
          </a:p>
          <a:p>
            <a:pPr marL="0" indent="0" algn="ctr">
              <a:buNone/>
            </a:pPr>
            <a:endParaRPr lang="en-US" dirty="0" smtClean="0">
              <a:solidFill>
                <a:schemeClr val="accent1">
                  <a:lumMod val="75000"/>
                </a:schemeClr>
              </a:solidFill>
            </a:endParaRPr>
          </a:p>
          <a:p>
            <a:pPr marL="0" indent="0" algn="ctr">
              <a:buNone/>
            </a:pPr>
            <a:endParaRPr lang="en-US" dirty="0">
              <a:solidFill>
                <a:schemeClr val="accent1">
                  <a:lumMod val="75000"/>
                </a:schemeClr>
              </a:solidFill>
            </a:endParaRPr>
          </a:p>
          <a:p>
            <a:pPr marL="0" indent="0" algn="ctr">
              <a:buNone/>
            </a:pPr>
            <a:endParaRPr lang="en-US" dirty="0" smtClean="0">
              <a:solidFill>
                <a:schemeClr val="accent1">
                  <a:lumMod val="75000"/>
                </a:schemeClr>
              </a:solidFill>
            </a:endParaRPr>
          </a:p>
          <a:p>
            <a:pPr marL="0" indent="0" algn="ctr">
              <a:buNone/>
            </a:pPr>
            <a:endParaRPr lang="en-US" dirty="0" smtClean="0">
              <a:solidFill>
                <a:schemeClr val="accent1">
                  <a:lumMod val="75000"/>
                </a:schemeClr>
              </a:solidFill>
            </a:endParaRPr>
          </a:p>
          <a:p>
            <a:pPr marL="0" indent="0" algn="ctr">
              <a:buNone/>
            </a:pPr>
            <a:r>
              <a:rPr lang="en-US" dirty="0" smtClean="0">
                <a:solidFill>
                  <a:schemeClr val="accent1">
                    <a:lumMod val="75000"/>
                  </a:schemeClr>
                </a:solidFill>
              </a:rPr>
              <a:t>Everyone </a:t>
            </a:r>
            <a:r>
              <a:rPr lang="en-US" dirty="0">
                <a:solidFill>
                  <a:schemeClr val="accent1">
                    <a:lumMod val="75000"/>
                  </a:schemeClr>
                </a:solidFill>
              </a:rPr>
              <a:t>has something to share, </a:t>
            </a:r>
          </a:p>
          <a:p>
            <a:pPr marL="0" indent="0" algn="ctr">
              <a:buNone/>
            </a:pPr>
            <a:r>
              <a:rPr lang="en-US" dirty="0">
                <a:solidFill>
                  <a:schemeClr val="accent1">
                    <a:lumMod val="75000"/>
                  </a:schemeClr>
                </a:solidFill>
              </a:rPr>
              <a:t>everyone has something to learn.  </a:t>
            </a:r>
          </a:p>
          <a:p>
            <a:pPr marL="0" indent="0" algn="ctr">
              <a:buNone/>
            </a:pPr>
            <a:endParaRPr lang="en-US" dirty="0"/>
          </a:p>
          <a:p>
            <a:pPr marL="0" indent="0" algn="ctr">
              <a:buNone/>
            </a:pPr>
            <a:endParaRPr lang="en-US" dirty="0"/>
          </a:p>
        </p:txBody>
      </p:sp>
      <p:pic>
        <p:nvPicPr>
          <p:cNvPr id="4" name="Picture 5" descr="Rick_Mena"/>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Lst>
          </a:blip>
          <a:srcRect l="11559" t="31799" r="19267" b="2272"/>
          <a:stretch>
            <a:fillRect/>
          </a:stretch>
        </p:blipFill>
        <p:spPr bwMode="auto">
          <a:xfrm>
            <a:off x="2667000" y="2514600"/>
            <a:ext cx="3603436" cy="2587624"/>
          </a:xfrm>
          <a:prstGeom prst="rect">
            <a:avLst/>
          </a:prstGeom>
          <a:noFill/>
          <a:ln w="6350">
            <a:solidFill>
              <a:schemeClr val="accent1">
                <a:lumMod val="20000"/>
                <a:lumOff val="80000"/>
              </a:schemeClr>
            </a:solidFill>
            <a:miter lim="800000"/>
            <a:headEnd/>
            <a:tailEnd/>
          </a:ln>
        </p:spPr>
      </p:pic>
    </p:spTree>
    <p:extLst>
      <p:ext uri="{BB962C8B-B14F-4D97-AF65-F5344CB8AC3E}">
        <p14:creationId xmlns:p14="http://schemas.microsoft.com/office/powerpoint/2010/main" val="22545859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Tip 6</a:t>
            </a:r>
            <a:endParaRPr lang="en-US" dirty="0">
              <a:solidFill>
                <a:schemeClr val="accent1">
                  <a:lumMod val="75000"/>
                </a:schemeClr>
              </a:solidFill>
            </a:endParaRPr>
          </a:p>
        </p:txBody>
      </p:sp>
      <p:sp>
        <p:nvSpPr>
          <p:cNvPr id="3" name="Content Placeholder 2"/>
          <p:cNvSpPr>
            <a:spLocks noGrp="1"/>
          </p:cNvSpPr>
          <p:nvPr>
            <p:ph idx="1"/>
          </p:nvPr>
        </p:nvSpPr>
        <p:spPr>
          <a:xfrm>
            <a:off x="431800" y="1371600"/>
            <a:ext cx="8229600" cy="4525963"/>
          </a:xfrm>
        </p:spPr>
        <p:txBody>
          <a:bodyPr/>
          <a:lstStyle/>
          <a:p>
            <a:pPr marL="0" indent="0" algn="ctr">
              <a:buNone/>
            </a:pPr>
            <a:r>
              <a:rPr lang="en-US" dirty="0" smtClean="0">
                <a:solidFill>
                  <a:schemeClr val="accent1">
                    <a:lumMod val="75000"/>
                  </a:schemeClr>
                </a:solidFill>
              </a:rPr>
              <a:t>Look for nuggets in old, new and novel ideas.</a:t>
            </a:r>
            <a:endParaRPr lang="en-US" dirty="0">
              <a:solidFill>
                <a:schemeClr val="accent1">
                  <a:lumMod val="75000"/>
                </a:schemeClr>
              </a:solidFill>
            </a:endParaRPr>
          </a:p>
        </p:txBody>
      </p:sp>
      <p:pic>
        <p:nvPicPr>
          <p:cNvPr id="4" name="Picture 2" descr="D:\Photo backup\photo favorites\Carrie_eagle_binos_AK_08Aug200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6552" r="14532"/>
          <a:stretch/>
        </p:blipFill>
        <p:spPr bwMode="auto">
          <a:xfrm>
            <a:off x="1981200" y="2286000"/>
            <a:ext cx="5334000" cy="390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412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accent1">
                    <a:lumMod val="75000"/>
                  </a:schemeClr>
                </a:solidFill>
              </a:rPr>
              <a:t>Tip 7</a:t>
            </a:r>
            <a:endParaRPr lang="en-US" dirty="0">
              <a:solidFill>
                <a:schemeClr val="accent1">
                  <a:lumMod val="75000"/>
                </a:schemeClr>
              </a:solidFill>
            </a:endParaRPr>
          </a:p>
        </p:txBody>
      </p:sp>
      <p:sp>
        <p:nvSpPr>
          <p:cNvPr id="3" name="Content Placeholder 2"/>
          <p:cNvSpPr>
            <a:spLocks noGrp="1"/>
          </p:cNvSpPr>
          <p:nvPr>
            <p:ph idx="1"/>
          </p:nvPr>
        </p:nvSpPr>
        <p:spPr>
          <a:xfrm>
            <a:off x="397669" y="1219200"/>
            <a:ext cx="8229600" cy="4525963"/>
          </a:xfrm>
        </p:spPr>
        <p:txBody>
          <a:bodyPr/>
          <a:lstStyle/>
          <a:p>
            <a:pPr marL="0" indent="0" algn="ctr">
              <a:buNone/>
            </a:pPr>
            <a:r>
              <a:rPr lang="en-US" dirty="0" smtClean="0">
                <a:solidFill>
                  <a:schemeClr val="accent1">
                    <a:lumMod val="75000"/>
                  </a:schemeClr>
                </a:solidFill>
              </a:rPr>
              <a:t>Focus on Zones of Agreement. </a:t>
            </a:r>
          </a:p>
          <a:p>
            <a:pPr marL="0" indent="0" algn="ctr">
              <a:buNone/>
            </a:pPr>
            <a:r>
              <a:rPr lang="en-US" dirty="0" smtClean="0">
                <a:solidFill>
                  <a:schemeClr val="accent1">
                    <a:lumMod val="75000"/>
                  </a:schemeClr>
                </a:solidFill>
              </a:rPr>
              <a:t>There is so much to do. Dig there.</a:t>
            </a:r>
            <a:endParaRPr lang="en-US" dirty="0">
              <a:solidFill>
                <a:schemeClr val="accent1">
                  <a:lumMod val="75000"/>
                </a:schemeClr>
              </a:solidFill>
            </a:endParaRPr>
          </a:p>
        </p:txBody>
      </p:sp>
      <p:pic>
        <p:nvPicPr>
          <p:cNvPr id="6146" name="Picture 2" descr="D:\Photo backup\photo favorites\Stickys_pic_Rxburn_Belize_20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2667000"/>
            <a:ext cx="4605338" cy="3454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84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Tip 8</a:t>
            </a:r>
            <a:endParaRPr lang="en-US" dirty="0">
              <a:solidFill>
                <a:schemeClr val="accent1">
                  <a:lumMod val="75000"/>
                </a:schemeClr>
              </a:solidFill>
            </a:endParaRPr>
          </a:p>
        </p:txBody>
      </p:sp>
      <p:sp>
        <p:nvSpPr>
          <p:cNvPr id="3" name="Content Placeholder 2"/>
          <p:cNvSpPr>
            <a:spLocks noGrp="1"/>
          </p:cNvSpPr>
          <p:nvPr>
            <p:ph idx="1"/>
          </p:nvPr>
        </p:nvSpPr>
        <p:spPr>
          <a:xfrm>
            <a:off x="419100" y="1295400"/>
            <a:ext cx="8229600" cy="4525963"/>
          </a:xfrm>
        </p:spPr>
        <p:txBody>
          <a:bodyPr/>
          <a:lstStyle/>
          <a:p>
            <a:pPr marL="0" indent="0" algn="ctr">
              <a:buNone/>
            </a:pPr>
            <a:r>
              <a:rPr lang="en-US" dirty="0" smtClean="0">
                <a:solidFill>
                  <a:schemeClr val="accent1">
                    <a:lumMod val="75000"/>
                  </a:schemeClr>
                </a:solidFill>
              </a:rPr>
              <a:t>People make choices based on a handful of deeply rooted values. These are personal and unlikely to change.</a:t>
            </a:r>
            <a:endParaRPr lang="en-US" dirty="0">
              <a:solidFill>
                <a:schemeClr val="accent1">
                  <a:lumMod val="75000"/>
                </a:schemeClr>
              </a:solidFill>
            </a:endParaRPr>
          </a:p>
        </p:txBody>
      </p:sp>
      <p:pic>
        <p:nvPicPr>
          <p:cNvPr id="9218" name="Picture 2" descr="C:\Users\mhuffman\Documents\_California\Firescape.Monterey\Workshops_phase 1&amp;2\Workshop.2_May3-4.2011\Workshop2_photos\Workshop2_Day1_Huffman\IMGP027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811" b="3529"/>
          <a:stretch/>
        </p:blipFill>
        <p:spPr bwMode="auto">
          <a:xfrm>
            <a:off x="2479220" y="3034862"/>
            <a:ext cx="4327979" cy="3289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5978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1899</TotalTime>
  <Words>694</Words>
  <Application>Microsoft Office PowerPoint</Application>
  <PresentationFormat>On-screen Show (4:3)</PresentationFormat>
  <Paragraphs>82</Paragraphs>
  <Slides>24</Slides>
  <Notes>5</Notes>
  <HiddenSlides>0</HiddenSlides>
  <MMClips>0</MMClips>
  <ScaleCrop>false</ScaleCrop>
  <HeadingPairs>
    <vt:vector size="6" baseType="variant">
      <vt:variant>
        <vt:lpstr>Theme</vt:lpstr>
      </vt:variant>
      <vt:variant>
        <vt:i4>1</vt:i4>
      </vt:variant>
      <vt:variant>
        <vt:lpstr>Links</vt:lpstr>
      </vt:variant>
      <vt:variant>
        <vt:i4>10</vt:i4>
      </vt:variant>
      <vt:variant>
        <vt:lpstr>Slide Titles</vt:lpstr>
      </vt:variant>
      <vt:variant>
        <vt:i4>24</vt:i4>
      </vt:variant>
    </vt:vector>
  </HeadingPairs>
  <TitlesOfParts>
    <vt:vector size="35" baseType="lpstr">
      <vt:lpstr>Office Theme</vt:lpstr>
      <vt:lpstr>???</vt:lpstr>
      <vt:lpstr>???</vt:lpstr>
      <vt:lpstr>???</vt:lpstr>
      <vt:lpstr>???</vt:lpstr>
      <vt:lpstr>???</vt:lpstr>
      <vt:lpstr>???</vt:lpstr>
      <vt:lpstr>???</vt:lpstr>
      <vt:lpstr>???</vt:lpstr>
      <vt:lpstr>???</vt:lpstr>
      <vt:lpstr>???</vt:lpstr>
      <vt:lpstr>2015 Pocket Guide</vt:lpstr>
      <vt:lpstr>Tip 1</vt:lpstr>
      <vt:lpstr>Tip 2</vt:lpstr>
      <vt:lpstr>Tip 3</vt:lpstr>
      <vt:lpstr>Tip 4</vt:lpstr>
      <vt:lpstr>Tip 5</vt:lpstr>
      <vt:lpstr>Tip 6</vt:lpstr>
      <vt:lpstr>Tip 7</vt:lpstr>
      <vt:lpstr>Tip 8</vt:lpstr>
      <vt:lpstr>Tip 9</vt:lpstr>
      <vt:lpstr>Tip 10</vt:lpstr>
      <vt:lpstr>Tip 11</vt:lpstr>
      <vt:lpstr>Tip 12  </vt:lpstr>
      <vt:lpstr>Tip 13</vt:lpstr>
      <vt:lpstr>Commonly Used Working Agreements</vt:lpstr>
      <vt:lpstr>PowerPoint Presentation</vt:lpstr>
      <vt:lpstr>PowerPoint Presentation</vt:lpstr>
      <vt:lpstr>PowerPoint Presentation</vt:lpstr>
      <vt:lpstr>About Us</vt:lpstr>
      <vt:lpstr>PowerPoint Presentation</vt:lpstr>
      <vt:lpstr>Our Staff</vt:lpstr>
      <vt:lpstr>PowerPoint Presentation</vt:lpstr>
      <vt:lpstr>PowerPoint Presentation</vt:lpstr>
      <vt:lpstr>PowerPoint Presentation</vt:lpstr>
    </vt:vector>
  </TitlesOfParts>
  <Company>The Nature Conservancy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 Tips</dc:title>
  <dc:creator>Reviewer</dc:creator>
  <cp:lastModifiedBy>Mary</cp:lastModifiedBy>
  <cp:revision>100</cp:revision>
  <cp:lastPrinted>2013-11-04T22:58:59Z</cp:lastPrinted>
  <dcterms:created xsi:type="dcterms:W3CDTF">2013-05-23T12:17:56Z</dcterms:created>
  <dcterms:modified xsi:type="dcterms:W3CDTF">2016-04-20T17:52:19Z</dcterms:modified>
</cp:coreProperties>
</file>