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1016" autoAdjust="0"/>
  </p:normalViewPr>
  <p:slideViewPr>
    <p:cSldViewPr snapToGrid="0">
      <p:cViewPr varScale="1">
        <p:scale>
          <a:sx n="72" d="100"/>
          <a:sy n="72" d="100"/>
        </p:scale>
        <p:origin x="121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r">
              <a:defRPr sz="1300"/>
            </a:lvl1pPr>
          </a:lstStyle>
          <a:p>
            <a:fld id="{DE057AC0-04D5-45EB-9A46-F2079B25B19A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3" tIns="48332" rIns="96663" bIns="483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</p:spPr>
        <p:txBody>
          <a:bodyPr vert="horz" lIns="96663" tIns="48332" rIns="96663" bIns="4833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r">
              <a:defRPr sz="1300"/>
            </a:lvl1pPr>
          </a:lstStyle>
          <a:p>
            <a:fld id="{F58E2489-9EA3-44C1-AE4F-9CE90D866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4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E2489-9EA3-44C1-AE4F-9CE90D866D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68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E2489-9EA3-44C1-AE4F-9CE90D866D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19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E2489-9EA3-44C1-AE4F-9CE90D866D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25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E2489-9EA3-44C1-AE4F-9CE90D866D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22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E2489-9EA3-44C1-AE4F-9CE90D866D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9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E2489-9EA3-44C1-AE4F-9CE90D866D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75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E2489-9EA3-44C1-AE4F-9CE90D866D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30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E2489-9EA3-44C1-AE4F-9CE90D866D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00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D7D1-9329-4F8E-A1AD-3E3FAFF0EBE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9D7D-33AE-4F2C-BDEB-52D378CA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3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D7D1-9329-4F8E-A1AD-3E3FAFF0EBE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9D7D-33AE-4F2C-BDEB-52D378CA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3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D7D1-9329-4F8E-A1AD-3E3FAFF0EBE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9D7D-33AE-4F2C-BDEB-52D378CAE5E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2078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D7D1-9329-4F8E-A1AD-3E3FAFF0EBE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9D7D-33AE-4F2C-BDEB-52D378CA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49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D7D1-9329-4F8E-A1AD-3E3FAFF0EBE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9D7D-33AE-4F2C-BDEB-52D378CAE5E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174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D7D1-9329-4F8E-A1AD-3E3FAFF0EBE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9D7D-33AE-4F2C-BDEB-52D378CA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90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D7D1-9329-4F8E-A1AD-3E3FAFF0EBE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9D7D-33AE-4F2C-BDEB-52D378CA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95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D7D1-9329-4F8E-A1AD-3E3FAFF0EBE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9D7D-33AE-4F2C-BDEB-52D378CA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D7D1-9329-4F8E-A1AD-3E3FAFF0EBE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9D7D-33AE-4F2C-BDEB-52D378CA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1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D7D1-9329-4F8E-A1AD-3E3FAFF0EBE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9D7D-33AE-4F2C-BDEB-52D378CA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25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D7D1-9329-4F8E-A1AD-3E3FAFF0EBE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9D7D-33AE-4F2C-BDEB-52D378CA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0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D7D1-9329-4F8E-A1AD-3E3FAFF0EBE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9D7D-33AE-4F2C-BDEB-52D378CA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0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D7D1-9329-4F8E-A1AD-3E3FAFF0EBE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9D7D-33AE-4F2C-BDEB-52D378CA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0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D7D1-9329-4F8E-A1AD-3E3FAFF0EBE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9D7D-33AE-4F2C-BDEB-52D378CA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5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D7D1-9329-4F8E-A1AD-3E3FAFF0EBE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9D7D-33AE-4F2C-BDEB-52D378CA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5D7D1-9329-4F8E-A1AD-3E3FAFF0EBE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9D7D-33AE-4F2C-BDEB-52D378CA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4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5D7D1-9329-4F8E-A1AD-3E3FAFF0EBEB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9E49D7D-33AE-4F2C-BDEB-52D378CAE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64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eralittle@fs.fed.us" TargetMode="External"/><Relationship Id="rId2" Type="http://schemas.openxmlformats.org/officeDocument/2006/relationships/hyperlink" Target="http://fsweb.r1.fs.fed.us/em/nepa_web/FarmBill2014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478" y="456196"/>
            <a:ext cx="7034952" cy="2150750"/>
          </a:xfrm>
        </p:spPr>
        <p:txBody>
          <a:bodyPr/>
          <a:lstStyle/>
          <a:p>
            <a:pPr algn="ctr"/>
            <a:r>
              <a:rPr lang="en-US" dirty="0" smtClean="0"/>
              <a:t>“Collaborative” </a:t>
            </a:r>
            <a:r>
              <a:rPr lang="en-US" sz="3000" i="1" dirty="0"/>
              <a:t>(noun) </a:t>
            </a:r>
            <a:r>
              <a:rPr lang="en-US" dirty="0" smtClean="0"/>
              <a:t>vs. </a:t>
            </a:r>
            <a:br>
              <a:rPr lang="en-US" dirty="0" smtClean="0"/>
            </a:br>
            <a:r>
              <a:rPr lang="en-US" dirty="0" smtClean="0"/>
              <a:t>“Collaborative” </a:t>
            </a:r>
            <a:r>
              <a:rPr lang="en-US" sz="3000" i="1" dirty="0" smtClean="0"/>
              <a:t>(adjective)</a:t>
            </a:r>
            <a:endParaRPr lang="en-US" sz="3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7109" y="2606946"/>
            <a:ext cx="6773690" cy="1096899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Focusing on Collaboration as a Process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2587293" y="3480561"/>
            <a:ext cx="291332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Georgia" panose="02040502050405020303" pitchFamily="18" charset="0"/>
              </a:rPr>
              <a:t>col·lab·o·ra·tive</a:t>
            </a: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en-US" i="1" dirty="0">
                <a:solidFill>
                  <a:srgbClr val="000000"/>
                </a:solidFill>
                <a:latin typeface="Georgia" panose="02040502050405020303" pitchFamily="18" charset="0"/>
              </a:rPr>
              <a:t>adjective</a:t>
            </a: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produced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or conducted by two or more parties working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together</a:t>
            </a: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84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81" y="600973"/>
            <a:ext cx="6875254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…developed &amp; implemented through a collaborative </a:t>
            </a:r>
            <a:r>
              <a:rPr lang="en-US" b="1" i="1" dirty="0" smtClean="0"/>
              <a:t>process</a:t>
            </a:r>
            <a:r>
              <a:rPr lang="en-US" dirty="0" smtClean="0"/>
              <a:t> that: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1"/>
            <a:ext cx="6347714" cy="1488218"/>
          </a:xfrm>
        </p:spPr>
        <p:txBody>
          <a:bodyPr/>
          <a:lstStyle/>
          <a:p>
            <a:r>
              <a:rPr lang="en-US" sz="2400" dirty="0"/>
              <a:t>Includes multiple interested persons representing diverse interests; and</a:t>
            </a:r>
          </a:p>
          <a:p>
            <a:r>
              <a:rPr lang="en-US" sz="2400" dirty="0"/>
              <a:t>Is transparent and non-exclusive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90" b="27111"/>
          <a:stretch/>
        </p:blipFill>
        <p:spPr>
          <a:xfrm>
            <a:off x="483943" y="3648809"/>
            <a:ext cx="6473370" cy="196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95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599"/>
            <a:ext cx="6347713" cy="16976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“I can’t use the Farm Bill CE because I don’t have a collaborative group!”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504" y="1882693"/>
            <a:ext cx="3263033" cy="47548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48707" y="2708031"/>
            <a:ext cx="2013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Multiple persons, diverse interests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48707" y="3468208"/>
            <a:ext cx="201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Transparent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48707" y="4075465"/>
            <a:ext cx="201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Non-exclusive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0488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076" y="213947"/>
            <a:ext cx="6347713" cy="1320800"/>
          </a:xfrm>
        </p:spPr>
        <p:txBody>
          <a:bodyPr/>
          <a:lstStyle/>
          <a:p>
            <a:r>
              <a:rPr lang="en-US" dirty="0" smtClean="0"/>
              <a:t>“What is the ‘bar’ and how do I meet it?”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076" y="1764937"/>
            <a:ext cx="6347714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Identify and involve relevant stakeholders </a:t>
            </a:r>
          </a:p>
          <a:p>
            <a:r>
              <a:rPr lang="en-US" sz="2400" dirty="0" smtClean="0"/>
              <a:t>Design a strategy to conduct an open, inclusive and transparent process</a:t>
            </a:r>
          </a:p>
          <a:p>
            <a:r>
              <a:rPr lang="en-US" sz="2400" dirty="0" smtClean="0"/>
              <a:t>Plan for implementation and evaluation as part of the collaborative effort</a:t>
            </a:r>
          </a:p>
          <a:p>
            <a:r>
              <a:rPr lang="en-US" sz="2400" dirty="0" smtClean="0"/>
              <a:t>Document the collaborative process</a:t>
            </a:r>
          </a:p>
          <a:p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406" y="3552092"/>
            <a:ext cx="3138854" cy="313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77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072" y="134814"/>
            <a:ext cx="6347713" cy="1320800"/>
          </a:xfrm>
        </p:spPr>
        <p:txBody>
          <a:bodyPr/>
          <a:lstStyle/>
          <a:p>
            <a:r>
              <a:rPr lang="en-US" dirty="0" smtClean="0"/>
              <a:t>“How do we avoid collaboration burnout?”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72" y="1354151"/>
            <a:ext cx="7765856" cy="4389066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Empowerment</a:t>
            </a:r>
            <a:r>
              <a:rPr lang="en-US" sz="2400" dirty="0" smtClean="0"/>
              <a:t>; line officer and team support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/>
              <a:t>Clarify roles/expectations/timelines and reasons for adjusting</a:t>
            </a:r>
          </a:p>
          <a:p>
            <a:r>
              <a:rPr lang="en-US" sz="2400" b="1" dirty="0" smtClean="0"/>
              <a:t>Develop positive working relationships </a:t>
            </a:r>
            <a:r>
              <a:rPr lang="en-US" sz="2400" dirty="0" smtClean="0"/>
              <a:t>and </a:t>
            </a:r>
            <a:r>
              <a:rPr lang="en-US" sz="2400" b="1" dirty="0" smtClean="0"/>
              <a:t>common purpose and understanding</a:t>
            </a:r>
            <a:r>
              <a:rPr lang="en-US" sz="2400" dirty="0" smtClean="0"/>
              <a:t> through: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/>
              <a:t>Meaningful education and discussions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/>
              <a:t>Open, continuous communication throughout the process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/>
              <a:t>Engaging at key stages; use facilitator if needed</a:t>
            </a:r>
          </a:p>
          <a:p>
            <a:r>
              <a:rPr lang="en-US" sz="2400" b="1" dirty="0" smtClean="0"/>
              <a:t>Reflection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/>
              <a:t>Sincerely </a:t>
            </a:r>
            <a:r>
              <a:rPr lang="en-US" sz="2200" dirty="0"/>
              <a:t>listen and use/respond to </a:t>
            </a:r>
            <a:r>
              <a:rPr lang="en-US" sz="2200" dirty="0" smtClean="0"/>
              <a:t>feedback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/>
              <a:t>Adjust based on what you’re hearing and lessons learned; share your experience</a:t>
            </a:r>
            <a:endParaRPr lang="en-US" sz="2200" dirty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872" y="134814"/>
            <a:ext cx="1465400" cy="158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81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31" t="26516" r="1225" b="5742"/>
          <a:stretch/>
        </p:blipFill>
        <p:spPr>
          <a:xfrm>
            <a:off x="627319" y="95693"/>
            <a:ext cx="6103089" cy="6639279"/>
          </a:xfrm>
        </p:spPr>
      </p:pic>
      <p:sp>
        <p:nvSpPr>
          <p:cNvPr id="2" name="Oval 1"/>
          <p:cNvSpPr/>
          <p:nvPr/>
        </p:nvSpPr>
        <p:spPr>
          <a:xfrm>
            <a:off x="1972749" y="1826142"/>
            <a:ext cx="2831122" cy="906425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701" y="4110634"/>
            <a:ext cx="1758244" cy="25621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32834" y="4479966"/>
            <a:ext cx="12441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Multiple persons, diverse interests</a:t>
            </a:r>
            <a:endParaRPr lang="en-US" sz="105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732834" y="4910853"/>
            <a:ext cx="10067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Transparent</a:t>
            </a:r>
            <a:endParaRPr lang="en-US" sz="105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732834" y="5214782"/>
            <a:ext cx="10682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Non-exclusive</a:t>
            </a:r>
            <a:endParaRPr lang="en-US" sz="1050" b="1" dirty="0"/>
          </a:p>
        </p:txBody>
      </p:sp>
      <p:sp>
        <p:nvSpPr>
          <p:cNvPr id="9" name="Oval 8"/>
          <p:cNvSpPr/>
          <p:nvPr/>
        </p:nvSpPr>
        <p:spPr>
          <a:xfrm>
            <a:off x="1972749" y="3742660"/>
            <a:ext cx="2831122" cy="821186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9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09" y="1350335"/>
            <a:ext cx="8909648" cy="2275367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2520" y="282754"/>
            <a:ext cx="6918252" cy="1320800"/>
          </a:xfrm>
        </p:spPr>
        <p:txBody>
          <a:bodyPr/>
          <a:lstStyle/>
          <a:p>
            <a:r>
              <a:rPr lang="en-US" dirty="0" smtClean="0"/>
              <a:t>Example Timeline &amp; Feedback</a:t>
            </a:r>
            <a:endParaRPr lang="en-US" dirty="0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 rot="5400000">
            <a:off x="2288413" y="1842307"/>
            <a:ext cx="2572722" cy="6139512"/>
          </a:xfrm>
          <a:prstGeom prst="roundRect">
            <a:avLst>
              <a:gd name="adj" fmla="val 13032"/>
            </a:avLst>
          </a:prstGeom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600" b="1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“Throughout the process, you and your staff were honest, open and professional… We understand the Forest Service has a job to do, and that forest management is an important function in keeping our forests healthy and usable. We also understand that there is a diverse set of interests in the forests, with Back Country Horsemen representing only a small part of that set. We felt like this ‘collaborative process’ was truly collaborative, and our time participating was well spent.”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i="1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Letter to Idaho Panhandle Forest Supervisor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i="1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from the Priest River Valley Chapter of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i="1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 Country Horsemen of Idaho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8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41" y="1223409"/>
            <a:ext cx="8784338" cy="226292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2520" y="282754"/>
            <a:ext cx="6599275" cy="1320800"/>
          </a:xfrm>
        </p:spPr>
        <p:txBody>
          <a:bodyPr/>
          <a:lstStyle/>
          <a:p>
            <a:r>
              <a:rPr lang="en-US" dirty="0" smtClean="0"/>
              <a:t>Example Timeline &amp; Feedback</a:t>
            </a:r>
            <a:endParaRPr lang="en-US" dirty="0"/>
          </a:p>
        </p:txBody>
      </p:sp>
      <p:sp>
        <p:nvSpPr>
          <p:cNvPr id="7" name="Text Box 18" descr="Pull quote"/>
          <p:cNvSpPr txBox="1"/>
          <p:nvPr/>
        </p:nvSpPr>
        <p:spPr>
          <a:xfrm>
            <a:off x="597877" y="3678346"/>
            <a:ext cx="6154006" cy="187839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Having attended most of the meetings for this project, I can say that the planning has been done in great detail, and with input from several different user categories. I fully support the decisions made, and look forward to this process being used to improve our forests in the future</a:t>
            </a:r>
            <a:r>
              <a:rPr lang="en-US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Email from participant 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the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ollaborative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rocess 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66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650" y="484878"/>
            <a:ext cx="6347713" cy="660400"/>
          </a:xfrm>
        </p:spPr>
        <p:txBody>
          <a:bodyPr>
            <a:noAutofit/>
          </a:bodyPr>
          <a:lstStyle/>
          <a:p>
            <a:r>
              <a:rPr lang="en-US" sz="4400" dirty="0" smtClean="0"/>
              <a:t>Resources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650" y="1318437"/>
            <a:ext cx="7591646" cy="16161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R1 2014 Farm Bill Webpage </a:t>
            </a:r>
            <a:r>
              <a:rPr lang="en-US" dirty="0"/>
              <a:t>(Internal Forest Service only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sz="2400" dirty="0" smtClean="0"/>
              <a:t>- Templates, examples and more</a:t>
            </a:r>
            <a:endParaRPr lang="en-US" sz="2400" dirty="0" smtClean="0">
              <a:hlinkClick r:id="rId2"/>
            </a:endParaRPr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fsweb.r1.fs.fed.us/em/nepa_web/FarmBill2014.html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83981" y="3280905"/>
            <a:ext cx="4529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Email: </a:t>
            </a:r>
            <a:r>
              <a:rPr lang="en-US" sz="2400" dirty="0" smtClean="0">
                <a:hlinkClick r:id="rId3"/>
              </a:rPr>
              <a:t>teralittle@fs.fed.us</a:t>
            </a:r>
            <a:endParaRPr lang="en-US" sz="2400" dirty="0" smtClean="0"/>
          </a:p>
          <a:p>
            <a:r>
              <a:rPr lang="en-US" sz="2400" dirty="0" smtClean="0"/>
              <a:t>Phone: (406) 758-5357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40149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759</TotalTime>
  <Words>385</Words>
  <Application>Microsoft Office PowerPoint</Application>
  <PresentationFormat>On-screen Show (4:3)</PresentationFormat>
  <Paragraphs>54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Corbel</vt:lpstr>
      <vt:lpstr>Georgia</vt:lpstr>
      <vt:lpstr>Times New Roman</vt:lpstr>
      <vt:lpstr>Wingdings</vt:lpstr>
      <vt:lpstr>Wingdings 3</vt:lpstr>
      <vt:lpstr>Facet</vt:lpstr>
      <vt:lpstr>“Collaborative” (noun) vs.  “Collaborative” (adjective)</vt:lpstr>
      <vt:lpstr>…developed &amp; implemented through a collaborative process that:</vt:lpstr>
      <vt:lpstr>“I can’t use the Farm Bill CE because I don’t have a collaborative group!”</vt:lpstr>
      <vt:lpstr>“What is the ‘bar’ and how do I meet it?”</vt:lpstr>
      <vt:lpstr>“How do we avoid collaboration burnout?”</vt:lpstr>
      <vt:lpstr>PowerPoint Presentation</vt:lpstr>
      <vt:lpstr>Example Timeline &amp; Feedback</vt:lpstr>
      <vt:lpstr>Example Timeline &amp; Feedback</vt:lpstr>
      <vt:lpstr>Resources</vt:lpstr>
    </vt:vector>
  </TitlesOfParts>
  <Company>USDA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“Collaborative” (noun) vs. “Collaboration” (verb)</dc:title>
  <dc:creator>Little, Tera -FS</dc:creator>
  <cp:lastModifiedBy>Little, Tera -FS</cp:lastModifiedBy>
  <cp:revision>40</cp:revision>
  <cp:lastPrinted>2016-04-08T15:59:14Z</cp:lastPrinted>
  <dcterms:created xsi:type="dcterms:W3CDTF">2016-04-05T18:37:06Z</dcterms:created>
  <dcterms:modified xsi:type="dcterms:W3CDTF">2016-04-08T16:27:32Z</dcterms:modified>
</cp:coreProperties>
</file>