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79" r:id="rId3"/>
    <p:sldId id="280" r:id="rId4"/>
    <p:sldId id="270" r:id="rId5"/>
    <p:sldId id="271" r:id="rId6"/>
    <p:sldId id="273" r:id="rId7"/>
    <p:sldId id="274" r:id="rId8"/>
    <p:sldId id="262" r:id="rId9"/>
    <p:sldId id="268" r:id="rId10"/>
    <p:sldId id="265" r:id="rId11"/>
    <p:sldId id="266" r:id="rId12"/>
    <p:sldId id="275" r:id="rId13"/>
    <p:sldId id="276" r:id="rId14"/>
    <p:sldId id="277" r:id="rId15"/>
    <p:sldId id="28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94681" autoAdjust="0"/>
  </p:normalViewPr>
  <p:slideViewPr>
    <p:cSldViewPr>
      <p:cViewPr varScale="1">
        <p:scale>
          <a:sx n="132" d="100"/>
          <a:sy n="132" d="100"/>
        </p:scale>
        <p:origin x="-18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CC598-246F-426D-95C8-F91F567123CB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A18E-085B-4AA6-BC78-C7DD25DFA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2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8A18E-085B-4AA6-BC78-C7DD25DFAE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2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9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20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AE222-10D2-4C26-866A-6EB5310D7A3F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40B06-1907-4148-AFBC-B8E4C1C249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88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FF361-ABF5-49C9-B8CC-D33D21F36EAF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1EEDC-5401-4967-AB2B-43F0B418216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1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C17C9-833F-4985-A049-86BC2F19EB2C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BC0B2-4E19-465E-AC86-1B6F292C52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80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2AFBC-0A22-4143-8165-EFE76E696639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326F5-E43A-4E7B-9ABB-BF3ACCD659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21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7EBC7-C43C-47EC-937C-4EADD5E4943B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E2730-126C-4C2F-A917-3F2AFEDA0F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78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8685-2BCA-47B7-A765-48EC72D9715F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F6132-77E3-4987-9C06-865A8C13A9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90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83A0-052B-48DF-BE58-0DEF3BFED800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05279-5FBA-4CF6-B870-1832E08D70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51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4AECB-6F4E-489D-9606-2BF0085184DF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04CB8-A485-40A7-8978-C625B2B889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84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E0695-A0E5-49C9-80F8-29F2FA003973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66477-7248-44E2-9172-A8D5C03458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78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12B8C-EA70-4C2D-93A8-3EAA4F7561BC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25F6E-D625-44B3-AB78-8238E9ABDB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0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12B30-2E67-4501-8FF6-B177AB7475A4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849D-EFFE-403E-B150-57150C38BA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61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8BD73-2BFF-4E8C-905F-CF5B62A7340D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42D99-7F18-4CCA-AAF9-F0DA7930AC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3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0BA6B-B8D0-4172-9875-16B87B7EED22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AC24-9FC7-4173-AE19-D4F6A8FB41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8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3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5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5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2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1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5A484-5A32-4691-AF54-3B6BF5CBCB30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81975-70C8-47D0-A3AE-4618026E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3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4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F287EE-9016-44A5-BFA1-1E5FCBC9C93E}" type="datetime1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4/18/2016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4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4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7D5E63-051E-493E-81BC-D701697754C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0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jpeg"/><Relationship Id="rId4" Type="http://schemas.microsoft.com/office/2007/relationships/hdphoto" Target="../media/hdphoto2.wdp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47625"/>
            <a:ext cx="78359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accent2"/>
                </a:solidFill>
              </a:rPr>
              <a:t>CVI </a:t>
            </a:r>
            <a:r>
              <a:rPr lang="en-US" altLang="en-US" sz="40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works</a:t>
            </a:r>
            <a:r>
              <a:rPr lang="en-US" altLang="en-US" sz="4000" dirty="0" smtClean="0">
                <a:solidFill>
                  <a:schemeClr val="accent2"/>
                </a:solidFill>
              </a:rPr>
              <a:t> with local people </a:t>
            </a:r>
            <a:br>
              <a:rPr lang="en-US" altLang="en-US" sz="4000" dirty="0" smtClean="0">
                <a:solidFill>
                  <a:schemeClr val="accent2"/>
                </a:solidFill>
              </a:rPr>
            </a:br>
            <a:endParaRPr lang="en-US" altLang="en-US" sz="3200" dirty="0" smtClean="0">
              <a:solidFill>
                <a:schemeClr val="accent2"/>
              </a:solidFill>
            </a:endParaRP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311150" y="4425950"/>
            <a:ext cx="2800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Restoring Streams</a:t>
            </a:r>
          </a:p>
        </p:txBody>
      </p:sp>
      <p:pic>
        <p:nvPicPr>
          <p:cNvPr id="2052" name="Picture 5" descr="DSCN0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200" y="1320800"/>
            <a:ext cx="31162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3557588" y="3914775"/>
            <a:ext cx="2505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Treating Wastewater in Small Communities</a:t>
            </a: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1711325" y="728663"/>
            <a:ext cx="6765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on grant-funded and fee-based projects</a:t>
            </a:r>
          </a:p>
        </p:txBody>
      </p:sp>
      <p:pic>
        <p:nvPicPr>
          <p:cNvPr id="2055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924050"/>
            <a:ext cx="3117850" cy="2336800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S:\Publications_Website_Displays\Photos\2013 highlights\kids on bridg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463" y="2051050"/>
            <a:ext cx="277653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4"/>
          <p:cNvSpPr txBox="1">
            <a:spLocks noChangeArrowheads="1"/>
          </p:cNvSpPr>
          <p:nvPr/>
        </p:nvSpPr>
        <p:spPr bwMode="auto">
          <a:xfrm>
            <a:off x="6553200" y="4425950"/>
            <a:ext cx="259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Engaging Students</a:t>
            </a:r>
          </a:p>
        </p:txBody>
      </p:sp>
    </p:spTree>
    <p:extLst>
      <p:ext uri="{BB962C8B-B14F-4D97-AF65-F5344CB8AC3E}">
        <p14:creationId xmlns:p14="http://schemas.microsoft.com/office/powerpoint/2010/main" val="25073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652" y="4267200"/>
            <a:ext cx="2901948" cy="217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" y="152400"/>
            <a:ext cx="4889500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38600" y="3352800"/>
            <a:ext cx="4662805" cy="3287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694839" y="1339631"/>
            <a:ext cx="2604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Existing Conditions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Site EF 15 </a:t>
            </a:r>
          </a:p>
        </p:txBody>
      </p:sp>
    </p:spTree>
    <p:extLst>
      <p:ext uri="{BB962C8B-B14F-4D97-AF65-F5344CB8AC3E}">
        <p14:creationId xmlns:p14="http://schemas.microsoft.com/office/powerpoint/2010/main" val="26235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000" y="3047399"/>
            <a:ext cx="4597584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Design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121640" y="1262752"/>
            <a:ext cx="6702592" cy="432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9800" y="76200"/>
            <a:ext cx="459578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809999"/>
            <a:ext cx="4595784" cy="298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54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Approval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761" y="1600200"/>
            <a:ext cx="697847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04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Take </a:t>
            </a:r>
            <a:r>
              <a:rPr lang="en-US" b="1" dirty="0" err="1" smtClean="0">
                <a:solidFill>
                  <a:schemeClr val="tx2"/>
                </a:solidFill>
              </a:rPr>
              <a:t>Aways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839200" cy="5791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WVRV </a:t>
            </a:r>
            <a:r>
              <a:rPr lang="en-US" dirty="0">
                <a:solidFill>
                  <a:schemeClr val="tx2"/>
                </a:solidFill>
              </a:rPr>
              <a:t>started from a successful history of collaboration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High level of trust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CVI is an extension of FS team and capabilities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We </a:t>
            </a:r>
            <a:r>
              <a:rPr lang="en-US" dirty="0">
                <a:solidFill>
                  <a:schemeClr val="tx2"/>
                </a:solidFill>
              </a:rPr>
              <a:t>have learned from each </a:t>
            </a:r>
            <a:r>
              <a:rPr lang="en-US" dirty="0" smtClean="0">
                <a:solidFill>
                  <a:schemeClr val="tx2"/>
                </a:solidFill>
              </a:rPr>
              <a:t>other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WVRV </a:t>
            </a:r>
            <a:r>
              <a:rPr lang="en-US" dirty="0">
                <a:solidFill>
                  <a:schemeClr val="tx2"/>
                </a:solidFill>
              </a:rPr>
              <a:t>added to existing agreement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Agreements </a:t>
            </a:r>
            <a:r>
              <a:rPr lang="en-US" dirty="0">
                <a:solidFill>
                  <a:schemeClr val="tx2"/>
                </a:solidFill>
              </a:rPr>
              <a:t>easier for FS than contracts;  </a:t>
            </a:r>
            <a:r>
              <a:rPr lang="en-US" dirty="0" smtClean="0">
                <a:solidFill>
                  <a:schemeClr val="tx2"/>
                </a:solidFill>
              </a:rPr>
              <a:t>flexibility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Good opportunity for CVI to do good work and cover our costs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Benefits for CVI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Work </a:t>
            </a:r>
            <a:r>
              <a:rPr lang="en-US" dirty="0">
                <a:solidFill>
                  <a:schemeClr val="tx2"/>
                </a:solidFill>
              </a:rPr>
              <a:t>aligned with our mission and </a:t>
            </a:r>
            <a:r>
              <a:rPr lang="en-US" dirty="0" smtClean="0">
                <a:solidFill>
                  <a:schemeClr val="tx2"/>
                </a:solidFill>
              </a:rPr>
              <a:t>capabilities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We can play a small role in a larger project with bigger outcomes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We are applying </a:t>
            </a:r>
            <a:r>
              <a:rPr lang="en-US" dirty="0">
                <a:solidFill>
                  <a:schemeClr val="tx2"/>
                </a:solidFill>
              </a:rPr>
              <a:t>lessons to other </a:t>
            </a:r>
            <a:r>
              <a:rPr lang="en-US" dirty="0" smtClean="0">
                <a:solidFill>
                  <a:schemeClr val="tx2"/>
                </a:solidFill>
              </a:rPr>
              <a:t>projects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Challenges for CVI 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Inventing the Wheel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Matching funds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8359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chemeClr val="accent2"/>
                </a:solidFill>
              </a:rPr>
              <a:t>Thank You</a:t>
            </a:r>
            <a:br>
              <a:rPr lang="en-US" altLang="en-US" sz="4000" b="1" dirty="0" smtClean="0">
                <a:solidFill>
                  <a:schemeClr val="accent2"/>
                </a:solidFill>
              </a:rPr>
            </a:br>
            <a:endParaRPr lang="en-US" altLang="en-US" sz="3200" b="1" dirty="0" smtClean="0">
              <a:solidFill>
                <a:schemeClr val="accent2"/>
              </a:solidFill>
            </a:endParaRPr>
          </a:p>
        </p:txBody>
      </p:sp>
      <p:sp>
        <p:nvSpPr>
          <p:cNvPr id="11" name="TextBox 1"/>
          <p:cNvSpPr txBox="1">
            <a:spLocks noGrp="1" noChangeArrowheads="1"/>
          </p:cNvSpPr>
          <p:nvPr>
            <p:ph idx="1"/>
          </p:nvPr>
        </p:nvSpPr>
        <p:spPr>
          <a:xfrm>
            <a:off x="655127" y="1306513"/>
            <a:ext cx="3684021" cy="312085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algn="ctr" eaLnBrk="1" hangingPunct="1">
              <a:defRPr/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</a:rPr>
              <a:t>Todd Miller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</a:rPr>
              <a:t>Deputy Director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</a:rPr>
              <a:t>Canaan Valley Institute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</a:rPr>
              <a:t>304-259-4739 ext. 293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</a:rPr>
              <a:t>todd.miller@canaanvi.org</a:t>
            </a:r>
          </a:p>
        </p:txBody>
      </p:sp>
      <p:pic>
        <p:nvPicPr>
          <p:cNvPr id="12" name="Picture 2" descr="S:\Publications_Website_Displays\Photos\2013 highlights\salama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39020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7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Collaboration with Forest Service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915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Cooperative Agreements 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FS Role:  NEPA, guidance, engineering, approval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CVI Role:  planning, design, permits, construction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 descr="X:\mitigation&amp;restoration\LongRun\Photos\MON.NF.Tour.10.08.15\IMG_6153.JPG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16280" y="3703319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3276599"/>
            <a:ext cx="4438650" cy="341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0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Aquatic Organism Passage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(beginning 2009)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0399"/>
            <a:ext cx="4419600" cy="330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880401"/>
            <a:ext cx="4419600" cy="33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66700"/>
            <a:ext cx="5486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tx2"/>
                </a:solidFill>
              </a:rPr>
              <a:t>Road Decommissioning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(beginning 2009)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194" name="Picture 2" descr="X:\mitigation&amp;restoration\Bartons_Bench\for report\Bartons.8.28.12 0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2185528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X:\mitigation&amp;restoration\Bartons_Bench\for report\Bartons.8.28.12 0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2322123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X:\mitigation&amp;restoration\Bartons_Bench\for report\Bartons.8.29.12 00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800" y="2293200"/>
            <a:ext cx="3795139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X:\mitigation&amp;restoration\Bartons_Bench\Photos\Bartons.Photos.Spring14\IMG_402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6400" y="4648200"/>
            <a:ext cx="223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X:\mitigation&amp;restoration\Bartons_Bench\Photos\Bartons.Photos.Spring14\IMG_3954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3429000"/>
            <a:ext cx="233172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7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High Elevation Landscape Restoration </a:t>
            </a:r>
            <a:r>
              <a:rPr lang="en-US" dirty="0" smtClean="0">
                <a:solidFill>
                  <a:schemeClr val="tx2"/>
                </a:solidFill>
              </a:rPr>
              <a:t>(beginning 2012)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42" name="Picture 2" descr="X:\mitigation&amp;restoration\Bartons_Bench\for report\bartons bench 0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389120"/>
            <a:ext cx="329184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X:\mitigation&amp;restoration\Bartons_Bench\for report\bartons 02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00" y="1600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X:\mitigation&amp;restoration\Bartons_Bench\for report\bartons bench 01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460" y="4383120"/>
            <a:ext cx="1826540" cy="247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2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304800"/>
            <a:ext cx="4260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 descr="X:\mitigation&amp;restoration\Lambert Run\Photos\ASF\10.01.14_ed\IMG_468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3048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X:\mitigation&amp;restoration\Bartons_Bench\Photos\Barton_Bench_Fall_2014\IMG_12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X:\mitigation&amp;restoration\Bartons_Bench\Photos\Barton_Bench_Fall_2014\IMG_115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3657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WV Restoration Venture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Added to existing agreement:</a:t>
            </a:r>
          </a:p>
          <a:p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Upper Greenbrier North Watershed:  Long Run</a:t>
            </a:r>
          </a:p>
          <a:p>
            <a:pPr lvl="1"/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2 mi road decommissioning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Accomplished 4 miles in 2015</a:t>
            </a:r>
          </a:p>
          <a:p>
            <a:pPr lvl="1"/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2 stream crossing replacement (AOP) projects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Designed fall 2015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Construction planned fall 2016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343400" cy="5794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Road </a:t>
            </a:r>
            <a:r>
              <a:rPr lang="en-US" sz="2400" b="1" dirty="0">
                <a:solidFill>
                  <a:schemeClr val="tx2"/>
                </a:solidFill>
              </a:rPr>
              <a:t>Decommissioning in the Long Run </a:t>
            </a:r>
            <a:r>
              <a:rPr lang="en-US" sz="2400" b="1" dirty="0" smtClean="0">
                <a:solidFill>
                  <a:schemeClr val="tx2"/>
                </a:solidFill>
              </a:rPr>
              <a:t>Vicinity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891743"/>
            <a:ext cx="4605720" cy="596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5961" y="941999"/>
            <a:ext cx="365721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5961" y="3911585"/>
            <a:ext cx="365721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7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105400" cy="533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AOP Project </a:t>
            </a:r>
            <a:r>
              <a:rPr lang="en-US" sz="2400" b="1" dirty="0">
                <a:solidFill>
                  <a:schemeClr val="tx2"/>
                </a:solidFill>
              </a:rPr>
              <a:t>S</a:t>
            </a:r>
            <a:r>
              <a:rPr lang="en-US" sz="2400" b="1" dirty="0" smtClean="0">
                <a:solidFill>
                  <a:schemeClr val="tx2"/>
                </a:solidFill>
              </a:rPr>
              <a:t>ites </a:t>
            </a:r>
            <a:r>
              <a:rPr lang="en-US" sz="2400" b="1" dirty="0">
                <a:solidFill>
                  <a:schemeClr val="tx2"/>
                </a:solidFill>
              </a:rPr>
              <a:t>on Long </a:t>
            </a:r>
            <a:r>
              <a:rPr lang="en-US" sz="2400" b="1" dirty="0" smtClean="0">
                <a:solidFill>
                  <a:schemeClr val="tx2"/>
                </a:solidFill>
              </a:rPr>
              <a:t>Run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57400" y="685800"/>
            <a:ext cx="4648200" cy="6019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48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224</Words>
  <Application>Microsoft Office PowerPoint</Application>
  <PresentationFormat>On-screen Show (4:3)</PresentationFormat>
  <Paragraphs>56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1_Default Design</vt:lpstr>
      <vt:lpstr>CVI works with local people  </vt:lpstr>
      <vt:lpstr>Collaboration with Forest Service</vt:lpstr>
      <vt:lpstr>Aquatic Organism Passage  (beginning 2009)</vt:lpstr>
      <vt:lpstr>Road Decommissioning  (beginning 2009)</vt:lpstr>
      <vt:lpstr>High Elevation Landscape Restoration (beginning 2012)</vt:lpstr>
      <vt:lpstr>PowerPoint Presentation</vt:lpstr>
      <vt:lpstr>WV Restoration Venture</vt:lpstr>
      <vt:lpstr>Road Decommissioning in the Long Run Vicinity</vt:lpstr>
      <vt:lpstr>AOP Project Sites on Long Run</vt:lpstr>
      <vt:lpstr>PowerPoint Presentation</vt:lpstr>
      <vt:lpstr>Design</vt:lpstr>
      <vt:lpstr>Approval</vt:lpstr>
      <vt:lpstr>Take Aways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in Restoration</dc:title>
  <dc:creator>Todd Miller</dc:creator>
  <cp:lastModifiedBy>Todd Miller</cp:lastModifiedBy>
  <cp:revision>33</cp:revision>
  <dcterms:created xsi:type="dcterms:W3CDTF">2016-04-01T17:20:28Z</dcterms:created>
  <dcterms:modified xsi:type="dcterms:W3CDTF">2016-04-18T17:27:58Z</dcterms:modified>
</cp:coreProperties>
</file>