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63" r:id="rId2"/>
    <p:sldId id="260" r:id="rId3"/>
    <p:sldId id="261" r:id="rId4"/>
    <p:sldId id="262" r:id="rId5"/>
    <p:sldId id="264" r:id="rId6"/>
    <p:sldId id="265" r:id="rId7"/>
    <p:sldId id="267" r:id="rId8"/>
    <p:sldId id="266" r:id="rId9"/>
    <p:sldId id="272" r:id="rId10"/>
    <p:sldId id="271" r:id="rId11"/>
    <p:sldId id="270" r:id="rId12"/>
    <p:sldId id="268" r:id="rId13"/>
    <p:sldId id="269"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78"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36247E-5373-4F33-9989-EEFB0C5B1631}" type="datetimeFigureOut">
              <a:rPr lang="en-US" smtClean="0"/>
              <a:pPr/>
              <a:t>4/18/2016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481018-6D2E-448D-AC6A-F68C48F62C6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1269A3-DF53-4875-BA2C-F9473C433AEC}"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DC7A24-594A-44BB-8D42-201649B6607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5E0EE7-08B5-4D5A-8AFA-4A2B77712554}" type="datetime1">
              <a:rPr lang="en-US" smtClean="0"/>
              <a:pPr/>
              <a:t>4/18/2016</a:t>
            </a:fld>
            <a:endParaRPr lang="en-US" dirty="0"/>
          </a:p>
        </p:txBody>
      </p:sp>
      <p:sp>
        <p:nvSpPr>
          <p:cNvPr id="19" name="Footer Placeholder 18"/>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27" name="Slide Number Placeholder 26"/>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F3DF3-2CED-486C-AD3E-8B8223B3702E}" type="datetime1">
              <a:rPr lang="en-US" smtClean="0"/>
              <a:pPr/>
              <a:t>4/18/2016</a:t>
            </a:fld>
            <a:endParaRPr lang="en-US" dirty="0"/>
          </a:p>
        </p:txBody>
      </p:sp>
      <p:sp>
        <p:nvSpPr>
          <p:cNvPr id="5" name="Footer Placeholder 4"/>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6" name="Slide Number Placeholder 5"/>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4C2CEC-497A-4454-A208-E7FF78CBC9DA}" type="datetime1">
              <a:rPr lang="en-US" smtClean="0"/>
              <a:pPr/>
              <a:t>4/18/2016</a:t>
            </a:fld>
            <a:endParaRPr lang="en-US" dirty="0"/>
          </a:p>
        </p:txBody>
      </p:sp>
      <p:sp>
        <p:nvSpPr>
          <p:cNvPr id="5" name="Footer Placeholder 4"/>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6" name="Slide Number Placeholder 5"/>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60CC3C-6ED0-4148-8814-4975009C1238}" type="datetime1">
              <a:rPr lang="en-US" smtClean="0"/>
              <a:pPr/>
              <a:t>4/18/2016</a:t>
            </a:fld>
            <a:endParaRPr lang="en-US" dirty="0"/>
          </a:p>
        </p:txBody>
      </p:sp>
      <p:sp>
        <p:nvSpPr>
          <p:cNvPr id="5" name="Footer Placeholder 4"/>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6" name="Slide Number Placeholder 5"/>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0617A5-3FF9-43DE-8979-0B94A216D635}" type="datetime1">
              <a:rPr lang="en-US" smtClean="0"/>
              <a:pPr/>
              <a:t>4/18/2016</a:t>
            </a:fld>
            <a:endParaRPr lang="en-US" dirty="0"/>
          </a:p>
        </p:txBody>
      </p:sp>
      <p:sp>
        <p:nvSpPr>
          <p:cNvPr id="5" name="Footer Placeholder 4"/>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6" name="Slide Number Placeholder 5"/>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F98837-7764-4FCF-8DDD-FBEEA5D16634}" type="datetime1">
              <a:rPr lang="en-US" smtClean="0"/>
              <a:pPr/>
              <a:t>4/18/2016</a:t>
            </a:fld>
            <a:endParaRPr lang="en-US" dirty="0"/>
          </a:p>
        </p:txBody>
      </p:sp>
      <p:sp>
        <p:nvSpPr>
          <p:cNvPr id="6" name="Footer Placeholder 5"/>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7" name="Slide Number Placeholder 6"/>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666DF9-A526-4684-8514-02566FD18BB1}" type="datetime1">
              <a:rPr lang="en-US" smtClean="0"/>
              <a:pPr/>
              <a:t>4/18/2016</a:t>
            </a:fld>
            <a:endParaRPr lang="en-US" dirty="0"/>
          </a:p>
        </p:txBody>
      </p:sp>
      <p:sp>
        <p:nvSpPr>
          <p:cNvPr id="8" name="Footer Placeholder 7"/>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9" name="Slide Number Placeholder 8"/>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94CFA9-C672-4C39-AD6B-E542BE25FED3}" type="datetime1">
              <a:rPr lang="en-US" smtClean="0"/>
              <a:pPr/>
              <a:t>4/18/2016</a:t>
            </a:fld>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5" name="Slide Number Placeholder 4"/>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0747B-94E6-4D97-90E0-F59D688D1F0B}" type="datetime1">
              <a:rPr lang="en-US" smtClean="0"/>
              <a:pPr/>
              <a:t>4/18/2016</a:t>
            </a:fld>
            <a:endParaRPr lang="en-US" dirty="0"/>
          </a:p>
        </p:txBody>
      </p:sp>
      <p:sp>
        <p:nvSpPr>
          <p:cNvPr id="3" name="Footer Placeholder 2"/>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4" name="Slide Number Placeholder 3"/>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385D9E-82C8-4879-9583-69955748DF51}" type="datetime1">
              <a:rPr lang="en-US" smtClean="0"/>
              <a:pPr/>
              <a:t>4/18/2016</a:t>
            </a:fld>
            <a:endParaRPr lang="en-US" dirty="0"/>
          </a:p>
        </p:txBody>
      </p:sp>
      <p:sp>
        <p:nvSpPr>
          <p:cNvPr id="6" name="Footer Placeholder 5"/>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7" name="Slide Number Placeholder 6"/>
          <p:cNvSpPr>
            <a:spLocks noGrp="1"/>
          </p:cNvSpPr>
          <p:nvPr>
            <p:ph type="sldNum" sz="quarter" idx="12"/>
          </p:nvPr>
        </p:nvSpPr>
        <p:spPr/>
        <p:txBody>
          <a:bodyPr/>
          <a:lstStyle/>
          <a:p>
            <a:fld id="{8235BE53-5CC8-4A32-B283-7D70FFCD71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D94F3A-C61B-48AF-A32B-3C2B283DA1F0}" type="datetime1">
              <a:rPr lang="en-US" smtClean="0"/>
              <a:pPr/>
              <a:t>4/18/2016</a:t>
            </a:fld>
            <a:endParaRPr lang="en-US" dirty="0"/>
          </a:p>
        </p:txBody>
      </p:sp>
      <p:sp>
        <p:nvSpPr>
          <p:cNvPr id="6" name="Footer Placeholder 5"/>
          <p:cNvSpPr>
            <a:spLocks noGrp="1"/>
          </p:cNvSpPr>
          <p:nvPr>
            <p:ph type="ftr" sz="quarter" idx="11"/>
          </p:nvPr>
        </p:nvSpPr>
        <p:spPr/>
        <p:txBody>
          <a:bodyPr/>
          <a:lstStyle/>
          <a:p>
            <a:r>
              <a:rPr lang="en-US" smtClean="0"/>
              <a:t>THE LANDS COUNCIL 25 W. MAIN, STE 222 SPOKANE, WA 99201 (509) 209-2851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235BE53-5CC8-4A32-B283-7D70FFCD716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AA4434-3AA8-4FF3-9C4C-BF568B3F53B7}" type="datetime1">
              <a:rPr lang="en-US" smtClean="0"/>
              <a:pPr/>
              <a:t>4/18/2016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THE LANDS COUNCIL 25 W. MAIN, STE 222 SPOKANE, WA 99201 (509) 209-2851</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35BE53-5CC8-4A32-B283-7D70FFCD716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3" name="Picture 2" descr="\\Lcserver\publicdocs\LC-Docs\Master Forms &amp; Logos\Logos\Lands Council Logos\Green TLC Logos\Green Logo.bmp"/>
          <p:cNvPicPr>
            <a:picLocks noChangeAspect="1" noChangeArrowheads="1"/>
          </p:cNvPicPr>
          <p:nvPr/>
        </p:nvPicPr>
        <p:blipFill>
          <a:blip r:embed="rId2" cstate="print"/>
          <a:srcRect/>
          <a:stretch>
            <a:fillRect/>
          </a:stretch>
        </p:blipFill>
        <p:spPr bwMode="auto">
          <a:xfrm>
            <a:off x="533400" y="2590800"/>
            <a:ext cx="2977116" cy="3048000"/>
          </a:xfrm>
          <a:prstGeom prst="roundRect">
            <a:avLst/>
          </a:prstGeom>
          <a:noFill/>
          <a:ln>
            <a:solidFill>
              <a:schemeClr val="tx1"/>
            </a:solidFill>
          </a:ln>
          <a:effectLst>
            <a:outerShdw blurRad="63500" sx="102000" sy="102000" algn="ctr" rotWithShape="0">
              <a:prstClr val="black">
                <a:alpha val="40000"/>
              </a:prstClr>
            </a:outerShdw>
          </a:effectLst>
        </p:spPr>
      </p:pic>
      <p:sp>
        <p:nvSpPr>
          <p:cNvPr id="4" name="Rectangle 3"/>
          <p:cNvSpPr/>
          <p:nvPr/>
        </p:nvSpPr>
        <p:spPr>
          <a:xfrm>
            <a:off x="3886200" y="2286000"/>
            <a:ext cx="4648200" cy="4093428"/>
          </a:xfrm>
          <a:prstGeom prst="rect">
            <a:avLst/>
          </a:prstGeom>
        </p:spPr>
        <p:txBody>
          <a:bodyPr wrap="square">
            <a:spAutoFit/>
          </a:bodyPr>
          <a:lstStyle/>
          <a:p>
            <a:r>
              <a:rPr lang="en-US" sz="2000" b="1" dirty="0" smtClean="0">
                <a:solidFill>
                  <a:schemeClr val="accent3">
                    <a:lumMod val="50000"/>
                  </a:schemeClr>
                </a:solidFill>
                <a:latin typeface="Adobe Devanagari" pitchFamily="18" charset="0"/>
                <a:cs typeface="Adobe Devanagari" pitchFamily="18" charset="0"/>
              </a:rPr>
              <a:t>Environmental Non-Profit </a:t>
            </a:r>
          </a:p>
          <a:p>
            <a:r>
              <a:rPr lang="en-US" sz="2000" b="1" dirty="0" smtClean="0">
                <a:solidFill>
                  <a:schemeClr val="accent3">
                    <a:lumMod val="50000"/>
                  </a:schemeClr>
                </a:solidFill>
                <a:latin typeface="Adobe Devanagari" pitchFamily="18" charset="0"/>
                <a:cs typeface="Adobe Devanagari" pitchFamily="18" charset="0"/>
              </a:rPr>
              <a:t>Spokane, WA </a:t>
            </a:r>
          </a:p>
          <a:p>
            <a:endParaRPr lang="en-US" sz="2000" b="1" dirty="0" smtClean="0">
              <a:solidFill>
                <a:schemeClr val="accent3">
                  <a:lumMod val="50000"/>
                </a:schemeClr>
              </a:solidFill>
              <a:latin typeface="Adobe Devanagari" pitchFamily="18" charset="0"/>
              <a:cs typeface="Adobe Devanagari" pitchFamily="18" charset="0"/>
            </a:endParaRPr>
          </a:p>
          <a:p>
            <a:r>
              <a:rPr lang="en-US" sz="2000" b="1" i="1" dirty="0" smtClean="0">
                <a:solidFill>
                  <a:schemeClr val="accent3">
                    <a:lumMod val="50000"/>
                  </a:schemeClr>
                </a:solidFill>
                <a:latin typeface="Adobe Devanagari" pitchFamily="18" charset="0"/>
                <a:cs typeface="Adobe Devanagari" pitchFamily="18" charset="0"/>
              </a:rPr>
              <a:t>We preserve and revitalize Inland Northwest forests, water, and wildlife through advocacy, education, effective action, and community engagement. </a:t>
            </a:r>
          </a:p>
          <a:p>
            <a:endParaRPr lang="en-US" sz="2000" b="1" i="1" dirty="0" smtClean="0">
              <a:solidFill>
                <a:schemeClr val="accent3">
                  <a:lumMod val="50000"/>
                </a:schemeClr>
              </a:solidFill>
              <a:latin typeface="Adobe Devanagari" pitchFamily="18" charset="0"/>
              <a:cs typeface="Adobe Devanagari" pitchFamily="18" charset="0"/>
            </a:endParaRPr>
          </a:p>
          <a:p>
            <a:r>
              <a:rPr lang="en-US" sz="2000" b="1" i="1" dirty="0" smtClean="0">
                <a:solidFill>
                  <a:schemeClr val="accent3">
                    <a:lumMod val="50000"/>
                  </a:schemeClr>
                </a:solidFill>
                <a:latin typeface="Adobe Devanagari" pitchFamily="18" charset="0"/>
                <a:cs typeface="Adobe Devanagari" pitchFamily="18" charset="0"/>
              </a:rPr>
              <a:t>We collaborate with a broad range of interested parties to seek smart and mutually respectful solutions to environment and health issues. </a:t>
            </a:r>
            <a:endParaRPr lang="en-US" sz="2000" b="1" dirty="0">
              <a:solidFill>
                <a:schemeClr val="accent3">
                  <a:lumMod val="50000"/>
                </a:schemeClr>
              </a:solidFill>
              <a:latin typeface="Adobe Devanagari" pitchFamily="18" charset="0"/>
              <a:cs typeface="Adobe Devanagari" pitchFamily="18" charset="0"/>
            </a:endParaRPr>
          </a:p>
        </p:txBody>
      </p:sp>
      <p:sp>
        <p:nvSpPr>
          <p:cNvPr id="5" name="Rectangle 4"/>
          <p:cNvSpPr/>
          <p:nvPr/>
        </p:nvSpPr>
        <p:spPr>
          <a:xfrm>
            <a:off x="609600" y="1066800"/>
            <a:ext cx="7467600" cy="1015663"/>
          </a:xfrm>
          <a:prstGeom prst="rect">
            <a:avLst/>
          </a:prstGeom>
        </p:spPr>
        <p:txBody>
          <a:bodyPr wrap="square">
            <a:spAutoFit/>
          </a:bodyPr>
          <a:lstStyle/>
          <a:p>
            <a:r>
              <a:rPr lang="en-US" sz="6000" b="1" dirty="0" smtClean="0">
                <a:solidFill>
                  <a:schemeClr val="accent3">
                    <a:lumMod val="50000"/>
                  </a:schemeClr>
                </a:solidFill>
                <a:effectLst>
                  <a:outerShdw blurRad="38100" dist="38100" dir="2700000" algn="tl">
                    <a:srgbClr val="000000">
                      <a:alpha val="43137"/>
                    </a:srgbClr>
                  </a:outerShdw>
                </a:effectLst>
                <a:latin typeface="Adobe Devanagari" pitchFamily="18" charset="0"/>
                <a:cs typeface="Adobe Devanagari" pitchFamily="18" charset="0"/>
              </a:rPr>
              <a:t>The Lands Council</a:t>
            </a: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668014"/>
            <a:ext cx="5770001" cy="565658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447800"/>
          </a:xfrm>
        </p:spPr>
        <p:txBody>
          <a:bodyPr>
            <a:normAutofit/>
          </a:bodyPr>
          <a:lstStyle/>
          <a:p>
            <a:r>
              <a:rPr lang="en-US" sz="3600" b="1" dirty="0" smtClean="0"/>
              <a:t>MauriceLmsRx_v4.doc  Updated 8/7/2006</a:t>
            </a:r>
            <a:r>
              <a:rPr lang="en-US" dirty="0" smtClean="0"/>
              <a:t/>
            </a:r>
            <a:br>
              <a:rPr lang="en-US" dirty="0" smtClean="0"/>
            </a:br>
            <a:endParaRPr lang="en-US" sz="3600"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438400" y="1828800"/>
            <a:ext cx="4305215" cy="5410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32688"/>
          </a:xfrm>
        </p:spPr>
        <p:txBody>
          <a:bodyPr/>
          <a:lstStyle/>
          <a:p>
            <a:pPr algn="ctr"/>
            <a:r>
              <a:rPr lang="en-US" dirty="0" smtClean="0"/>
              <a:t>Projected Outcomes</a:t>
            </a:r>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Content Placeholder 4" descr="C:\Users\markt\Dropbox (Cramer Fish Sciences)\MSFA2Z_Units\SpecialistReports\4_PreliminaryResults\Prelim Review FS Meeting - 20160301\VDTFlameLengthDists.jpeg"/>
          <p:cNvPicPr>
            <a:picLocks noGrp="1" noChangeAspect="1" noChangeArrowheads="1"/>
          </p:cNvPicPr>
          <p:nvPr>
            <p:ph idx="1"/>
          </p:nvPr>
        </p:nvPicPr>
        <p:blipFill>
          <a:blip r:embed="rId2" cstate="print"/>
          <a:srcRect/>
          <a:stretch>
            <a:fillRect/>
          </a:stretch>
        </p:blipFill>
        <p:spPr bwMode="auto">
          <a:xfrm>
            <a:off x="1120378" y="1828800"/>
            <a:ext cx="6194822" cy="412988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pPr algn="ctr">
              <a:buNone/>
            </a:pPr>
            <a:r>
              <a:rPr lang="en-US" sz="6000" dirty="0" smtClean="0">
                <a:solidFill>
                  <a:schemeClr val="accent3">
                    <a:lumMod val="50000"/>
                  </a:schemeClr>
                </a:solidFill>
              </a:rPr>
              <a:t>Thank you!</a:t>
            </a:r>
          </a:p>
          <a:p>
            <a:pPr algn="ctr">
              <a:buNone/>
            </a:pPr>
            <a:endParaRPr lang="en-US" sz="6000" dirty="0" smtClean="0">
              <a:solidFill>
                <a:schemeClr val="accent3">
                  <a:lumMod val="50000"/>
                </a:schemeClr>
              </a:solidFill>
            </a:endParaRPr>
          </a:p>
          <a:p>
            <a:pPr algn="ctr">
              <a:buNone/>
            </a:pPr>
            <a:r>
              <a:rPr lang="en-US" sz="6000" dirty="0" smtClean="0">
                <a:solidFill>
                  <a:schemeClr val="accent3">
                    <a:lumMod val="50000"/>
                  </a:schemeClr>
                </a:solidFill>
              </a:rPr>
              <a:t>Questions?</a:t>
            </a:r>
            <a:endParaRPr lang="en-US" sz="6000" dirty="0">
              <a:solidFill>
                <a:schemeClr val="accent3">
                  <a:lumMod val="50000"/>
                </a:schemeClr>
              </a:solidFill>
            </a:endParaRPr>
          </a:p>
        </p:txBody>
      </p:sp>
      <p:sp>
        <p:nvSpPr>
          <p:cNvPr id="4" name="Footer Placeholder 3"/>
          <p:cNvSpPr>
            <a:spLocks noGrp="1"/>
          </p:cNvSpPr>
          <p:nvPr>
            <p:ph type="ftr" sz="quarter" idx="11"/>
          </p:nvPr>
        </p:nvSpPr>
        <p:spPr>
          <a:xfrm>
            <a:off x="2667000" y="6096000"/>
            <a:ext cx="3352800" cy="625475"/>
          </a:xfrm>
        </p:spPr>
        <p:txBody>
          <a:bodyPr/>
          <a:lstStyle/>
          <a:p>
            <a:r>
              <a:rPr lang="en-US" smtClean="0"/>
              <a:t>THE LANDS COUNCIL 25 W. MAIN, STE 222 SPOKANE, WA 99201 (509) 209-2851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600200"/>
          </a:xfrm>
        </p:spPr>
        <p:txBody>
          <a:bodyPr>
            <a:normAutofit fontScale="90000"/>
          </a:bodyPr>
          <a:lstStyle/>
          <a:p>
            <a:pPr algn="ct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b="1" dirty="0" smtClean="0">
                <a:solidFill>
                  <a:srgbClr val="FFFF00"/>
                </a:solidFill>
              </a:rPr>
              <a:t/>
            </a:r>
            <a:br>
              <a:rPr lang="en-US" b="1" dirty="0" smtClean="0">
                <a:solidFill>
                  <a:srgbClr val="FFFF00"/>
                </a:solidFill>
              </a:rPr>
            </a:br>
            <a:r>
              <a:rPr lang="en-US" dirty="0" smtClean="0">
                <a:solidFill>
                  <a:srgbClr val="FFFF00"/>
                </a:solidFill>
              </a:rPr>
              <a:t/>
            </a:r>
            <a:br>
              <a:rPr lang="en-US" dirty="0" smtClean="0">
                <a:solidFill>
                  <a:srgbClr val="FFFF00"/>
                </a:solidFill>
              </a:rPr>
            </a:br>
            <a:r>
              <a:rPr lang="en-US" sz="5300" b="1" dirty="0" smtClean="0">
                <a:solidFill>
                  <a:schemeClr val="accent3">
                    <a:lumMod val="50000"/>
                  </a:schemeClr>
                </a:solidFill>
              </a:rPr>
              <a:t>COLLABORATIVELY ENGAGING IN SCIENCE</a:t>
            </a:r>
            <a:endParaRPr lang="en-US" sz="5300" dirty="0">
              <a:solidFill>
                <a:schemeClr val="accent3">
                  <a:lumMod val="50000"/>
                </a:schemeClr>
              </a:solidFill>
            </a:endParaRPr>
          </a:p>
        </p:txBody>
      </p:sp>
      <p:sp>
        <p:nvSpPr>
          <p:cNvPr id="3" name="Content Placeholder 2"/>
          <p:cNvSpPr>
            <a:spLocks noGrp="1"/>
          </p:cNvSpPr>
          <p:nvPr>
            <p:ph idx="1"/>
          </p:nvPr>
        </p:nvSpPr>
        <p:spPr>
          <a:xfrm>
            <a:off x="457200" y="2514600"/>
            <a:ext cx="8229600" cy="3733800"/>
          </a:xfrm>
        </p:spPr>
        <p:txBody>
          <a:bodyPr>
            <a:normAutofit/>
          </a:bodyPr>
          <a:lstStyle/>
          <a:p>
            <a:pPr>
              <a:buNone/>
            </a:pPr>
            <a:r>
              <a:rPr lang="en-US" sz="3200" dirty="0" smtClean="0">
                <a:solidFill>
                  <a:schemeClr val="accent3">
                    <a:lumMod val="50000"/>
                  </a:schemeClr>
                </a:solidFill>
              </a:rPr>
              <a:t>By </a:t>
            </a:r>
            <a:r>
              <a:rPr lang="en-US" sz="3200" dirty="0" smtClean="0">
                <a:solidFill>
                  <a:schemeClr val="accent3">
                    <a:lumMod val="50000"/>
                  </a:schemeClr>
                </a:solidFill>
              </a:rPr>
              <a:t>Mike Petersen, Executive Director of</a:t>
            </a:r>
          </a:p>
          <a:p>
            <a:pPr>
              <a:buNone/>
            </a:pPr>
            <a:r>
              <a:rPr lang="en-US" sz="3200" dirty="0" smtClean="0">
                <a:solidFill>
                  <a:schemeClr val="accent3">
                    <a:lumMod val="50000"/>
                  </a:schemeClr>
                </a:solidFill>
              </a:rPr>
              <a:t>The Lands Council,  and proud member of</a:t>
            </a:r>
            <a:r>
              <a:rPr lang="en-US" dirty="0" smtClean="0">
                <a:solidFill>
                  <a:schemeClr val="accent3">
                    <a:lumMod val="50000"/>
                  </a:schemeClr>
                </a:solidFill>
              </a:rPr>
              <a:t>:</a:t>
            </a:r>
          </a:p>
          <a:p>
            <a:endParaRPr lang="en-US" dirty="0" smtClean="0">
              <a:solidFill>
                <a:schemeClr val="accent3">
                  <a:lumMod val="50000"/>
                </a:schemeClr>
              </a:solidFill>
            </a:endParaRPr>
          </a:p>
          <a:p>
            <a:pPr>
              <a:buNone/>
            </a:pPr>
            <a:r>
              <a:rPr lang="en-US" sz="2800" dirty="0" smtClean="0">
                <a:solidFill>
                  <a:schemeClr val="accent3">
                    <a:lumMod val="50000"/>
                  </a:schemeClr>
                </a:solidFill>
              </a:rPr>
              <a:t>Northeast Washington Forestry Coalition</a:t>
            </a:r>
          </a:p>
          <a:p>
            <a:pPr>
              <a:buNone/>
            </a:pPr>
            <a:r>
              <a:rPr lang="en-US" sz="2800" dirty="0" smtClean="0">
                <a:solidFill>
                  <a:schemeClr val="accent3">
                    <a:lumMod val="50000"/>
                  </a:schemeClr>
                </a:solidFill>
              </a:rPr>
              <a:t>Panhandle Forest Collaborative</a:t>
            </a:r>
          </a:p>
          <a:p>
            <a:pPr>
              <a:buNone/>
            </a:pPr>
            <a:r>
              <a:rPr lang="en-US" sz="2800" dirty="0" smtClean="0">
                <a:solidFill>
                  <a:schemeClr val="accent3">
                    <a:lumMod val="50000"/>
                  </a:schemeClr>
                </a:solidFill>
              </a:rPr>
              <a:t>Kootenai Forest Stakeholder Coalition</a:t>
            </a:r>
          </a:p>
          <a:p>
            <a:pPr>
              <a:buNone/>
            </a:pPr>
            <a:r>
              <a:rPr lang="en-US" sz="2800" dirty="0" smtClean="0">
                <a:solidFill>
                  <a:schemeClr val="accent3">
                    <a:lumMod val="50000"/>
                  </a:schemeClr>
                </a:solidFill>
              </a:rPr>
              <a:t>Shoshone-Benewah Forest Health Collaborative</a:t>
            </a:r>
          </a:p>
          <a:p>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solidFill>
                  <a:schemeClr val="accent3">
                    <a:lumMod val="50000"/>
                  </a:schemeClr>
                </a:solidFill>
              </a:rPr>
              <a:t>Stand Conditions</a:t>
            </a:r>
            <a:endParaRPr lang="en-US" dirty="0">
              <a:solidFill>
                <a:schemeClr val="accent3">
                  <a:lumMod val="50000"/>
                </a:schemeClr>
              </a:solidFill>
            </a:endParaRPr>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Content Placeholder 4" descr="C:\Users\markt\Dropbox (Cramer Fish Sciences)\MSFA2Z_Units\SpecialistReports\4_PreliminaryResults\Unit 244_photos\244-17.jpg"/>
          <p:cNvPicPr>
            <a:picLocks noGrp="1" noChangeAspect="1" noChangeArrowheads="1"/>
          </p:cNvPicPr>
          <p:nvPr>
            <p:ph idx="1"/>
          </p:nvPr>
        </p:nvPicPr>
        <p:blipFill>
          <a:blip r:embed="rId2" cstate="print"/>
          <a:srcRect/>
          <a:stretch>
            <a:fillRect/>
          </a:stretch>
        </p:blipFill>
        <p:spPr bwMode="auto">
          <a:xfrm>
            <a:off x="1646343" y="1935163"/>
            <a:ext cx="5851314" cy="4389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53312"/>
          </a:xfrm>
        </p:spPr>
        <p:txBody>
          <a:bodyPr>
            <a:normAutofit fontScale="90000"/>
          </a:bodyPr>
          <a:lstStyle/>
          <a:p>
            <a:pPr algn="ctr"/>
            <a:r>
              <a:rPr lang="en-US" dirty="0" smtClean="0">
                <a:solidFill>
                  <a:schemeClr val="bg1">
                    <a:lumMod val="95000"/>
                  </a:schemeClr>
                </a:solidFill>
              </a:rPr>
              <a:t/>
            </a:r>
            <a:br>
              <a:rPr lang="en-US" dirty="0" smtClean="0">
                <a:solidFill>
                  <a:schemeClr val="bg1">
                    <a:lumMod val="95000"/>
                  </a:schemeClr>
                </a:solidFill>
              </a:rPr>
            </a:br>
            <a:r>
              <a:rPr lang="en-US" dirty="0" smtClean="0">
                <a:solidFill>
                  <a:schemeClr val="accent3">
                    <a:lumMod val="50000"/>
                  </a:schemeClr>
                </a:solidFill>
              </a:rPr>
              <a:t>Current v. Historic</a:t>
            </a:r>
            <a:r>
              <a:rPr lang="en-US" dirty="0" smtClean="0">
                <a:solidFill>
                  <a:schemeClr val="bg1">
                    <a:lumMod val="95000"/>
                  </a:schemeClr>
                </a:solidFill>
              </a:rPr>
              <a:t/>
            </a:r>
            <a:br>
              <a:rPr lang="en-US" dirty="0" smtClean="0">
                <a:solidFill>
                  <a:schemeClr val="bg1">
                    <a:lumMod val="95000"/>
                  </a:schemeClr>
                </a:solidFill>
              </a:rPr>
            </a:br>
            <a:r>
              <a:rPr lang="en-US" sz="2000" dirty="0" err="1" smtClean="0">
                <a:solidFill>
                  <a:schemeClr val="accent3">
                    <a:lumMod val="50000"/>
                  </a:schemeClr>
                </a:solidFill>
              </a:rPr>
              <a:t>Berube</a:t>
            </a:r>
            <a:r>
              <a:rPr lang="en-US" sz="2000" dirty="0" smtClean="0">
                <a:solidFill>
                  <a:schemeClr val="accent3">
                    <a:lumMod val="50000"/>
                  </a:schemeClr>
                </a:solidFill>
              </a:rPr>
              <a:t> and </a:t>
            </a:r>
            <a:r>
              <a:rPr lang="en-US" sz="2000" dirty="0" err="1" smtClean="0">
                <a:solidFill>
                  <a:schemeClr val="accent3">
                    <a:lumMod val="50000"/>
                  </a:schemeClr>
                </a:solidFill>
              </a:rPr>
              <a:t>Kovalchik</a:t>
            </a:r>
            <a:r>
              <a:rPr lang="en-US" sz="2000" dirty="0" smtClean="0">
                <a:solidFill>
                  <a:schemeClr val="accent3">
                    <a:lumMod val="50000"/>
                  </a:schemeClr>
                </a:solidFill>
              </a:rPr>
              <a:t> 1995</a:t>
            </a:r>
            <a:endParaRPr lang="en-US" sz="2000"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Picture 6"/>
          <p:cNvPicPr>
            <a:picLocks noGrp="1" noChangeAspect="1" noChangeArrowheads="1"/>
          </p:cNvPicPr>
          <p:nvPr>
            <p:ph idx="1"/>
          </p:nvPr>
        </p:nvPicPr>
        <p:blipFill>
          <a:blip r:embed="rId2" cstate="print"/>
          <a:srcRect/>
          <a:stretch>
            <a:fillRect/>
          </a:stretch>
        </p:blipFill>
        <p:spPr bwMode="auto">
          <a:xfrm>
            <a:off x="1300937" y="2206236"/>
            <a:ext cx="6471464" cy="3889764"/>
          </a:xfrm>
          <a:prstGeom prst="rect">
            <a:avLst/>
          </a:prstGeom>
          <a:noFill/>
          <a:ln w="9525" algn="ctr">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altLang="en-US" sz="5400" b="1" dirty="0" smtClean="0">
                <a:solidFill>
                  <a:schemeClr val="accent3">
                    <a:lumMod val="50000"/>
                  </a:schemeClr>
                </a:solidFill>
              </a:rPr>
              <a:t>OR Current v. Historic</a:t>
            </a:r>
            <a:br>
              <a:rPr lang="en-US" altLang="en-US" sz="5400" b="1" dirty="0" smtClean="0">
                <a:solidFill>
                  <a:schemeClr val="accent3">
                    <a:lumMod val="50000"/>
                  </a:schemeClr>
                </a:solidFill>
              </a:rPr>
            </a:br>
            <a:r>
              <a:rPr lang="en-US" altLang="en-US" sz="2000" b="1" dirty="0" err="1" smtClean="0">
                <a:solidFill>
                  <a:schemeClr val="accent3">
                    <a:lumMod val="50000"/>
                  </a:schemeClr>
                </a:solidFill>
              </a:rPr>
              <a:t>Hessburg</a:t>
            </a:r>
            <a:r>
              <a:rPr lang="en-US" altLang="en-US" sz="2000" b="1" dirty="0" smtClean="0">
                <a:solidFill>
                  <a:schemeClr val="accent3">
                    <a:lumMod val="50000"/>
                  </a:schemeClr>
                </a:solidFill>
              </a:rPr>
              <a:t> et al 1999</a:t>
            </a:r>
            <a:endParaRPr lang="en-US" sz="2000" dirty="0">
              <a:solidFill>
                <a:schemeClr val="accent3">
                  <a:lumMod val="50000"/>
                </a:schemeClr>
              </a:solidFill>
            </a:endParaRPr>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295400" y="2057400"/>
            <a:ext cx="6597847" cy="4038600"/>
          </a:xfrm>
          <a:prstGeom prst="rect">
            <a:avLst/>
          </a:prstGeom>
          <a:noFill/>
          <a:ln w="9525" algn="ctr">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85088"/>
          </a:xfrm>
        </p:spPr>
        <p:txBody>
          <a:bodyPr>
            <a:normAutofit fontScale="90000"/>
          </a:bodyPr>
          <a:lstStyle/>
          <a:p>
            <a:pPr algn="ctr"/>
            <a:r>
              <a:rPr lang="en-US" altLang="en-US" sz="5400" b="1" dirty="0" smtClean="0">
                <a:solidFill>
                  <a:schemeClr val="accent3">
                    <a:lumMod val="50000"/>
                  </a:schemeClr>
                </a:solidFill>
              </a:rPr>
              <a:t>Or Current v. Historic</a:t>
            </a:r>
            <a:br>
              <a:rPr lang="en-US" altLang="en-US" sz="5400" b="1" dirty="0" smtClean="0">
                <a:solidFill>
                  <a:schemeClr val="accent3">
                    <a:lumMod val="50000"/>
                  </a:schemeClr>
                </a:solidFill>
              </a:rPr>
            </a:br>
            <a:r>
              <a:rPr lang="en-US" altLang="en-US" sz="2000" b="1" dirty="0" smtClean="0">
                <a:solidFill>
                  <a:schemeClr val="accent3">
                    <a:lumMod val="50000"/>
                  </a:schemeClr>
                </a:solidFill>
              </a:rPr>
              <a:t>Churchill</a:t>
            </a:r>
            <a:r>
              <a:rPr lang="en-US" altLang="en-US" sz="5400" b="1" dirty="0" smtClean="0">
                <a:solidFill>
                  <a:schemeClr val="accent3">
                    <a:lumMod val="50000"/>
                  </a:schemeClr>
                </a:solidFill>
              </a:rPr>
              <a:t> </a:t>
            </a:r>
            <a:r>
              <a:rPr lang="en-US" altLang="en-US" sz="2000" b="1" dirty="0" smtClean="0">
                <a:solidFill>
                  <a:schemeClr val="accent3">
                    <a:lumMod val="50000"/>
                  </a:schemeClr>
                </a:solidFill>
              </a:rPr>
              <a:t>2016</a:t>
            </a:r>
            <a:endParaRPr lang="en-US" sz="2000" dirty="0">
              <a:solidFill>
                <a:schemeClr val="accent3">
                  <a:lumMod val="50000"/>
                </a:schemeClr>
              </a:solidFill>
            </a:endParaRPr>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047385" y="2133600"/>
            <a:ext cx="6572615" cy="4114800"/>
          </a:xfrm>
          <a:prstGeom prst="rect">
            <a:avLst/>
          </a:prstGeom>
          <a:noFill/>
          <a:ln w="9525" algn="ctr">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pic>
        <p:nvPicPr>
          <p:cNvPr id="5" name="Content Placeholder 4" descr="Regen Scientists (2).jpg"/>
          <p:cNvPicPr>
            <a:picLocks noGrp="1" noChangeAspect="1"/>
          </p:cNvPicPr>
          <p:nvPr>
            <p:ph idx="1"/>
          </p:nvPr>
        </p:nvPicPr>
        <p:blipFill>
          <a:blip r:embed="rId2" cstate="print"/>
          <a:srcRect/>
          <a:stretch>
            <a:fillRect/>
          </a:stretch>
        </p:blipFill>
        <p:spPr bwMode="auto">
          <a:xfrm>
            <a:off x="1168400" y="1219200"/>
            <a:ext cx="6807200" cy="510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031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334000"/>
          </a:xfrm>
        </p:spPr>
        <p:txBody>
          <a:bodyPr>
            <a:normAutofit fontScale="70000" lnSpcReduction="20000"/>
          </a:bodyPr>
          <a:lstStyle/>
          <a:p>
            <a:pPr indent="0">
              <a:spcBef>
                <a:spcPts val="600"/>
              </a:spcBef>
              <a:buNone/>
              <a:defRPr/>
            </a:pPr>
            <a:r>
              <a:rPr lang="en-US" sz="6000" b="1" dirty="0" smtClean="0">
                <a:solidFill>
                  <a:schemeClr val="accent3">
                    <a:lumMod val="50000"/>
                  </a:schemeClr>
                </a:solidFill>
              </a:rPr>
              <a:t>Western white pine growth relative to forest openings</a:t>
            </a:r>
          </a:p>
          <a:p>
            <a:pPr indent="0">
              <a:spcBef>
                <a:spcPts val="600"/>
              </a:spcBef>
              <a:buNone/>
              <a:defRPr/>
            </a:pPr>
            <a:endParaRPr lang="en-US" b="1" dirty="0" smtClean="0">
              <a:solidFill>
                <a:schemeClr val="accent3">
                  <a:lumMod val="50000"/>
                </a:schemeClr>
              </a:solidFill>
            </a:endParaRPr>
          </a:p>
          <a:p>
            <a:pPr indent="0">
              <a:spcBef>
                <a:spcPts val="600"/>
              </a:spcBef>
              <a:buNone/>
              <a:defRPr/>
            </a:pPr>
            <a:r>
              <a:rPr lang="en-US" b="1" dirty="0" smtClean="0">
                <a:solidFill>
                  <a:schemeClr val="accent3">
                    <a:lumMod val="50000"/>
                  </a:schemeClr>
                </a:solidFill>
              </a:rPr>
              <a:t>Theresa B. Jain, Russell T. Graham, and Penelope Morgan</a:t>
            </a:r>
          </a:p>
          <a:p>
            <a:pPr indent="0">
              <a:buNone/>
              <a:defRPr/>
            </a:pPr>
            <a:endParaRPr lang="en-US" sz="2800" b="1" dirty="0" smtClean="0">
              <a:solidFill>
                <a:schemeClr val="accent3">
                  <a:lumMod val="50000"/>
                </a:schemeClr>
              </a:solidFill>
            </a:endParaRPr>
          </a:p>
          <a:p>
            <a:pPr>
              <a:defRPr/>
            </a:pPr>
            <a:r>
              <a:rPr lang="en-US" sz="2800" b="1" dirty="0" smtClean="0">
                <a:solidFill>
                  <a:schemeClr val="accent3">
                    <a:lumMod val="50000"/>
                  </a:schemeClr>
                </a:solidFill>
              </a:rPr>
              <a:t>Abstract: In northern Rocky Mountains moist forests, timber harvesting, fire exclusion, and an introduced stem disease </a:t>
            </a:r>
            <a:r>
              <a:rPr lang="en-US" sz="2800" dirty="0" smtClean="0">
                <a:solidFill>
                  <a:schemeClr val="accent3">
                    <a:lumMod val="50000"/>
                  </a:schemeClr>
                </a:solidFill>
              </a:rPr>
              <a:t>have contributed to the decline in western white pine (</a:t>
            </a:r>
            <a:r>
              <a:rPr lang="en-US" sz="2800" i="1" dirty="0" err="1" smtClean="0">
                <a:solidFill>
                  <a:schemeClr val="accent3">
                    <a:lumMod val="50000"/>
                  </a:schemeClr>
                </a:solidFill>
              </a:rPr>
              <a:t>Pinus</a:t>
            </a:r>
            <a:r>
              <a:rPr lang="en-US" sz="2800" i="1" dirty="0" smtClean="0">
                <a:solidFill>
                  <a:schemeClr val="accent3">
                    <a:lumMod val="50000"/>
                  </a:schemeClr>
                </a:solidFill>
              </a:rPr>
              <a:t> </a:t>
            </a:r>
            <a:r>
              <a:rPr lang="en-US" sz="2800" i="1" dirty="0" err="1" smtClean="0">
                <a:solidFill>
                  <a:schemeClr val="accent3">
                    <a:lumMod val="50000"/>
                  </a:schemeClr>
                </a:solidFill>
              </a:rPr>
              <a:t>monticola</a:t>
            </a:r>
            <a:r>
              <a:rPr lang="en-US" sz="2800" i="1" dirty="0" smtClean="0">
                <a:solidFill>
                  <a:schemeClr val="accent3">
                    <a:lumMod val="50000"/>
                  </a:schemeClr>
                </a:solidFill>
              </a:rPr>
              <a:t> </a:t>
            </a:r>
            <a:r>
              <a:rPr lang="en-US" sz="2800" i="1" dirty="0" err="1" smtClean="0">
                <a:solidFill>
                  <a:schemeClr val="accent3">
                    <a:lumMod val="50000"/>
                  </a:schemeClr>
                </a:solidFill>
              </a:rPr>
              <a:t>Dougl</a:t>
            </a:r>
            <a:r>
              <a:rPr lang="en-US" sz="2800" i="1" dirty="0" smtClean="0">
                <a:solidFill>
                  <a:schemeClr val="accent3">
                    <a:lumMod val="50000"/>
                  </a:schemeClr>
                </a:solidFill>
              </a:rPr>
              <a:t>. ex D. Don) abundance (from 90% to </a:t>
            </a:r>
            <a:r>
              <a:rPr lang="en-US" sz="2800" dirty="0" smtClean="0">
                <a:solidFill>
                  <a:schemeClr val="accent3">
                    <a:lumMod val="50000"/>
                  </a:schemeClr>
                </a:solidFill>
              </a:rPr>
              <a:t>10% of the area). Relations between canopy openings (0.1–15 ha) and western white pine growth within different physical</a:t>
            </a:r>
          </a:p>
          <a:p>
            <a:pPr>
              <a:defRPr/>
            </a:pPr>
            <a:r>
              <a:rPr lang="en-US" sz="2800" dirty="0" smtClean="0">
                <a:solidFill>
                  <a:schemeClr val="accent3">
                    <a:lumMod val="50000"/>
                  </a:schemeClr>
                </a:solidFill>
              </a:rPr>
              <a:t>settings are identified. Objectives include relating western white pine seedling and sapling growth to canopy opening attributes (defined by fisheye photography), identifying western white pine competitive thresholds (occupancy, competitive advantage, free-to-grow status) in relation to opening size, and relating canopy opening attributes to</a:t>
            </a:r>
          </a:p>
          <a:p>
            <a:pPr>
              <a:defRPr/>
            </a:pPr>
            <a:r>
              <a:rPr lang="en-US" sz="2800" dirty="0" err="1" smtClean="0">
                <a:solidFill>
                  <a:schemeClr val="accent3">
                    <a:lumMod val="50000"/>
                  </a:schemeClr>
                </a:solidFill>
              </a:rPr>
              <a:t>overstory</a:t>
            </a:r>
            <a:r>
              <a:rPr lang="en-US" sz="2800" dirty="0" smtClean="0">
                <a:solidFill>
                  <a:schemeClr val="accent3">
                    <a:lumMod val="50000"/>
                  </a:schemeClr>
                </a:solidFill>
              </a:rPr>
              <a:t> density descriptors.</a:t>
            </a:r>
          </a:p>
          <a:p>
            <a:endParaRPr lang="en-US" dirty="0"/>
          </a:p>
        </p:txBody>
      </p:sp>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Getting into the weeds</a:t>
            </a:r>
            <a:endParaRPr lang="en-US" dirty="0"/>
          </a:p>
        </p:txBody>
      </p:sp>
      <p:pic>
        <p:nvPicPr>
          <p:cNvPr id="5" name="Content Placeholder 4" descr="Weeds.jpg"/>
          <p:cNvPicPr>
            <a:picLocks noGrp="1" noChangeAspect="1"/>
          </p:cNvPicPr>
          <p:nvPr>
            <p:ph idx="1"/>
          </p:nvPr>
        </p:nvPicPr>
        <p:blipFill>
          <a:blip r:embed="rId2" cstate="print"/>
          <a:stretch>
            <a:fillRect/>
          </a:stretch>
        </p:blipFill>
        <p:spPr>
          <a:xfrm>
            <a:off x="1600200" y="1898248"/>
            <a:ext cx="5715000" cy="4291602"/>
          </a:xfrm>
        </p:spPr>
      </p:pic>
      <p:sp>
        <p:nvSpPr>
          <p:cNvPr id="4" name="Footer Placeholder 3"/>
          <p:cNvSpPr>
            <a:spLocks noGrp="1"/>
          </p:cNvSpPr>
          <p:nvPr>
            <p:ph type="ftr" sz="quarter" idx="11"/>
          </p:nvPr>
        </p:nvSpPr>
        <p:spPr/>
        <p:txBody>
          <a:bodyPr/>
          <a:lstStyle/>
          <a:p>
            <a:r>
              <a:rPr lang="en-US" smtClean="0"/>
              <a:t>THE LANDS COUNCIL 25 W. MAIN, STE 222 SPOKANE, WA 99201 (509) 209-2851</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12157</TotalTime>
  <Words>489</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Slide 1</vt:lpstr>
      <vt:lpstr>      COLLABORATIVELY ENGAGING IN SCIENCE</vt:lpstr>
      <vt:lpstr>Stand Conditions</vt:lpstr>
      <vt:lpstr> Current v. Historic Berube and Kovalchik 1995</vt:lpstr>
      <vt:lpstr>    OR Current v. Historic Hessburg et al 1999</vt:lpstr>
      <vt:lpstr>Or Current v. Historic Churchill 2016</vt:lpstr>
      <vt:lpstr>Slide 7</vt:lpstr>
      <vt:lpstr>Slide 8</vt:lpstr>
      <vt:lpstr>Getting into the weeds</vt:lpstr>
      <vt:lpstr>Slide 10</vt:lpstr>
      <vt:lpstr>MauriceLmsRx_v4.doc  Updated 8/7/2006 </vt:lpstr>
      <vt:lpstr>Projected Outcomes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Montez</dc:creator>
  <cp:lastModifiedBy>Mike Petersen</cp:lastModifiedBy>
  <cp:revision>235</cp:revision>
  <dcterms:created xsi:type="dcterms:W3CDTF">2016-03-01T19:03:00Z</dcterms:created>
  <dcterms:modified xsi:type="dcterms:W3CDTF">2016-04-18T18:37:11Z</dcterms:modified>
</cp:coreProperties>
</file>