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sldIdLst>
    <p:sldId id="256" r:id="rId2"/>
    <p:sldId id="257" r:id="rId3"/>
    <p:sldId id="259" r:id="rId4"/>
    <p:sldId id="258" r:id="rId5"/>
    <p:sldId id="262" r:id="rId6"/>
    <p:sldId id="260" r:id="rId7"/>
    <p:sldId id="265" r:id="rId8"/>
    <p:sldId id="267" r:id="rId9"/>
    <p:sldId id="261" r:id="rId10"/>
    <p:sldId id="266" r:id="rId11"/>
    <p:sldId id="269" r:id="rId12"/>
    <p:sldId id="270" r:id="rId13"/>
    <p:sldId id="271" r:id="rId14"/>
    <p:sldId id="264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51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0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1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0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0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4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6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0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8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2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23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DC1FF3E-F2C8-4A98-9C11-4DAD55CC287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97842E-D01A-474C-8901-D803749A3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4.jpeg"/><Relationship Id="rId7" Type="http://schemas.openxmlformats.org/officeDocument/2006/relationships/image" Target="../media/image2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Sage-Grouse </a:t>
            </a:r>
            <a:r>
              <a:rPr lang="en-US" dirty="0" smtClean="0"/>
              <a:t>101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</a:t>
            </a:r>
            <a:r>
              <a:rPr lang="en-US" dirty="0" smtClean="0"/>
              <a:t>Dahlgren, PhD</a:t>
            </a:r>
            <a:endParaRPr lang="en-US" dirty="0" smtClean="0"/>
          </a:p>
          <a:p>
            <a:r>
              <a:rPr lang="en-US" dirty="0" smtClean="0"/>
              <a:t>Utah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Stubble Height of Grass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86821"/>
          </a:xfrm>
        </p:spPr>
        <p:txBody>
          <a:bodyPr/>
          <a:lstStyle/>
          <a:p>
            <a:r>
              <a:rPr lang="en-US" dirty="0" smtClean="0"/>
              <a:t>What about 7 inches?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038" y="4371623"/>
            <a:ext cx="4173775" cy="1964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4704" y="4938215"/>
            <a:ext cx="5563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Doherty et al. 2014 and Author Response</a:t>
            </a:r>
          </a:p>
          <a:p>
            <a:endParaRPr lang="en-US" sz="2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88" y="43612"/>
            <a:ext cx="3838575" cy="442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polyvore.com/cgi/img-thing?.out=jpg&amp;size=l&amp;tid=934111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201168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50" y="5349184"/>
            <a:ext cx="7253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“Improper grazing (by domestic livestock and free-roaming horses and burros) can have negative impacts to sagebrush and greater sage-grouse at local scales. However, in 2010, the Service did not find that this was a principal factor affecting the status of the species.” </a:t>
            </a:r>
            <a:r>
              <a:rPr lang="en-US" i="1" u="sng" dirty="0"/>
              <a:t>http://www.fws.gov/greatersagegrouse/findings.php</a:t>
            </a:r>
          </a:p>
        </p:txBody>
      </p:sp>
    </p:spTree>
    <p:extLst>
      <p:ext uri="{BB962C8B-B14F-4D97-AF65-F5344CB8AC3E}">
        <p14:creationId xmlns:p14="http://schemas.microsoft.com/office/powerpoint/2010/main" val="37379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147637"/>
            <a:ext cx="9601200" cy="14859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Parker Mountain Story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076" y="1847850"/>
            <a:ext cx="60844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PARM 1998 – Parker Mtn. Grazing Association – Andy Taft</a:t>
            </a:r>
          </a:p>
          <a:p>
            <a:endParaRPr lang="en-US" sz="2000" dirty="0"/>
          </a:p>
          <a:p>
            <a:r>
              <a:rPr lang="en-US" sz="2000" dirty="0" smtClean="0"/>
              <a:t>1998 – </a:t>
            </a:r>
            <a:r>
              <a:rPr lang="en-US" sz="2000" dirty="0" smtClean="0"/>
              <a:t>2010</a:t>
            </a:r>
            <a:r>
              <a:rPr lang="en-US" sz="2000" dirty="0" smtClean="0"/>
              <a:t>: </a:t>
            </a:r>
            <a:r>
              <a:rPr lang="en-US" sz="2000" dirty="0" smtClean="0"/>
              <a:t>Radio Marked Female Sage-Grouse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71" y="0"/>
            <a:ext cx="5417329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7" y="3433762"/>
            <a:ext cx="2166937" cy="3250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86" y="3988037"/>
            <a:ext cx="3578923" cy="2370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3" y="3171289"/>
            <a:ext cx="2647950" cy="34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0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0" y="304800"/>
            <a:ext cx="9601200" cy="14859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Parker Mtn.: Chick Survival</a:t>
            </a:r>
            <a:endParaRPr lang="en-US" dirty="0">
              <a:ln>
                <a:solidFill>
                  <a:srgbClr val="000000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3907525"/>
            <a:ext cx="3429001" cy="2286000"/>
          </a:xfrm>
          <a:prstGeom prst="rect">
            <a:avLst/>
          </a:prstGeom>
        </p:spPr>
      </p:pic>
      <p:pic>
        <p:nvPicPr>
          <p:cNvPr id="5" name="Picture 2" descr="http://tgreybirds.com/GreaterSageGrouse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284990"/>
            <a:ext cx="2819400" cy="238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2895600"/>
            <a:ext cx="2220369" cy="3330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4191000"/>
            <a:ext cx="2895600" cy="193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39" y="1274104"/>
            <a:ext cx="3516544" cy="1992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7860" y="1703647"/>
            <a:ext cx="6857184" cy="36480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396675" y="2933035"/>
            <a:ext cx="863505" cy="638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91201" y="3651536"/>
            <a:ext cx="167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Grazing!!!!!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1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Parker Mtn. Population Model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616196"/>
            <a:ext cx="2032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1616196"/>
            <a:ext cx="343034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1626260"/>
            <a:ext cx="3603899" cy="2047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4010025"/>
            <a:ext cx="3314701" cy="2209800"/>
          </a:xfrm>
          <a:prstGeom prst="rect">
            <a:avLst/>
          </a:prstGeom>
        </p:spPr>
      </p:pic>
      <p:pic>
        <p:nvPicPr>
          <p:cNvPr id="8" name="Picture 8" descr="IMG_06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4124325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66" y="4124325"/>
            <a:ext cx="3121152" cy="2340864"/>
          </a:xfrm>
          <a:prstGeom prst="rect">
            <a:avLst/>
          </a:prstGeom>
        </p:spPr>
      </p:pic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9179966" y="855008"/>
            <a:ext cx="762000" cy="685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10871321" y="865690"/>
            <a:ext cx="762000" cy="685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010902" y="1025233"/>
            <a:ext cx="6836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ASY</a:t>
            </a:r>
            <a:endParaRPr lang="en-US" altLang="en-US" b="1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9332366" y="101455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SY</a:t>
            </a:r>
            <a:endParaRPr lang="en-US" altLang="en-US" b="1" dirty="0"/>
          </a:p>
        </p:txBody>
      </p:sp>
      <p:sp>
        <p:nvSpPr>
          <p:cNvPr id="15" name="Curved Left Arrow 14"/>
          <p:cNvSpPr/>
          <p:nvPr/>
        </p:nvSpPr>
        <p:spPr>
          <a:xfrm>
            <a:off x="11660383" y="1014551"/>
            <a:ext cx="341119" cy="450057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5400000">
            <a:off x="10090935" y="-323346"/>
            <a:ext cx="572130" cy="159569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0010955" y="1172768"/>
            <a:ext cx="762000" cy="1833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rved Right Arrow 17"/>
          <p:cNvSpPr/>
          <p:nvPr/>
        </p:nvSpPr>
        <p:spPr>
          <a:xfrm rot="2805175">
            <a:off x="8945336" y="494866"/>
            <a:ext cx="413051" cy="531406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88600" y="2104746"/>
            <a:ext cx="2657475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λ = 0.97 (SE = 0.025)</a:t>
            </a:r>
          </a:p>
          <a:p>
            <a:endParaRPr lang="en-US" b="1" dirty="0" smtClean="0"/>
          </a:p>
          <a:p>
            <a:r>
              <a:rPr lang="en-US" b="1" dirty="0" smtClean="0"/>
              <a:t>Take Home – !!!!!!STABLE!!!!!</a:t>
            </a:r>
          </a:p>
          <a:p>
            <a:endParaRPr lang="en-US" b="1" dirty="0"/>
          </a:p>
          <a:p>
            <a:r>
              <a:rPr lang="en-US" b="1" u="sng" dirty="0" smtClean="0"/>
              <a:t>Post-Fledgling Survival</a:t>
            </a:r>
          </a:p>
          <a:p>
            <a:endParaRPr lang="en-US" b="1" dirty="0" smtClean="0"/>
          </a:p>
          <a:p>
            <a:r>
              <a:rPr lang="en-US" dirty="0" smtClean="0"/>
              <a:t>(</a:t>
            </a:r>
            <a:r>
              <a:rPr lang="en-US" i="1" dirty="0" smtClean="0"/>
              <a:t>Juvenile</a:t>
            </a:r>
            <a:r>
              <a:rPr lang="en-US" dirty="0" smtClean="0"/>
              <a:t>- Hatch year Sept-March)</a:t>
            </a:r>
          </a:p>
          <a:p>
            <a:r>
              <a:rPr lang="en-US" dirty="0" smtClean="0"/>
              <a:t>(</a:t>
            </a:r>
            <a:r>
              <a:rPr lang="en-US" i="1" dirty="0" smtClean="0"/>
              <a:t>Yearling</a:t>
            </a:r>
            <a:r>
              <a:rPr lang="en-US" dirty="0" smtClean="0"/>
              <a:t>-Second Year)</a:t>
            </a:r>
          </a:p>
          <a:p>
            <a:r>
              <a:rPr lang="en-US" dirty="0" smtClean="0"/>
              <a:t>(</a:t>
            </a:r>
            <a:r>
              <a:rPr lang="en-US" i="1" dirty="0" smtClean="0"/>
              <a:t>Adult</a:t>
            </a:r>
            <a:r>
              <a:rPr lang="en-US" dirty="0" smtClean="0"/>
              <a:t>-After Second Year)</a:t>
            </a:r>
          </a:p>
          <a:p>
            <a:endParaRPr lang="en-US" b="1" dirty="0"/>
          </a:p>
        </p:txBody>
      </p:sp>
      <p:pic>
        <p:nvPicPr>
          <p:cNvPr id="15362" name="Picture 2" descr="http://thoughtcatalog.files.wordpress.com/2013/02/superstar.jpg?w=584&amp;h=87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28" y="1497313"/>
            <a:ext cx="3370711" cy="505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9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762" y="-171453"/>
            <a:ext cx="10772775" cy="1658198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Parker Mountain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6088"/>
            <a:ext cx="10515600" cy="4351338"/>
          </a:xfrm>
        </p:spPr>
        <p:txBody>
          <a:bodyPr>
            <a:noAutofit/>
          </a:bodyPr>
          <a:lstStyle/>
          <a:p>
            <a:r>
              <a:rPr lang="en-US" sz="2800" dirty="0" smtClean="0"/>
              <a:t>Nest Site Veg</a:t>
            </a:r>
          </a:p>
          <a:p>
            <a:pPr marL="457200" lvl="1" indent="0">
              <a:buNone/>
            </a:pPr>
            <a:r>
              <a:rPr lang="en-US" u="sng" dirty="0" smtClean="0"/>
              <a:t>Type	% Cover	</a:t>
            </a:r>
            <a:r>
              <a:rPr lang="en-US" u="sng" dirty="0" smtClean="0"/>
              <a:t>Height</a:t>
            </a:r>
            <a:endParaRPr lang="en-US" u="sng" dirty="0" smtClean="0"/>
          </a:p>
          <a:p>
            <a:pPr marL="457200" lvl="1" indent="0">
              <a:buNone/>
            </a:pPr>
            <a:r>
              <a:rPr lang="en-US" dirty="0" smtClean="0"/>
              <a:t>Shrub 	28%		23 cm (9 in)</a:t>
            </a:r>
          </a:p>
          <a:p>
            <a:pPr marL="457200" lvl="1" indent="0">
              <a:buNone/>
            </a:pPr>
            <a:r>
              <a:rPr lang="en-US" dirty="0" smtClean="0"/>
              <a:t>Grass 	7%		11 cm (4.3 in)</a:t>
            </a:r>
          </a:p>
          <a:p>
            <a:pPr marL="457200" lvl="1" indent="0">
              <a:buNone/>
            </a:pPr>
            <a:r>
              <a:rPr lang="en-US" dirty="0" smtClean="0"/>
              <a:t>Forb	3.5%		7 cm (2.75 in)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Brood Site Veg</a:t>
            </a:r>
          </a:p>
          <a:p>
            <a:pPr marL="457200" lvl="1" indent="0">
              <a:buNone/>
            </a:pPr>
            <a:r>
              <a:rPr lang="en-US" u="sng" dirty="0" smtClean="0">
                <a:solidFill>
                  <a:schemeClr val="bg1"/>
                </a:solidFill>
              </a:rPr>
              <a:t>Type	% Cover	</a:t>
            </a:r>
            <a:r>
              <a:rPr lang="en-US" u="sng" dirty="0" smtClean="0">
                <a:solidFill>
                  <a:schemeClr val="bg1"/>
                </a:solidFill>
              </a:rPr>
              <a:t>Height</a:t>
            </a:r>
            <a:endParaRPr lang="en-US" u="sng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Shrub 	23%		N/A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Grass 	11%		N/A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Forb	8%		N/A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1726" y="715602"/>
            <a:ext cx="61436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Population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Average to above average Nest Initiation &amp;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Nest survival did not contribute to </a:t>
            </a:r>
            <a:r>
              <a:rPr lang="el-GR" sz="2000" dirty="0" smtClean="0"/>
              <a:t>λ</a:t>
            </a:r>
            <a:r>
              <a:rPr lang="en-US" sz="2000" dirty="0" smtClean="0"/>
              <a:t> (</a:t>
            </a:r>
            <a:r>
              <a:rPr lang="en-US" sz="2000" dirty="0" err="1" smtClean="0"/>
              <a:t>popn</a:t>
            </a:r>
            <a:r>
              <a:rPr lang="en-US" sz="2000" dirty="0" smtClean="0"/>
              <a:t> growth rate)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50+% Chick Survival (Highest Chick Survival in </a:t>
            </a:r>
            <a:r>
              <a:rPr lang="en-US" sz="2000" dirty="0" smtClean="0"/>
              <a:t>Literature)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Good Juvenile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Variable, but good Adult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Below average Clutch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STABLE/GROWING POPULATION</a:t>
            </a:r>
          </a:p>
          <a:p>
            <a:endParaRPr lang="en-US" sz="2000" dirty="0" smtClean="0"/>
          </a:p>
          <a:p>
            <a:r>
              <a:rPr lang="en-US" sz="2000" u="sng" dirty="0" smtClean="0">
                <a:solidFill>
                  <a:schemeClr val="bg1"/>
                </a:solidFill>
              </a:rPr>
              <a:t>Key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Large Intact Sagebrush Landscape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No Development (except Dirt Roads)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Below Habitat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Historical and Continual Livestock Grazing (Sheep and Cattle)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1222" y="2362841"/>
            <a:ext cx="26307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i="1" dirty="0" smtClean="0"/>
              <a:t>Dahlgren et al. 2016</a:t>
            </a:r>
          </a:p>
          <a:p>
            <a:pPr lvl="1"/>
            <a:r>
              <a:rPr lang="en-US" sz="1600" i="1" dirty="0" smtClean="0"/>
              <a:t>Caudill et al. 2014</a:t>
            </a:r>
          </a:p>
          <a:p>
            <a:pPr lvl="1"/>
            <a:r>
              <a:rPr lang="en-US" sz="1600" i="1" dirty="0" smtClean="0"/>
              <a:t>Guttery et al. 2013</a:t>
            </a:r>
          </a:p>
          <a:p>
            <a:pPr lvl="1"/>
            <a:r>
              <a:rPr lang="en-US" sz="1600" i="1" dirty="0" smtClean="0"/>
              <a:t>Dahlgren et al. 2011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Take Home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343" y="2568893"/>
            <a:ext cx="10753725" cy="376618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Sagebrush on the </a:t>
            </a:r>
            <a:r>
              <a:rPr lang="en-US" sz="3200" b="1" u="sng" dirty="0" smtClean="0"/>
              <a:t>Landscape</a:t>
            </a:r>
          </a:p>
          <a:p>
            <a:endParaRPr lang="en-US" sz="3200" b="1" dirty="0" smtClean="0"/>
          </a:p>
          <a:p>
            <a:r>
              <a:rPr lang="en-US" sz="3200" b="1" u="sng" dirty="0" smtClean="0"/>
              <a:t>Variability</a:t>
            </a:r>
            <a:r>
              <a:rPr lang="en-US" sz="3200" b="1" dirty="0" smtClean="0"/>
              <a:t> in Population Dynamics and Habitat</a:t>
            </a:r>
          </a:p>
          <a:p>
            <a:endParaRPr lang="en-US" sz="3200" b="1" dirty="0"/>
          </a:p>
          <a:p>
            <a:r>
              <a:rPr lang="en-US" sz="3200" b="1" dirty="0" smtClean="0"/>
              <a:t>Manage with input from </a:t>
            </a:r>
            <a:r>
              <a:rPr lang="en-US" sz="3200" b="1" u="sng" dirty="0" smtClean="0"/>
              <a:t>Local Data and Partners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13871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074" y="343212"/>
            <a:ext cx="4014497" cy="1039427"/>
          </a:xfrm>
        </p:spPr>
        <p:txBody>
          <a:bodyPr>
            <a:noAutofit/>
          </a:bodyPr>
          <a:lstStyle/>
          <a:p>
            <a:r>
              <a:rPr lang="en-US" sz="7200" dirty="0" smtClean="0"/>
              <a:t>Life Cycle</a:t>
            </a:r>
            <a:endParaRPr lang="en-US" sz="7200" dirty="0"/>
          </a:p>
        </p:txBody>
      </p:sp>
      <p:pic>
        <p:nvPicPr>
          <p:cNvPr id="3074" name="Picture 2" descr="http://www.edf.org/content_images/GreaterSageGr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15" y="1182594"/>
            <a:ext cx="2010909" cy="296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wildlensinc.org/blog/wp-content/uploads/2012/05/SAGR-N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07" y="1650854"/>
            <a:ext cx="3071143" cy="20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6" y="4800599"/>
            <a:ext cx="5436440" cy="1266825"/>
          </a:xfrm>
          <a:prstGeom prst="rect">
            <a:avLst/>
          </a:prstGeom>
        </p:spPr>
      </p:pic>
      <p:sp>
        <p:nvSpPr>
          <p:cNvPr id="5" name="AutoShape 6" descr="data:image/jpeg;base64,/9j/4AAQSkZJRgABAQAAAQABAAD/2wCEAAkGBhQSERUUExQVFRUVFxUVGBgXFxgXFRQYFBQVFRQXGBcXHCYfFxojGhUUHy8gJCcpLCwsFR4xNTAqNSYsLCkBCQoKDgwOGg8PGikkHCQpKSksKSksLCksKSwpKSkpKSkpKSksKSwpKSkpKSkpKSkpKSkpLCwpKSksKS0sKSw2Kf/AABEIALQA8AMBIgACEQEDEQH/xAAcAAAABwEBAAAAAAAAAAAAAAAAAgMEBQYHAQj/xABBEAABAwEGAwYDBgQFAwUAAAABAgMRAAQFEiExQQYTUQciYXGBkTKhsRRCUsHR8CNicuEVM5LS8SREwhdDc4KT/8QAGQEAAwEBAQAAAAAAAAAAAAAAAQIDAAQF/8QAJBEAAgIDAAICAgMBAAAAAAAAAAECEQMSITFBE1EEIjJCYYH/2gAMAwEAAhEDEQA/ADs8SP2YuIeQVFGWLRaDtmPiFQ9y3gm22gtJVhcUozIAxHWRGVR98WvCgMhahywBM4gSkQAo6mOudMOArEXr1s6QSmVEqIMd0JJMH8qV4oy8mUmjSjw8hhQKkBzODJmOsAQCfA1ab+4tTZrGh1IBUohCUHInDkqMthFK2rhxSU/wylaTJgiFT1xJ1PmKo3afb0JZsjUYXE81SkTJAOEBR8zNJix/vXoM5frY9snaKy8sBay2TrjEAHzGUVGcQ8dJQvA1/EH3lpPX8PWm1n7NnHmUOpcbKXEhQICsp2MDUVH3rwKbOEY3MRWsJhCCYB6SczVnjjfGJs66J3ff7T9qZNpSsNtqJxI1AUM0qyMpmCYzraLuuplLSeQEhBEgp0IOczWcp7MktspdFpKCUgkOtwEkxAJBkHMZZ1Eo4rtF2lKw62tsqWjBiOEkHPumFJ0kKFRad8KI0PiO70pacUshKQCSo6QPPWs24cfNpekf5TMqSDpJyBz0G8U64i46YvVtttbz1nAzW22hDiFqEwScaVKHQRT/AIeuVlLKU2dxa0uGVrWjlnunCQEzkNtetOpap2LpvJJEqzZccHY5zEkjwFPDcqCBl7iPHpT+yIy6RkI0FOXXO5sT+xNc2zbPQWKEVVFPve4GxnmNdNPDzqoXlc60CRChO2sROY8wPer/AHlqIyjPw9agVPcxRMYSk5DqM5I610Q2ZzZcUfRnT9qKZG3Q+OvlUasgmaud+2Jt2dEKmQr7ivA/hJ66VTlsHFhjOYjxmrnLrTH/AA7c4feAUYbSCtwn8Cc1DzOnrXeIrTzXMcATsNAB8I9qtVptjNks4YaCFrIVzHI0KwARO5gR0A61TbWZGlaN+WaX0hpZGxzE7Z1ar0utpbJdeJSUJyWn4j0BH3ulU90kZjapxy8+dZFtk95MK88JoSQCucyu46TiuxRGD4qluF72DFpStXw5pV4BW/vB9KhwaNQqzUbkyJAIggiQdiDmINOEtCB+VVXs9vXmWflkypoxH8hzT7HKrVPtUfAoU0yeVnTx/TWoq1Lg1jDe1EH95eNMAiVab50+AoqGM96BiqMupnCuSFET1g+J38aircV2Z9XJXKSZBTJBHQkjMjqKUF5giMKp/pOdOvtWIAlpZjwAGfma6KG2Lnwn24qahFrSpQ7oxDvEASDAyPTrpVc46vSyWi1l6yPLVzM1hxJThVp3SrUHptVJfdxKJ6z9afXXYg6FAIWtQiMKkhIGhmd5oKKTtGfjpeezXtHFjcLT7o+zqzIKFKwq0lJHw+M5VovF/E9jSwm0FTKkBQwEKLhUvOAlCCATGeahHSsVPDYInl4Y/G9/tT+dMLNcSlvcsCEhWoVISDqoTrlSSj7sZMsfE/am9aApDYKUEBMqIJAB+6kZJPqTVLbxrVliUo9JJ9hWmngmzckNmCoZ81KAHszOE5wrI6xTG6LDaUOrYsDbp6rhIMaSXCnuCRpM0FXoKpkLdXB9pfAPKwgz3ljCBGpg5/Ktk4fuQWezoSuJCQO7kI2AnMSc/Wo67eDi3gctLzi3ABKA4ooxA9TqNMgI1rl9cTuIVkEkeWY/WlcZS4dEHGHWWRWkAEHL1IpledpKQNjO4+lQTPH5SP8AJCvHF/aairbxSpxzFhEfhnIGtHA0UeZD+8H5ITmCdYOQqLvN7MAHam4vYkkqEz46U1dckz+xXQo6kHLYQt6wG1FUQAZ8oqoXa4VKCs+6Z8o0qV4jfK4aTvmo+Gw/OmqEBIgf81l12SyP0HddmmrhpRZpI0zJIauJikEuEGR++tPVJpBxikYw1IoRRlNkUUVg0drkV2ugVgErwvfX2a0JWfgPdX/Sd/TWtXs1uQ4MSFBSToUwQf0rFAKvHZtbEy60ogTC0+mSgPlU5L2Bl1tMkZUxDM69KknGCDl/akHEHKU/OpgEEMCjmANOv1o5KNzHnIpIuNg/EMvGiYor92ZTEEbbnyFcSwQnvTh/OpT7Y0rmpccS0tIIEd6VAxoRKQDqT7VF2lcKUEIccRiUkO4SEqVPdSExBJER1mqbj6MhUXaSFFIBkxnsOoyqXu1BGGBBQIMRn4mp3h+4w6rCoFI7xwnur7ioWCPu75nYHelOJbkNmLXJhSnVcsJUYK5X3SOkSBNb5Y3Qr/0YvXklUtYSVrATGFRSMWUkgaVdOEuCw3gUvLDiTG6hAgEbHb0FQfZzhdecWtEYIAOsKCjodSnKtXupUupCs8WfUaT6GoTkpSoKQixwg1OJSTBA7pPQRJ/SnqrMECEgJBOgyHn51MWxWFJPSq3ar1BBzrUlxHZjSqxjb3oNU3iFuRO8/I1ebdZJz61U+ILNhSYqkJUwyjaKnhopFHjOivZCumzn14FSvPPI0V94AE9KKDTS9SeX5kTQmaPCLdWSok70kpVAmizR8EQE0maOTRTQCJmixR1CuUphMt0mpkU5iuYaARmqzHaiONR+96fFFAprBI8GjpNLLsvSkS2awtE3cXFbtmUO8Vt7oJnLfDOhrVLHaUuoS4gylQkfofpWHxV67OL4Mqs5OXxoz0j4h+dJJe0AvTrA0/4qNtV2JIOQ9hUoo/vyrvdOtTMZhfDhTaP+oY+zPgRCClTYEYYU0uRodlDWat3DFsbgJacDzmEAoGMAYYCcCVZZZH0yNBN0sizrQUBtS2m0rK1ADEZGJJJJSlcJy17pqtOXKWMaUPoS+CFlEqQlxJEoS2qYUAcxMEEa1uSVF+pl/etqLM4VLVhx6iCcRAxEykHLvbnQdaUcZSlJVm6kqSoK1XCl6A6QRBA8KqfDD9sSpsul8srVBCcKApUwEhSvi8faat1uvwtIVh5Rw4lrBTgKUBaUpUAk5mFadTrtUZRaC1shxZ7Ap1yCC22kKIIOaiSSpORkkEzGgzq4XKwMWISYGc9dI8/GqbddvFtgsIcShEJOIQFAnULnvCBpJ1q4NL5SAiZjKetBKmPDG2g3El7BtlZJ0Bisf/xlxJUQowZkVbONb2BSWzqdI8NjWd3lasCJiSTA8zXXjSq2VacaSL/dfHieWErScemLY1F33feOUnLxGdU2xtKOZWc9thT8Dxo/ErsDyC80i+cvWlBkPE5Ckn05gVVcEosFwcLB9BWpUDQAan9Kb8T3AltuE7iNd9qufB91FuzgnLGcUeG1RvGdmIRPiK5Hke9F3jWpjk0KO4Mz5n60WK6bPOOUCK7FcNYwWgU0KANAJyK6KNNcogBFFw0YUKxghrmCjfv8qNFYwkUUpZVFtYWglKkmQR+867FdAoNBNf4Sw22zBwKhxJwuDKArqBsCM6knbicGkHy/Q1TeyO2FNodRspuY8UqH61qodFcM5OMmi8YRkjBb0u51CihvmWjESnmEnNQxFQQkZgZEzlIT0qRuaxpB77BtK+T3QomUp0SsIWQpSe9EJOgxRpDOy8YJKi6vuuIGFsgyc5knTQd3192C+JQRiwHH96FHCuF4wVbyDoBA+ldWsnyidpdLpfNyWtxTbqVutsoSg8pSgnlKBAUnuyFDKdCYyNaOxwugpxugFasJMZREEJy+IAjesDtvGdqekKdJBViwjQEGRG/hWwcPdozFqaTjWG3QIUhRjPcpJ1BpJRcUWxVJloSEoGFIAA0AyGp2qMvC3kaZUztXETadVp9xVOv7jlpM98E9E51y7Nvh3JRXljW/bWXXoG1Vq9EcxwIGYRr/AFH+1SF22py0OhplPfcMSSJE7ToDWjXF2RpbAU+vEdSlOnqreuuNx/kSlLHJcZnt0XM64QlIJG5jIeZ2qSva7EMEJCsSo73QHw8K0O+bv5TRS0AhP8o/c1llrUcRxGTNVjJyfCbSSDAVJXBcin3QY7sjPb+9RAVlVh4Uv4suNpVGDFn1E65007S4Lj6zVVWYBIGmlVDjUfwiKubzwz0yqn8Y2htTJ7w8MxrXF/YtG2umJ3iiHVjx+udN6c3kqXVx1prXYedLydNcrtcrGORQmhXDWMA0JrkdKE0DBhXaJXSaxqOgUeKIg0pTACkUK7QrALl2ZXgw1aFc1eBS0hCCfhknOTschWsuQkxiHuBXnUGnNot63FYlrUowBJJnLSuaeHZ2XhOlRCKQIo4Vl3YM0mgFRA18I/Kpiy3bpj7v8uXz2Fd8Vb4ccpUR6ELH3fzPsK6HwM59/wBOtS1ofCQQkR1jeopxkLz36bH9DTOOvgVO+hFWn2o1nbM/zHMfyj8Uda5ygjvESrQJ1z0Ejc09ZKWkys985nck9B4DSp2UJm57RyXG1J1SQfGdda9B3BfX2lhK9yK8xotRKkkSADOep8K3Xs2J+yqMn4j9BUsv2dOFJxpk1eycQzy2rH79s/LeWD1rS7baHuaUqUjkkKUVGQpOH7ojUmcqjLfdzLriDykOEnIFwgCMUlwDMnKMPgajB0zpySSVGbB0511h0lYE/wDNPuKOHnLNLiU93FhKNDKlEpwCPhIiPKoV3npMpASUkAgd5aTmTl1EHaujyiEciT6egrrssWVGU9wa5nQTNUu9LhaSXHXBIg4RtPgKhGW7xZY5gfdccKh3VLPLSjUKCZ72IQekGm7SbVaFoFrcLaVZd6CJIJBSBuOmdR+CVlI/kx7ZRr0QA6qMhMj1prUo+lt4YkrUVARBSACZO8/lUUapVHO2m+ANDDQFCsAEV2DVl4B4R/xC08sqKUITzF9SAoAJHQknWtrsvBzDCAluzsiNx8R8SpSZPvSSdDxin5Z5zRYlq0Qs+STn8qlmuCLarSzueoCfqa303Ik/+0R/SR+op0G20gSFj0n6TS7lNI/Zgdk7Mbe4Y5IR4rWkD5SaSvTs5tjHxJSR/Kr9RXoAXiwk5ugeYI/8aQtXKfBAcbMjqMvnW2MoRZh1xdmtrtCccJbTMAqMlUawlO3tUqOyxzP+KJH8pj61sFjs6GW0tpAIG8zMmT5VxTY1wx86TeRRY4syG7ezDEtSXXSI0wpGfqTl7VMp7KWBErdUN8wD8hV1UlPMnMZdDSVotCUj4wPPL61tmxviiivs9nFkSI5eLxKlE/WnVn4KsoVBYbI/pmptq2ZRr5frQ5xJ0NI22NpH6PPpKG0w2I6q+8r1ozj8joIprGUnPYTtST9pyr126R4iVnXXqQYnX286TJmlXTAgbd0ee9RbK0KWVvmOYj8KNPFR3o5s4Cp1PU50o2MCAkba+JOtJ4qFGFJrbeym047IsA94HLfUZZelYdirRuyy/eUvlnReXqDU8nUdWBdaNUFmJGEgFU6KVnsCUqiQrceNNGbQ6yXi4hHJEYVtmVYUyCVJIEZagUpeSiRIyIzFQ1j4glZQ4UYwk4FOYR3gRKVE6gjTyrk3SZ0SwurQ/e5doaSqFqAkgIQAUBB+ArIlK5k6TmetQrNyIZfUlLakfaAVOLcIUlCoxcsAfD8QOZ1NTirQ6l4FkBKVlSlpAyU5kCokiVA5dNqjjZXHHMRWEBzEpKszJAw97pJA06U298RHWiJtFwLwJUH1Js7SQ2lCTOMBUrUSBIGoHQCmbl8NqXy3WAWwQQuQopBBRjQQNANRVnvNzksJs4GN0jIAA4iRmCD651F2m4muUQlQBSk45kwRqnb5U27BqiD4h4VaW7nCVFtKWzjAQsIjUJAKlK0BNZ9eNjLSylQI7xAUrIGNYI1ArU7osC1BNnfUHAUkp2nDHw5zIBqL7Q7uT9mTLYSUIGETAABgqGeXlvVIyF16UJ+43ko5gQVN/jSCU1GlZreOz8tWi7EtgfAClQO85zWa8TXahm1qQhInWAJOvSljK3R0PBV16C9nN42ti08yzMqeJSpCk5pQQYIlWgggH0rYbutF5OKCnvszKN0JC3V/6pAFMuBrElqypJ+NXeI3AOgI2yq0/bvwo9/7UknZnDXx0UAXlP6UoqzpA7xA86bG1OHeB0FKiyhQzoJKhXa88IW9bYyif4qfeaQuq92XMkutqPQkT86k7TdqdxlUaq7WAZKRPUJkj2FYunwd2lKRsj2n6U1kHTF6FQH1pQW5hG7g8eWqKXYWy98D0/I+1Lqw7ESuykqkYh6zPuKaW0vISYCVDxBH0J+lTr12J2WqmdoulRBhavWKKNVjRmVQeWEmNUK/sPpUg0pUDEM6F1XepKcySakGEgmFj1rGfDy8t1B0JohI86bqaIopVXobfZ4+o4Z+Kemf6U5ZazBO2fqaSsgxa/sUq89GVBhA45RMdJ46BVS2EUmrh2XQq3ISr+YjxIFUrHT25r2VZn23kHvNqCh49R6iRSS6i2OWsrPSVqRG4FZ9xjZ21SMQKjkRG/3T5gxWhXdam7Syh5sylaQoeux8QZHpULf9woUlUjWvPkqZ6cZWQHBXHuNoNWlJCm+6lwHFOxCgc9hnVwdcYU2UlwJSO/Cu6pKtQoHzrEbzZLDvgVQf6h+ta7d1xl2xM4yCooBmNAcx8oqlctE5Y0SLFiaQ026kF1Wy0nEVEknNXvSGCFSpKsSzATACU+BP51SL54ZtVkl2zOlInEUpUUiY1A0FQll7UbWhRS66pUCMKkg56QaeKshKGpqd43RhRzlYO53kymVHPMmTJJGmeVVXiu8B9iLqk4cUIbSucZyAxBO86DzqBd4ttltKUF4pBICUphMTAEkDOoHjjh612dYcccLyQQqZJKY8DtlR9hWNpWaF2W8EP2dHOecW2XBAaGkdVTv5VcmeH2kKJSgYlaq1UfMnOqlwp2wMOtAWohtWQxfdJ3kbGpe0dqN3o1tKD/SFK+gpKKtyTLGmzJRmYAOtEctoHwpJ88hTa4L+Yt7RcZXiSlRQdRBEHMHPQj3p65Z61ATTfRgq8HZyS2B6k0756vxET0iumzAUq2yIzrKxpajN9qepPiSaXZsxI0il0sjalEOgE6UV/ojlzg3FiFJm7EgykQeoyp0bcjrRRbU9aCkhf2+hVlmRnRzZppNu1JrqrwAo7IRqV8Os2aCaTWmDpIpF2+UpzJHvSbN9pc+HveWY9xQ2QyUr6eWHCFaiD1pHDBzoLc6Ukp016Umjzkhy09AopVTVDtKpXUmx6FJoFVGs9nUswkT47DzNPP8ABx+PPyy+tMoNgckiOxUYeNPUXVn8U+WVLpu5A+7PnnRWKQN0i0dnnaaLD/BelTCjII+JonUgbpPT1raWLYzamQ6ytK0KGRGh2PrXnRAGQhIHgBT+w3o8wCGXVtJVmQgwknc4dKnP8e/BfH+Qo+Sw9pDLbRUJAKojzB19prVuCraly77MZH+Wka7jKvOV4suPKxqdUtX85n2O1JWW+rVZRDbrrYOyVHCT9Kh8Eorp0z/Jjk4enL3sAKSNiKwPju70sPBX82E+USk+n507u/tttaGwhxKHoyxqJSsjxw5KPjVSv6/XLY7zHMuiRoPKhHG0w/MtKfWXzs1u/m2xsSkgd+QQck57ZjatE43sCS0omJTn+o9a89XTeLtmdS8ystuJzBHzEbg7g1aL+7ULVamuWpLaJHeKAZPlJ7tGWN+gx/JTdsqVtQkOrCfhCiB5TRcFdw0OX0NdCRxOXbHt037aLIoqs7y28WuE5KjSRoYq0WXtgvBIgrbX4qbE+4iqZkNRQCQdKzgmFZGi5Wrtlt+wZHiEE/IqqOX2s3io/wCfH9KEj6iq8pGVMnGinypPjS9D/NJ+y3/+pt4H/ul/6Uf7aTPaFeGf/VLz6hJ/8cqqSVwadN5iRRUYv0K5y+yYPH14D/uVn/T+lJO8eW5Wtqd9CB9BUZ5VwsTQ+NejfLL7Ho4qtZ1tL/8A+iv1p5Z+IrQQDz3p/wDkXt61XnGyk08sSu760NQ7P7Jh29XXPjccV/Usn6mtu4Ya5NmaUnQoSfcVgqRNbv2e25VosCAtMFHcnZQHwq9svSuX8iPEVxM85qJrqGirPQfXyo63U/h+dHYaU4csgN9h4RvXoV047FbKwCDkDsB1NLIsCE5qknUJ29TSzaktiE+pOp/Smrz01dqKRO22LWi0kpAGQGwyFc+100W5l1pPnTpA86k5sdRJAvzvlSiF1DLKhv8ApRW7Qsbmh8jDoTfOk5Cll2juj2Ph0qIataxnr8qUXeBgiDnFHexdCUQa4pWx0+VN7vtoV3TqB7jrTvKmTtAfBjaLrBzRkemx8ulMuWRqIqbcV0rr7AUOh2NK4JjKbIUGlK4tnODrRkN0NQnUmgCDtSgTtBpP7PG/vTJAOigGulFxUZK61GsMfEURTYPlThvKjEg7UdTWQ9os+HPak21wZqcNnBGtRtpu0jNPeHhqKnKLQ6dh2zIkUcp8aZNO4T+VOkrnOgmBo4tOWelFsvdVGx/KlQPOkV5GRtQkgplo4RuX7VakNbfEryTBNb3ZrOmzkJSAEERlVW7Nrls7dmS8wsOFzVehB3SRtE6Vclo5jfUjce9edklszsxxpHlWzWUaqzGw6+dOnH4y+Q0pobTSa3Jr1dlFcOCm/Isu0TSKnY1pJb8VxtgqMak0mzb4NVHHHppGZqUtF0YQCfWnabiSUZaxINOvx8jB8kUQjRVIA3NSSbJA2nw0qPUkpMHJSakrJa8YjcfPxpI+aYz/AMD2RoER0P1zFGcs4GtdYyV50pal5+X7NVSVE+2MiyJy1G9OWbbBwqy6HbOiKzoriZEbUvjwMSNBx7ao9pakjqPmP1FKlzFpp9KO3BdRconX+9NXbORnt1GlLsLkeOlOmyNPegEZNmNNev6UZTw0186NabDh7yZPh0pohXvTJmF12YHT2pLk5+W1KY6Ol070QDQqVOdGDxpzyZ09jSS2eoigE627NHDnjTYskV3FRv7AOVtBeoxemfvUnYOAX3U4mxA1AXv67Ujw4yly0NIJAxKSCT516Hbu9KUgAZAR51zZZpFYRbPNl4XI+wYdaWmN4lPuMqjlQa9OWm6wuchnrlrORkVUL87K7O6MSU8tXVAyPmnQ0iyDONGc9nnG5sDxSuSw6RjH4SPhWPEaHwrfLFbUqCVoUFoVoQQQR5isDv8A7M7SxKkAOpH4clj/AOp/Km/DvFNosasCVFAJ7yFDInqUnQ+IqWTGpdRWE64yo6aUFGhQq5EX+yjBOc0tdY7w86FCrQX7InLwywWpsFJB6flXLqVKM9iRXaFeqv5/8OP+hE3+gYwYz/tUSFEZjahQry/yOZGdmL+JJcwwk+X1pw8aFCsvBhIUsymhQrIwdSBUetRCiQdCa5QoyBEXZcMg9adJdM0KFKhmOgsk59PzpN5gEE7ihQphSPW4Zpw1nQoVjCs6edOGUYtaFCszDO0MAExtRCO770KFZBYkcq0Xs141tPPasyl8xpRiFyoo/pVMjyM0KFSmh4eTZUgCDuSfllSqmQRmJ88/rXaFcvor7GjtlSdRVZvbhSzWgKDjYMaEZEetdoVgH//Z"/>
          <p:cNvSpPr>
            <a:spLocks noChangeAspect="1" noChangeArrowheads="1"/>
          </p:cNvSpPr>
          <p:nvPr/>
        </p:nvSpPr>
        <p:spPr bwMode="auto">
          <a:xfrm>
            <a:off x="1679575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fort.usgs.gov/images/research_briefs/Sage%20photos/2_Chick-wearing-transmitter_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76425"/>
            <a:ext cx="2880316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238356"/>
            <a:ext cx="31623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1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Big Deal?</a:t>
            </a:r>
            <a:endParaRPr lang="en-US" dirty="0"/>
          </a:p>
        </p:txBody>
      </p:sp>
      <p:pic>
        <p:nvPicPr>
          <p:cNvPr id="4" name="Picture 2" descr="http://rockymountainwild.org/_site/wp-content/uploads/10-032_Sage_Grouse_Ran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3" y="1704975"/>
            <a:ext cx="5946353" cy="46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edf.org/content_images/GreaterSageGrou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89" y="206729"/>
            <a:ext cx="1457325" cy="21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blm.gov/style/medialib/blm/wy/field-offices/buffalo/PRBrestoration/graphics.Par.31377.Image.-1.-1.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747" y="248986"/>
            <a:ext cx="40703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ia.gov/oil_gas/rpd/conventional_g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11" y="2446367"/>
            <a:ext cx="5561138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4/4d/US_Wind_Potential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126" y="2469766"/>
            <a:ext cx="5057299" cy="37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ache2.asset-cache.net/xd/526340447.jpg?v=1&amp;c=IWSAsset&amp;k=2&amp;d=F13A1F9190F009365CD27CBA343A5263789A7A8899B4483C6009F0AE6C3D667BA7751705651250B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98" y="2446367"/>
            <a:ext cx="5552051" cy="312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standeyo.com/NEWS/10_USA/10_USA_pics/100528.federal.la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71" y="2446367"/>
            <a:ext cx="5542965" cy="360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rockies.audubon.org/sites/g/files/amh431/f/2008-fall-env-1-sagebrush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98" y="2446367"/>
            <a:ext cx="5576485" cy="360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ildaboututah.org/images/UT.Raft.RiversDSCN00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11" y="2469766"/>
            <a:ext cx="5552053" cy="416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imgc.allpostersimages.com/images/P-473-488-90/64/6465/QUUH100Z/posters/marli-miller-power-transmission-lines-in-sagebrush-covered-desert-southeastern-oregon-us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77" y="2738890"/>
            <a:ext cx="45053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summitvoice.files.wordpress.com/2010/05/jonah_aeria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42" y="2708549"/>
            <a:ext cx="5550667" cy="36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blogs.discovermagazine.com/inkfish/files/2014/08/raven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92" y="2684908"/>
            <a:ext cx="5498572" cy="36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2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Habitat Loss and Fragmentation (Number 1)</a:t>
            </a:r>
          </a:p>
          <a:p>
            <a:pPr lvl="1"/>
            <a:r>
              <a:rPr lang="en-US" dirty="0" smtClean="0"/>
              <a:t>energy development, infrastructure, conversion to cropland, urban/ex-urban development, wild fire (invasive grasses), conifer encroachment </a:t>
            </a:r>
          </a:p>
          <a:p>
            <a:r>
              <a:rPr lang="en-US" dirty="0" smtClean="0"/>
              <a:t>Habitat Degradation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 smtClean="0"/>
              <a:t>Improper grazing (livestock, wild horses/burros), drought, invasive </a:t>
            </a:r>
            <a:r>
              <a:rPr lang="en-US" sz="2400" dirty="0" smtClean="0"/>
              <a:t>plants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657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Movements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21" y="157873"/>
            <a:ext cx="4824412" cy="2118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544" y="2481973"/>
            <a:ext cx="4569589" cy="3952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77" y="1614989"/>
            <a:ext cx="6923861" cy="4287671"/>
          </a:xfrm>
          <a:prstGeom prst="rect">
            <a:avLst/>
          </a:prstGeom>
        </p:spPr>
      </p:pic>
      <p:sp>
        <p:nvSpPr>
          <p:cNvPr id="13" name="4-Point Star 12"/>
          <p:cNvSpPr/>
          <p:nvPr/>
        </p:nvSpPr>
        <p:spPr>
          <a:xfrm>
            <a:off x="8009971" y="4937921"/>
            <a:ext cx="368968" cy="336885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7399280" y="2250867"/>
            <a:ext cx="382092" cy="328863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649023" y="2579730"/>
            <a:ext cx="473243" cy="23581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84" y="1529473"/>
            <a:ext cx="353290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92430"/>
            <a:ext cx="10772775" cy="1658198"/>
          </a:xfrm>
        </p:spPr>
        <p:txBody>
          <a:bodyPr>
            <a:normAutofit/>
          </a:bodyPr>
          <a:lstStyle/>
          <a:p>
            <a:r>
              <a:rPr lang="en-US" dirty="0" smtClean="0"/>
              <a:t>Habitat </a:t>
            </a:r>
            <a:br>
              <a:rPr lang="en-US" dirty="0" smtClean="0"/>
            </a:br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671" y="2219605"/>
            <a:ext cx="2609850" cy="4351338"/>
          </a:xfrm>
        </p:spPr>
        <p:txBody>
          <a:bodyPr/>
          <a:lstStyle/>
          <a:p>
            <a:r>
              <a:rPr lang="en-US" dirty="0" smtClean="0"/>
              <a:t>Think MULTIPLE SCALES (1</a:t>
            </a:r>
            <a:r>
              <a:rPr lang="en-US" baseline="30000" dirty="0" smtClean="0"/>
              <a:t>st</a:t>
            </a:r>
            <a:r>
              <a:rPr lang="en-US" dirty="0" smtClean="0"/>
              <a:t>, 2</a:t>
            </a:r>
            <a:r>
              <a:rPr lang="en-US" baseline="30000" dirty="0" smtClean="0"/>
              <a:t>nd</a:t>
            </a:r>
            <a:r>
              <a:rPr lang="en-US" dirty="0" smtClean="0"/>
              <a:t>, 3</a:t>
            </a:r>
            <a:r>
              <a:rPr lang="en-US" baseline="30000" dirty="0" smtClean="0"/>
              <a:t>rd</a:t>
            </a:r>
            <a:r>
              <a:rPr lang="en-US" dirty="0" smtClean="0"/>
              <a:t>, 4</a:t>
            </a:r>
            <a:r>
              <a:rPr lang="en-US" baseline="30000" dirty="0" smtClean="0"/>
              <a:t>th</a:t>
            </a:r>
            <a:r>
              <a:rPr lang="en-US" dirty="0" smtClean="0"/>
              <a:t> Orders of Habitat)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23" y="1497012"/>
            <a:ext cx="7676852" cy="5051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57" y="417512"/>
            <a:ext cx="7401193" cy="6131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3" y="4271962"/>
            <a:ext cx="1834621" cy="2182149"/>
          </a:xfrm>
          <a:prstGeom prst="rect">
            <a:avLst/>
          </a:prstGeom>
        </p:spPr>
      </p:pic>
      <p:pic>
        <p:nvPicPr>
          <p:cNvPr id="1026" name="Picture 2" descr="http://www.sagegrouseinitiative.com/wp-content/uploads/2013/07/main_the_habit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88" y="1864916"/>
            <a:ext cx="8517562" cy="22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0600" y="2009775"/>
            <a:ext cx="675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Shrub and Herbaceous: cover, height, density, composition, diversity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651" y="209683"/>
            <a:ext cx="8911687" cy="7391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Percentage of Sagebrush on Landscape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181600" y="3762375"/>
            <a:ext cx="133350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62250" y="1457325"/>
            <a:ext cx="4972050" cy="47529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e 5"/>
          <p:cNvSpPr/>
          <p:nvPr/>
        </p:nvSpPr>
        <p:spPr>
          <a:xfrm>
            <a:off x="2762249" y="1457325"/>
            <a:ext cx="4972051" cy="4752974"/>
          </a:xfrm>
          <a:prstGeom prst="pie">
            <a:avLst>
              <a:gd name="adj1" fmla="val 10829242"/>
              <a:gd name="adj2" fmla="val 16227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39150" y="1838325"/>
            <a:ext cx="31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 25% within 5km of Lek = 0</a:t>
            </a:r>
          </a:p>
        </p:txBody>
      </p:sp>
      <p:sp>
        <p:nvSpPr>
          <p:cNvPr id="8" name="Pie 7"/>
          <p:cNvSpPr/>
          <p:nvPr/>
        </p:nvSpPr>
        <p:spPr>
          <a:xfrm>
            <a:off x="2762249" y="1440657"/>
            <a:ext cx="4972051" cy="4752974"/>
          </a:xfrm>
          <a:prstGeom prst="pie">
            <a:avLst>
              <a:gd name="adj1" fmla="val 5998845"/>
              <a:gd name="adj2" fmla="val 16227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6671" y="3237206"/>
            <a:ext cx="364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45-65% within 5km of Lek = Variable, but mostly stable</a:t>
            </a:r>
          </a:p>
        </p:txBody>
      </p:sp>
      <p:sp>
        <p:nvSpPr>
          <p:cNvPr id="10" name="Pie 9"/>
          <p:cNvSpPr/>
          <p:nvPr/>
        </p:nvSpPr>
        <p:spPr>
          <a:xfrm>
            <a:off x="2762248" y="1440657"/>
            <a:ext cx="4972051" cy="4752974"/>
          </a:xfrm>
          <a:prstGeom prst="pie">
            <a:avLst>
              <a:gd name="adj1" fmla="val 836783"/>
              <a:gd name="adj2" fmla="val 16227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25118" y="4196002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&gt;</a:t>
            </a:r>
            <a:r>
              <a:rPr lang="en-US" dirty="0" smtClean="0"/>
              <a:t> 65%  within 5km of Lek = Stable and Increasing</a:t>
            </a:r>
          </a:p>
        </p:txBody>
      </p:sp>
      <p:pic>
        <p:nvPicPr>
          <p:cNvPr id="2050" name="Picture 2" descr="http://www.sagegrouseinitiative.com/wp-content/uploads/2013/07/habita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0" y="1457324"/>
            <a:ext cx="2370604" cy="15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6/6c/Centrocercus_urophasianus_-USA_-male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9" y="4313815"/>
            <a:ext cx="2370605" cy="18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03842" y="2555409"/>
            <a:ext cx="369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25-45% within 5km of Lek = + &amp; -</a:t>
            </a:r>
          </a:p>
        </p:txBody>
      </p:sp>
    </p:spTree>
    <p:extLst>
      <p:ext uri="{BB962C8B-B14F-4D97-AF65-F5344CB8AC3E}">
        <p14:creationId xmlns:p14="http://schemas.microsoft.com/office/powerpoint/2010/main" val="30849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Habitat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Breeding (Pre-laying, Lekking, Nesting, Early Brood-Rearing)</a:t>
            </a:r>
          </a:p>
          <a:p>
            <a:endParaRPr lang="en-US" dirty="0"/>
          </a:p>
          <a:p>
            <a:r>
              <a:rPr lang="en-US" dirty="0" smtClean="0"/>
              <a:t>Summer (Late Brood-Rearing)</a:t>
            </a:r>
          </a:p>
          <a:p>
            <a:endParaRPr lang="en-US" dirty="0"/>
          </a:p>
          <a:p>
            <a:r>
              <a:rPr lang="en-US" dirty="0" smtClean="0"/>
              <a:t>Winter </a:t>
            </a:r>
            <a:endParaRPr lang="en-US" dirty="0"/>
          </a:p>
        </p:txBody>
      </p:sp>
      <p:pic>
        <p:nvPicPr>
          <p:cNvPr id="4" name="Picture 2" descr="http://www.sagegrouseinitiative.com/wp-content/uploads/2013/07/main_the_habit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2621226"/>
            <a:ext cx="6777012" cy="17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G_06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18" y="3669877"/>
            <a:ext cx="4076300" cy="27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65" y="3741773"/>
            <a:ext cx="3963934" cy="29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73" y="0"/>
            <a:ext cx="10772775" cy="1658198"/>
          </a:xfrm>
        </p:spPr>
        <p:txBody>
          <a:bodyPr/>
          <a:lstStyle/>
          <a:p>
            <a:r>
              <a:rPr lang="en-US" dirty="0" smtClean="0"/>
              <a:t>Habitat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844675"/>
            <a:ext cx="3781426" cy="4351338"/>
          </a:xfrm>
        </p:spPr>
        <p:txBody>
          <a:bodyPr/>
          <a:lstStyle/>
          <a:p>
            <a:r>
              <a:rPr lang="en-US" dirty="0" smtClean="0"/>
              <a:t>Sage-Grouse Habitat Guidelines (Connelly et al. </a:t>
            </a:r>
            <a:r>
              <a:rPr lang="en-US" dirty="0" smtClean="0"/>
              <a:t>2000)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Sagebrush Steppe vs. Sagebrush Semi-Desert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3" y="1479731"/>
            <a:ext cx="388620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48" y="1476375"/>
            <a:ext cx="3838575" cy="442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encrypted-tbn3.gstatic.com/images?q=tbn:ANd9GcQyzoM-VhjyzsbhtMabssdxJjED3M0ToFrcsO4WXeGuh7BhBoVmT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04" y="1476375"/>
            <a:ext cx="4456418" cy="35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010" y="4854589"/>
            <a:ext cx="4114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“Local differences in conditions that affect sage grouse populations may occur and should be considered in conservation plans.” (Conservation Strategies, page 981)</a:t>
            </a:r>
          </a:p>
        </p:txBody>
      </p:sp>
    </p:spTree>
    <p:extLst>
      <p:ext uri="{BB962C8B-B14F-4D97-AF65-F5344CB8AC3E}">
        <p14:creationId xmlns:p14="http://schemas.microsoft.com/office/powerpoint/2010/main" val="132688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303</TotalTime>
  <Words>458</Words>
  <Application>Microsoft Office PowerPoint</Application>
  <PresentationFormat>Widescreen</PresentationFormat>
  <Paragraphs>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 Light</vt:lpstr>
      <vt:lpstr>Metropolitan</vt:lpstr>
      <vt:lpstr>Sage-Grouse 101</vt:lpstr>
      <vt:lpstr>Life Cycle</vt:lpstr>
      <vt:lpstr>What’s the Big Deal?</vt:lpstr>
      <vt:lpstr>Threats</vt:lpstr>
      <vt:lpstr>Seasonal Movements</vt:lpstr>
      <vt:lpstr>Habitat  Characteristics</vt:lpstr>
      <vt:lpstr>Percentage of Sagebrush on Landscape</vt:lpstr>
      <vt:lpstr>Seasonal Habitat Characteristics</vt:lpstr>
      <vt:lpstr>Habitat Standards</vt:lpstr>
      <vt:lpstr>Stubble Height of Grass</vt:lpstr>
      <vt:lpstr>Parker Mountain Story</vt:lpstr>
      <vt:lpstr>Parker Mtn.: Chick Survival</vt:lpstr>
      <vt:lpstr>Parker Mtn. Population Model</vt:lpstr>
      <vt:lpstr>Parker Mountain</vt:lpstr>
      <vt:lpstr>Take Home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Sage-Grouse Biology</dc:title>
  <dc:creator>David Dahlgren</dc:creator>
  <cp:lastModifiedBy>David Dahlgren</cp:lastModifiedBy>
  <cp:revision>33</cp:revision>
  <dcterms:created xsi:type="dcterms:W3CDTF">2016-04-26T21:26:31Z</dcterms:created>
  <dcterms:modified xsi:type="dcterms:W3CDTF">2016-04-28T06:34:58Z</dcterms:modified>
</cp:coreProperties>
</file>