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77" r:id="rId3"/>
    <p:sldId id="262" r:id="rId4"/>
    <p:sldId id="263" r:id="rId5"/>
    <p:sldId id="265" r:id="rId6"/>
    <p:sldId id="268" r:id="rId7"/>
    <p:sldId id="267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73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99" autoAdjust="0"/>
  </p:normalViewPr>
  <p:slideViewPr>
    <p:cSldViewPr>
      <p:cViewPr varScale="1">
        <p:scale>
          <a:sx n="59" d="100"/>
          <a:sy n="59" d="100"/>
        </p:scale>
        <p:origin x="-16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0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4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5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10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2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7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0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9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8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BAE33-316D-4CF9-9E4C-80A1A28AB01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ABED-81D9-4C7E-B4EC-F01FAD0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2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brien\Pictures\AA_Utah\Utah_Forests\Assessments 2012\Photojournalism workshop\All 20 Allotment\Morgan Allotment\_MG_7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817" y="1447800"/>
            <a:ext cx="40386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Grazing and Consensus: </a:t>
            </a:r>
            <a:br>
              <a:rPr lang="en-US" b="1" dirty="0" smtClean="0"/>
            </a:br>
            <a:r>
              <a:rPr lang="en-US" b="1" dirty="0" smtClean="0"/>
              <a:t>Can </a:t>
            </a:r>
            <a:r>
              <a:rPr lang="en-US" b="1" dirty="0"/>
              <a:t>I</a:t>
            </a:r>
            <a:r>
              <a:rPr lang="en-US" b="1" dirty="0" smtClean="0"/>
              <a:t>t Work?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1244" y="5105400"/>
            <a:ext cx="6194156" cy="1752600"/>
          </a:xfrm>
        </p:spPr>
        <p:txBody>
          <a:bodyPr>
            <a:normAutofit fontScale="70000" lnSpcReduction="20000"/>
          </a:bodyPr>
          <a:lstStyle/>
          <a:p>
            <a:pPr algn="r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Mary O’Brien</a:t>
            </a:r>
          </a:p>
          <a:p>
            <a:pPr algn="r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Grand Canyon Trust</a:t>
            </a:r>
          </a:p>
          <a:p>
            <a:pPr algn="r">
              <a:spcBef>
                <a:spcPts val="0"/>
              </a:spcBef>
            </a:pPr>
            <a:r>
              <a:rPr lang="en-US" b="1" dirty="0" smtClean="0">
                <a:solidFill>
                  <a:schemeClr val="tx1"/>
                </a:solidFill>
                <a:latin typeface="+mj-lt"/>
              </a:rPr>
              <a:t>Sagebrush-Steppe Workshop</a:t>
            </a: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algn="r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Denver, CO</a:t>
            </a:r>
          </a:p>
          <a:p>
            <a:pPr algn="r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April 26-27, 2016</a:t>
            </a:r>
          </a:p>
          <a:p>
            <a:pPr algn="r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maryobrien10@gmail.com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6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 smtClean="0"/>
              <a:t>La </a:t>
            </a:r>
            <a:r>
              <a:rPr lang="en-US" sz="2700" dirty="0" err="1" smtClean="0"/>
              <a:t>Sals</a:t>
            </a:r>
            <a:r>
              <a:rPr lang="en-US" sz="2700" dirty="0" smtClean="0"/>
              <a:t> Sustainability Collaboration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28600" y="1295400"/>
            <a:ext cx="3581400" cy="54102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First consensus grazing collaboration in Utah with both FS and BLM allotments.</a:t>
            </a:r>
            <a:endParaRPr lang="en-US" sz="2000" dirty="0" smtClean="0">
              <a:latin typeface="+mj-lt"/>
            </a:endParaRPr>
          </a:p>
        </p:txBody>
      </p:sp>
      <p:pic>
        <p:nvPicPr>
          <p:cNvPr id="8194" name="Picture 2" descr="D:\Marra Clay photos2015\La Sals Collaboration\Photos\IMG_8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654550" cy="34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obrien\Pictures\AA_Utah\Utah_Forests\Assessments 2016\LSSC_2016_04_03_\IMG_2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58" y="3818021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379" y="2966269"/>
            <a:ext cx="469231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Seven allotments; two permittees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Currently developing  desired conditions; differing opinions as to conditions and </a:t>
            </a:r>
          </a:p>
          <a:p>
            <a:pPr marL="336550" indent="-336550"/>
            <a:r>
              <a:rPr lang="en-US" sz="2400" dirty="0" smtClean="0">
                <a:latin typeface="+mj-lt"/>
              </a:rPr>
              <a:t>     capacity for improvement with                  the same number of cattle.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8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What Works: It’s All In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latin typeface="+mj-lt"/>
              </a:rPr>
              <a:t>Consensus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Everyone is there who needs to be there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Every topic is on the table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All data are to be considered on basis of objectivity and repeatability, regardless of source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>
                <a:latin typeface="+mj-lt"/>
              </a:rPr>
              <a:t>N</a:t>
            </a:r>
            <a:r>
              <a:rPr lang="en-US" sz="2400" dirty="0" smtClean="0">
                <a:latin typeface="+mj-lt"/>
              </a:rPr>
              <a:t>on-permittees are legitimately engaged in grazing decisions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What Works: Science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5029200"/>
          </a:xfrm>
        </p:spPr>
        <p:txBody>
          <a:bodyPr>
            <a:normAutofit fontScale="62500" lnSpcReduction="20000"/>
          </a:bodyPr>
          <a:lstStyle/>
          <a:p>
            <a:pPr lvl="1"/>
            <a:endParaRPr lang="en-US" dirty="0" smtClean="0">
              <a:latin typeface="+mj-lt"/>
            </a:endParaRPr>
          </a:p>
          <a:p>
            <a:pPr marL="571500" indent="-457200"/>
            <a:r>
              <a:rPr lang="en-US" sz="3800" dirty="0" smtClean="0">
                <a:latin typeface="+mj-lt"/>
              </a:rPr>
              <a:t>Collaborative agrees re: questions to ask and methods to use</a:t>
            </a:r>
          </a:p>
          <a:p>
            <a:pPr marL="571500" indent="-457200"/>
            <a:endParaRPr lang="en-US" sz="3800" dirty="0" smtClean="0">
              <a:latin typeface="+mj-lt"/>
            </a:endParaRPr>
          </a:p>
          <a:p>
            <a:pPr marL="571500" indent="-457200"/>
            <a:r>
              <a:rPr lang="en-US" sz="3800" dirty="0" smtClean="0">
                <a:latin typeface="+mj-lt"/>
              </a:rPr>
              <a:t>Joint and individual monitoring on  ground</a:t>
            </a:r>
          </a:p>
          <a:p>
            <a:pPr marL="571500" indent="-457200"/>
            <a:endParaRPr lang="en-US" sz="3800" dirty="0" smtClean="0">
              <a:latin typeface="+mj-lt"/>
            </a:endParaRPr>
          </a:p>
          <a:p>
            <a:pPr marL="571500" indent="-457200"/>
            <a:r>
              <a:rPr lang="en-US" sz="3800" dirty="0" smtClean="0">
                <a:latin typeface="+mj-lt"/>
              </a:rPr>
              <a:t>Legitimacy of citizen monitoring with different methods</a:t>
            </a:r>
          </a:p>
          <a:p>
            <a:pPr marL="571500" indent="-457200"/>
            <a:endParaRPr lang="en-US" sz="3800" dirty="0">
              <a:latin typeface="+mj-lt"/>
            </a:endParaRPr>
          </a:p>
          <a:p>
            <a:pPr marL="742950" indent="-630238"/>
            <a:r>
              <a:rPr lang="en-US" sz="3800" dirty="0">
                <a:latin typeface="+mj-lt"/>
              </a:rPr>
              <a:t>A scientist of particular </a:t>
            </a:r>
            <a:r>
              <a:rPr lang="en-US" sz="3800" dirty="0" smtClean="0">
                <a:latin typeface="+mj-lt"/>
              </a:rPr>
              <a:t>characteristics  is a collaboration member:</a:t>
            </a:r>
            <a:endParaRPr lang="en-US" sz="3800" dirty="0">
              <a:latin typeface="+mj-lt"/>
            </a:endParaRPr>
          </a:p>
          <a:p>
            <a:pPr marL="1138238" lvl="1" indent="-223838"/>
            <a:r>
              <a:rPr lang="en-US" sz="3800" dirty="0">
                <a:latin typeface="+mj-lt"/>
              </a:rPr>
              <a:t>Does not assume others don’t know relevant </a:t>
            </a:r>
            <a:r>
              <a:rPr lang="en-US" sz="3800" dirty="0" smtClean="0">
                <a:latin typeface="+mj-lt"/>
              </a:rPr>
              <a:t>science</a:t>
            </a:r>
          </a:p>
          <a:p>
            <a:pPr marL="1138238" lvl="1" indent="-223838"/>
            <a:r>
              <a:rPr lang="en-US" sz="3800" dirty="0" smtClean="0">
                <a:latin typeface="+mj-lt"/>
              </a:rPr>
              <a:t>Goes </a:t>
            </a:r>
            <a:r>
              <a:rPr lang="en-US" sz="3800" dirty="0">
                <a:latin typeface="+mj-lt"/>
              </a:rPr>
              <a:t>out in the field with collaboration members</a:t>
            </a:r>
          </a:p>
          <a:p>
            <a:pPr marL="1138238" lvl="1" indent="-223838"/>
            <a:r>
              <a:rPr lang="en-US" sz="3800" dirty="0">
                <a:latin typeface="+mj-lt"/>
              </a:rPr>
              <a:t>Pitches in with science- and consensus-based </a:t>
            </a:r>
            <a:r>
              <a:rPr lang="en-US" sz="3800" dirty="0" smtClean="0">
                <a:latin typeface="+mj-lt"/>
              </a:rPr>
              <a:t>problem-solving</a:t>
            </a:r>
            <a:endParaRPr lang="en-US" sz="3400" dirty="0" smtClean="0">
              <a:latin typeface="+mj-lt"/>
            </a:endParaRPr>
          </a:p>
          <a:p>
            <a:pPr marL="571500" indent="-457200"/>
            <a:endParaRPr lang="en-US" sz="2400" dirty="0" smtClean="0">
              <a:latin typeface="+mj-lt"/>
            </a:endParaRP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What Works:</a:t>
            </a:r>
            <a:br>
              <a:rPr lang="en-US" sz="3600" dirty="0" smtClean="0"/>
            </a:br>
            <a:r>
              <a:rPr lang="en-US" sz="3600" dirty="0" smtClean="0"/>
              <a:t>USFS Willing to Leave Comfort Zone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/>
            <a:r>
              <a:rPr lang="en-US" sz="2400" dirty="0" smtClean="0">
                <a:latin typeface="+mj-lt"/>
              </a:rPr>
              <a:t>Acceptance of citizen monitoring with non-FS methods</a:t>
            </a:r>
          </a:p>
          <a:p>
            <a:pPr marL="457200"/>
            <a:endParaRPr lang="en-US" sz="2400" dirty="0" smtClean="0">
              <a:latin typeface="+mj-lt"/>
            </a:endParaRPr>
          </a:p>
          <a:p>
            <a:pPr marL="457200"/>
            <a:r>
              <a:rPr lang="en-US" sz="2400" dirty="0" smtClean="0">
                <a:latin typeface="+mj-lt"/>
              </a:rPr>
              <a:t>The will to accept different solutions than the FS would have suggested</a:t>
            </a:r>
          </a:p>
          <a:p>
            <a:pPr marL="457200"/>
            <a:endParaRPr lang="en-US" sz="2400" dirty="0" smtClean="0">
              <a:latin typeface="+mj-lt"/>
            </a:endParaRPr>
          </a:p>
          <a:p>
            <a:pPr marL="457200"/>
            <a:r>
              <a:rPr lang="en-US" sz="2400" dirty="0" smtClean="0">
                <a:latin typeface="+mj-lt"/>
              </a:rPr>
              <a:t>The will to use actual decision space</a:t>
            </a:r>
          </a:p>
          <a:p>
            <a:pPr marL="457200"/>
            <a:endParaRPr lang="en-US" sz="2400" dirty="0" smtClean="0">
              <a:latin typeface="+mj-lt"/>
            </a:endParaRPr>
          </a:p>
          <a:p>
            <a:pPr marL="457200"/>
            <a:r>
              <a:rPr lang="en-US" sz="2400" dirty="0" smtClean="0">
                <a:latin typeface="+mj-lt"/>
              </a:rPr>
              <a:t>Acknowledgment that grazing as a “multiple use” doesn’t mean “grazing everywhere”</a:t>
            </a:r>
          </a:p>
          <a:p>
            <a:pPr marL="457200"/>
            <a:endParaRPr lang="en-US" sz="2400" dirty="0" smtClean="0">
              <a:latin typeface="+mj-lt"/>
            </a:endParaRPr>
          </a:p>
          <a:p>
            <a:pPr marL="457200"/>
            <a:r>
              <a:rPr lang="en-US" sz="2400" dirty="0" smtClean="0">
                <a:latin typeface="+mj-lt"/>
              </a:rPr>
              <a:t>The will to use ungrazed reference areas for comparison</a:t>
            </a:r>
          </a:p>
          <a:p>
            <a:pPr marL="457200"/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2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Works: Facilitation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Skilled</a:t>
            </a: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Neutral</a:t>
            </a: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Tracks and reminds collaboration of  decisions, commitments </a:t>
            </a: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Notes progress; avoids discouragement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20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Has Interfered?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Subsequent FS District Ranger and/or Supervisor reverses earlier agreements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FS resistance to manage for sustainable grazing, especially numbers of animals</a:t>
            </a:r>
          </a:p>
          <a:p>
            <a:endParaRPr lang="en-US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FS failure to address scientific studies about grazing, global warming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FS failure to advocate for considering pollinators, biocrusts, other species normally not considered in grazing management.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obrien\Pictures\AA_Utah\Utah_Forests\Assessments 2016\LSSC_2016_04_03_\IMG_2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obrien\Pictures\AA_Utah\Utah_Forests\Assessments 2016\LSSC_2016_04_03_\IMG_2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7543800"/>
            <a:ext cx="10058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4900" y="403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228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Thoughts? Questions?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3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8382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Greater Sage-Grouse</a:t>
            </a:r>
          </a:p>
          <a:p>
            <a:pPr algn="ctr"/>
            <a:r>
              <a:rPr lang="en-US" dirty="0" smtClean="0">
                <a:latin typeface="+mj-lt"/>
              </a:rPr>
              <a:t> in the West</a:t>
            </a:r>
            <a:endParaRPr lang="en-US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3392" y="76200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Federal grazing allotments     in the West</a:t>
            </a:r>
            <a:endParaRPr lang="en-US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4" descr="C:\WPDOCS\A Utah Forest Plans\maps\sage grouse\20140815_GRSG_Ran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359276" cy="311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2525"/>
            <a:ext cx="340256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47800" y="5545808"/>
            <a:ext cx="676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Sagebrush is typically heavily grazed and browsed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9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obrien\Pictures\AA_Utah\Utah_Forests\Roads.Routes\Sage Grouse_July2005\Sage grouse.July29-31\IMG_1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25" y="2057400"/>
            <a:ext cx="528266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The  Key Question Scientists Have Not Been Asking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2861"/>
            <a:ext cx="2667000" cy="4691063"/>
          </a:xfrm>
        </p:spPr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What is the impact of livestock grazing on grouse survival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and reproduction?</a:t>
            </a:r>
          </a:p>
          <a:p>
            <a:r>
              <a:rPr lang="en-US" sz="2400" dirty="0" smtClean="0">
                <a:latin typeface="+mj-lt"/>
              </a:rPr>
              <a:t>What is the impact of livestock grazing on grouse survival </a:t>
            </a:r>
          </a:p>
          <a:p>
            <a:r>
              <a:rPr lang="en-US" sz="2400" dirty="0" smtClean="0">
                <a:latin typeface="+mj-lt"/>
              </a:rPr>
              <a:t>and reproduction?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Why </a:t>
            </a:r>
            <a:r>
              <a:rPr lang="en-US" sz="2800" u="sng" dirty="0" smtClean="0"/>
              <a:t>Consensus</a:t>
            </a:r>
            <a:r>
              <a:rPr lang="en-US" sz="2800" dirty="0" smtClean="0"/>
              <a:t> Collaborations?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1740976"/>
            <a:ext cx="3276600" cy="469106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Consensus requires everyone to deal with each other</a:t>
            </a:r>
          </a:p>
          <a:p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Misperceptions and inaccuracies die in consensus collaboration. </a:t>
            </a:r>
          </a:p>
          <a:p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The chances are greater that there will be broad buy-in for recommendations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538413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5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smtClean="0"/>
              <a:t>Why Consensus </a:t>
            </a:r>
            <a:r>
              <a:rPr lang="en-US" sz="2400" u="sng" dirty="0" smtClean="0"/>
              <a:t>Grazing</a:t>
            </a:r>
            <a:r>
              <a:rPr lang="en-US" sz="2400" dirty="0" smtClean="0"/>
              <a:t> Collaborations?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705" y="1447800"/>
            <a:ext cx="3505200" cy="51181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Ungulate grazing affects multiple national forest stakeholders</a:t>
            </a:r>
          </a:p>
          <a:p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Grazing is one use  among many national forest 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dirty="0"/>
          </a:p>
        </p:txBody>
      </p:sp>
      <p:pic>
        <p:nvPicPr>
          <p:cNvPr id="5" name="Picture 3" descr="C:\Users\MObrien\Pictures\AA_Utah\Utah_Forests\Assessments 2012\Fishlake NF\FLNF_MonroeMt\Browse Transects\Browse transects 2012_04_20\IMG_9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"/>
            <a:ext cx="4873633" cy="36576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710018"/>
            <a:ext cx="8305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Livestock grazing has long focused narrowly on  forage and ground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Changes </a:t>
            </a:r>
            <a:r>
              <a:rPr lang="en-US" sz="2400" dirty="0">
                <a:latin typeface="+mj-lt"/>
              </a:rPr>
              <a:t>in livestock grazing can be divisive; consensus collaborations promote </a:t>
            </a:r>
            <a:r>
              <a:rPr lang="en-US" sz="2400" dirty="0" smtClean="0">
                <a:latin typeface="+mj-lt"/>
              </a:rPr>
              <a:t>agreement</a:t>
            </a:r>
            <a:endParaRPr lang="en-US" sz="24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228600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Tushar Allotments Collaboration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28600" y="1143000"/>
            <a:ext cx="4114800" cy="525780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First grazing consensus collaboration in Utah (2007-2009)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Diverse stakeholders; state wildlife agency as well as Forest Service participating</a:t>
            </a:r>
          </a:p>
          <a:p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First time utilization was set at 30%, for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 47-acre riparian and upland reference area was  established.</a:t>
            </a:r>
            <a:endParaRPr lang="en-US" sz="2400" dirty="0">
              <a:latin typeface="+mj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223044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1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 smtClean="0"/>
              <a:t>Utah Forest Restoration Working Group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8600" y="1828800"/>
            <a:ext cx="3236913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</a:t>
            </a:r>
            <a:r>
              <a:rPr lang="en-US" sz="2400" dirty="0" smtClean="0">
                <a:latin typeface="+mj-lt"/>
              </a:rPr>
              <a:t>uidelines for aspen restoration </a:t>
            </a:r>
          </a:p>
          <a:p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First time attention is given not only to conifer-overtopped aspen, but to over-browsed persistent aspen (i.e., conifer not significantly present)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2" descr="E:\Faith Bernstein Photographs\Aspen\Clay Pit Mine Exclosure July 29th, 2013\_DSC4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3771"/>
            <a:ext cx="5111750" cy="33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http://mail.google.com/mail/?ui=2&amp;ik=c90965cdd1&amp;view=att&amp;th=13018dd2f83a8e21&amp;attid=0.1.1&amp;disp=emb&amp;z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212791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6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Monroe Mountain Working Group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219200"/>
            <a:ext cx="4495800" cy="469106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Tests UFRWG aspen restoration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Multiple field tours, subgroup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Establishes quantitative triggers for reduction of excessive ungulate browsing.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State wildlife (elk) and federal livestock (cattle, sheep) alike subject to browse limits</a:t>
            </a:r>
            <a:endParaRPr lang="en-US" sz="2400" dirty="0">
              <a:latin typeface="+mj-lt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71895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1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953168"/>
            <a:ext cx="4495800" cy="723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 smtClean="0"/>
              <a:t>Collaborative on Sustainable Grazing for national </a:t>
            </a:r>
            <a:r>
              <a:rPr lang="en-US" sz="2700" dirty="0"/>
              <a:t>f</a:t>
            </a:r>
            <a:r>
              <a:rPr lang="en-US" sz="2700" dirty="0" smtClean="0"/>
              <a:t>orests in Southern Utah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63241"/>
              </p:ext>
            </p:extLst>
          </p:nvPr>
        </p:nvGraphicFramePr>
        <p:xfrm>
          <a:off x="4596067" y="254000"/>
          <a:ext cx="4216174" cy="5890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0562"/>
                <a:gridCol w="85612"/>
              </a:tblGrid>
              <a:tr h="173655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Collaborative Group on Sustainable Grazing 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for 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U.S. Forest Service Lands in Southern Utah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818" marR="558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22347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Final Report and Consensus Recommendations</a:t>
                      </a:r>
                      <a:endParaRPr lang="en-US" sz="100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December 2012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818" marR="5581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446542"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Jointly convened by the Utah Department of Agriculture and Food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and the Utah Department of Natural Resources 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818" marR="558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6542"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Report compiled by Michele </a:t>
                      </a:r>
                      <a:r>
                        <a:rPr lang="en-US" sz="1000" dirty="0" err="1">
                          <a:effectLst/>
                        </a:rPr>
                        <a:t>Straube</a:t>
                      </a:r>
                      <a:r>
                        <a:rPr lang="en-US" sz="1000" dirty="0">
                          <a:effectLst/>
                        </a:rPr>
                        <a:t>, University of Utah 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and </a:t>
                      </a:r>
                      <a:r>
                        <a:rPr lang="en-US" sz="1000" dirty="0" err="1">
                          <a:effectLst/>
                        </a:rPr>
                        <a:t>Lorien</a:t>
                      </a:r>
                      <a:r>
                        <a:rPr lang="en-US" sz="1000" dirty="0">
                          <a:effectLst/>
                        </a:rPr>
                        <a:t> Belton, Utah State University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818" marR="558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52400" y="1752600"/>
            <a:ext cx="4267200" cy="456272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mbria" panose="02040503050406030204" pitchFamily="18" charset="0"/>
              </a:rPr>
              <a:t>Convened by UT </a:t>
            </a:r>
            <a:r>
              <a:rPr lang="en-US" sz="2600" dirty="0" err="1" smtClean="0">
                <a:latin typeface="Cambria" panose="02040503050406030204" pitchFamily="18" charset="0"/>
              </a:rPr>
              <a:t>Dept</a:t>
            </a:r>
            <a:r>
              <a:rPr lang="en-US" sz="2600" dirty="0" smtClean="0">
                <a:latin typeface="Cambria" panose="02040503050406030204" pitchFamily="18" charset="0"/>
              </a:rPr>
              <a:t> of Natural Resources and UT </a:t>
            </a:r>
            <a:r>
              <a:rPr lang="en-US" sz="2600" dirty="0" err="1" smtClean="0">
                <a:latin typeface="Cambria" panose="02040503050406030204" pitchFamily="18" charset="0"/>
              </a:rPr>
              <a:t>Dept</a:t>
            </a:r>
            <a:r>
              <a:rPr lang="en-US" sz="2600" dirty="0" smtClean="0">
                <a:latin typeface="Cambria" panose="02040503050406030204" pitchFamily="18" charset="0"/>
              </a:rPr>
              <a:t> of Agriculture and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+mj-lt"/>
              </a:rPr>
              <a:t>Recommends</a:t>
            </a:r>
            <a:r>
              <a:rPr lang="en-US" sz="2600" dirty="0" smtClean="0">
                <a:latin typeface="Cambria" panose="02040503050406030204" pitchFamily="18" charset="0"/>
              </a:rPr>
              <a:t> diverse stakeholders, diverse indicators of sustainable grazing, and diverse grazing arrangements.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mbria" panose="02040503050406030204" pitchFamily="18" charset="0"/>
              </a:rPr>
              <a:t>An appendix of 80+ simple monitoring methods for use by agencies or stakeholders</a:t>
            </a:r>
            <a:r>
              <a:rPr lang="en-US" sz="2400" dirty="0" smtClean="0"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022725" y="254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11" descr="small cover picn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30642"/>
            <a:ext cx="3535827" cy="264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191000" y="7245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</TotalTime>
  <Words>618</Words>
  <Application>Microsoft Office PowerPoint</Application>
  <PresentationFormat>On-screen Show (4:3)</PresentationFormat>
  <Paragraphs>133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Grazing and Consensus:  Can It Work?</vt:lpstr>
      <vt:lpstr>PowerPoint Presentation</vt:lpstr>
      <vt:lpstr>The  Key Question Scientists Have Not Been Asking</vt:lpstr>
      <vt:lpstr>Why Consensus Collaborations?</vt:lpstr>
      <vt:lpstr>Why Consensus Grazing Collaborations?</vt:lpstr>
      <vt:lpstr>Tushar Allotments Collaboration</vt:lpstr>
      <vt:lpstr>Utah Forest Restoration Working Group </vt:lpstr>
      <vt:lpstr>Monroe Mountain Working Group </vt:lpstr>
      <vt:lpstr>Collaborative on Sustainable Grazing for national forests in Southern Utah </vt:lpstr>
      <vt:lpstr>La Sals Sustainability Collaboration </vt:lpstr>
      <vt:lpstr> What Works: It’s All In </vt:lpstr>
      <vt:lpstr>What Works: Science</vt:lpstr>
      <vt:lpstr>What Works: USFS Willing to Leave Comfort Zone</vt:lpstr>
      <vt:lpstr>What Works: Facilitation</vt:lpstr>
      <vt:lpstr>What Has Interfered?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Mobrien</dc:creator>
  <cp:lastModifiedBy>Mobrien</cp:lastModifiedBy>
  <cp:revision>39</cp:revision>
  <dcterms:created xsi:type="dcterms:W3CDTF">2016-04-18T03:49:05Z</dcterms:created>
  <dcterms:modified xsi:type="dcterms:W3CDTF">2016-04-28T16:21:56Z</dcterms:modified>
</cp:coreProperties>
</file>