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78" r:id="rId3"/>
    <p:sldId id="279" r:id="rId4"/>
    <p:sldId id="280" r:id="rId5"/>
    <p:sldId id="281" r:id="rId6"/>
    <p:sldId id="271" r:id="rId7"/>
    <p:sldId id="319" r:id="rId8"/>
    <p:sldId id="282" r:id="rId9"/>
    <p:sldId id="320" r:id="rId10"/>
    <p:sldId id="307" r:id="rId11"/>
    <p:sldId id="284" r:id="rId12"/>
    <p:sldId id="285" r:id="rId13"/>
    <p:sldId id="286" r:id="rId14"/>
    <p:sldId id="315" r:id="rId15"/>
    <p:sldId id="310" r:id="rId16"/>
    <p:sldId id="289" r:id="rId17"/>
    <p:sldId id="313" r:id="rId18"/>
    <p:sldId id="312" r:id="rId19"/>
    <p:sldId id="314" r:id="rId20"/>
    <p:sldId id="299" r:id="rId21"/>
    <p:sldId id="317" r:id="rId22"/>
    <p:sldId id="295" r:id="rId23"/>
    <p:sldId id="305" r:id="rId2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29" autoAdjust="0"/>
    <p:restoredTop sz="73697" autoAdjust="0"/>
  </p:normalViewPr>
  <p:slideViewPr>
    <p:cSldViewPr>
      <p:cViewPr>
        <p:scale>
          <a:sx n="59" d="100"/>
          <a:sy n="59" d="100"/>
        </p:scale>
        <p:origin x="-1494" y="-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685137387239426"/>
          <c:y val="2.2936440574674113E-4"/>
          <c:w val="0.62880934259659849"/>
          <c:h val="0.6832657172380927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rgbClr val="FAD2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7030A0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rgbClr val="EC7702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$42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$889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$95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$971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 smtClean="0"/>
                      <a:t>$444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Wetland Restoration </c:v>
                </c:pt>
                <c:pt idx="1">
                  <c:v>Sediment/Erosion Control </c:v>
                </c:pt>
                <c:pt idx="2">
                  <c:v>Invasive Species </c:v>
                </c:pt>
                <c:pt idx="3">
                  <c:v>Habitat Improvement </c:v>
                </c:pt>
                <c:pt idx="4">
                  <c:v>Forest Thinning 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42</c:v>
                </c:pt>
                <c:pt idx="1">
                  <c:v>889</c:v>
                </c:pt>
                <c:pt idx="2">
                  <c:v>95</c:v>
                </c:pt>
                <c:pt idx="3">
                  <c:v>971</c:v>
                </c:pt>
                <c:pt idx="4">
                  <c:v>444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53016960"/>
        <c:axId val="153644416"/>
      </c:barChart>
      <c:catAx>
        <c:axId val="15301696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153644416"/>
        <c:crosses val="autoZero"/>
        <c:auto val="1"/>
        <c:lblAlgn val="ctr"/>
        <c:lblOffset val="100"/>
        <c:noMultiLvlLbl val="0"/>
      </c:catAx>
      <c:valAx>
        <c:axId val="153644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53016960"/>
        <c:crosses val="autoZero"/>
        <c:crossBetween val="between"/>
      </c:valAx>
    </c:plotArea>
    <c:plotVisOnly val="1"/>
    <c:dispBlanksAs val="gap"/>
    <c:showDLblsOverMax val="0"/>
  </c:chart>
  <c:spPr>
    <a:gradFill rotWithShape="1">
      <a:gsLst>
        <a:gs pos="0">
          <a:schemeClr val="accent1">
            <a:shade val="51000"/>
            <a:satMod val="130000"/>
          </a:schemeClr>
        </a:gs>
        <a:gs pos="80000">
          <a:schemeClr val="accent1">
            <a:shade val="93000"/>
            <a:satMod val="130000"/>
          </a:schemeClr>
        </a:gs>
        <a:gs pos="100000">
          <a:schemeClr val="accent1">
            <a:shade val="94000"/>
            <a:satMod val="135000"/>
          </a:schemeClr>
        </a:gs>
      </a:gsLst>
      <a:lin ang="16200000" scaled="0"/>
    </a:gradFill>
    <a:ln w="9525" cap="flat" cmpd="sng" algn="ctr">
      <a:solidFill>
        <a:schemeClr val="accent1">
          <a:shade val="95000"/>
          <a:satMod val="105000"/>
        </a:schemeClr>
      </a:solidFill>
      <a:prstDash val="solid"/>
    </a:ln>
    <a:effectLst>
      <a:outerShdw blurRad="40000" dist="23000" dir="5400000" rotWithShape="0">
        <a:srgbClr val="000000">
          <a:alpha val="35000"/>
        </a:srgbClr>
      </a:outerShdw>
    </a:effectLst>
  </c:spPr>
  <c:txPr>
    <a:bodyPr/>
    <a:lstStyle/>
    <a:p>
      <a:pPr>
        <a:defRPr b="1">
          <a:solidFill>
            <a:schemeClr val="lt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BA3BFB1-F88B-4554-AC73-581A9BAF92D2}" type="datetimeFigureOut">
              <a:rPr lang="en-US" smtClean="0"/>
              <a:t>4/23/2016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14844DF-17CD-4B4C-A94D-57EEFD8FD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157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844DF-17CD-4B4C-A94D-57EEFD8FD36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4259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844DF-17CD-4B4C-A94D-57EEFD8FD36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0004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844DF-17CD-4B4C-A94D-57EEFD8FD36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99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844DF-17CD-4B4C-A94D-57EEFD8FD36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3560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844DF-17CD-4B4C-A94D-57EEFD8FD3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836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844DF-17CD-4B4C-A94D-57EEFD8FD36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02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13904-8020-45D4-8389-700E9401C8D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998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844DF-17CD-4B4C-A94D-57EEFD8FD36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368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844DF-17CD-4B4C-A94D-57EEFD8FD36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4593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844DF-17CD-4B4C-A94D-57EEFD8FD36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36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844DF-17CD-4B4C-A94D-57EEFD8FD36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99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844DF-17CD-4B4C-A94D-57EEFD8FD36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3603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844DF-17CD-4B4C-A94D-57EEFD8FD36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368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844DF-17CD-4B4C-A94D-57EEFD8FD36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0425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844DF-17CD-4B4C-A94D-57EEFD8FD36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632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844DF-17CD-4B4C-A94D-57EEFD8FD3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52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844DF-17CD-4B4C-A94D-57EEFD8FD3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612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844DF-17CD-4B4C-A94D-57EEFD8FD36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629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9F14D-8EC2-4AD6-AB93-AB266D660B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53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844DF-17CD-4B4C-A94D-57EEFD8FD36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36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844DF-17CD-4B4C-A94D-57EEFD8FD3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36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844DF-17CD-4B4C-A94D-57EEFD8FD36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25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7A0D-CB88-4E07-88D3-DF07CFE9AD19}" type="datetimeFigureOut">
              <a:rPr lang="en-US" smtClean="0"/>
              <a:t>4/23/2016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B8A92-AE46-412C-B31D-D7839FF2E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15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7A0D-CB88-4E07-88D3-DF07CFE9AD19}" type="datetimeFigureOut">
              <a:rPr lang="en-US" smtClean="0"/>
              <a:t>4/23/2016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B8A92-AE46-412C-B31D-D7839FF2E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960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7A0D-CB88-4E07-88D3-DF07CFE9AD19}" type="datetimeFigureOut">
              <a:rPr lang="en-US" smtClean="0"/>
              <a:t>4/23/2016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B8A92-AE46-412C-B31D-D7839FF2E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2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7A0D-CB88-4E07-88D3-DF07CFE9AD19}" type="datetimeFigureOut">
              <a:rPr lang="en-US" smtClean="0"/>
              <a:t>4/23/2016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B8A92-AE46-412C-B31D-D7839FF2E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94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7A0D-CB88-4E07-88D3-DF07CFE9AD19}" type="datetimeFigureOut">
              <a:rPr lang="en-US" smtClean="0"/>
              <a:t>4/23/2016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B8A92-AE46-412C-B31D-D7839FF2E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919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7A0D-CB88-4E07-88D3-DF07CFE9AD19}" type="datetimeFigureOut">
              <a:rPr lang="en-US" smtClean="0"/>
              <a:t>4/23/2016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B8A92-AE46-412C-B31D-D7839FF2E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16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7A0D-CB88-4E07-88D3-DF07CFE9AD19}" type="datetimeFigureOut">
              <a:rPr lang="en-US" smtClean="0"/>
              <a:t>4/23/2016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B8A92-AE46-412C-B31D-D7839FF2E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720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7A0D-CB88-4E07-88D3-DF07CFE9AD19}" type="datetimeFigureOut">
              <a:rPr lang="en-US" smtClean="0"/>
              <a:t>4/23/2016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B8A92-AE46-412C-B31D-D7839FF2E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899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7A0D-CB88-4E07-88D3-DF07CFE9AD19}" type="datetimeFigureOut">
              <a:rPr lang="en-US" smtClean="0"/>
              <a:t>4/23/2016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B8A92-AE46-412C-B31D-D7839FF2E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353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7A0D-CB88-4E07-88D3-DF07CFE9AD19}" type="datetimeFigureOut">
              <a:rPr lang="en-US" smtClean="0"/>
              <a:t>4/23/2016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B8A92-AE46-412C-B31D-D7839FF2E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03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7A0D-CB88-4E07-88D3-DF07CFE9AD19}" type="datetimeFigureOut">
              <a:rPr lang="en-US" smtClean="0"/>
              <a:t>4/23/2016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B8A92-AE46-412C-B31D-D7839FF2E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49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17A0D-CB88-4E07-88D3-DF07CFE9AD19}" type="datetimeFigureOut">
              <a:rPr lang="en-US" smtClean="0"/>
              <a:t>4/23/2016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B8A92-AE46-412C-B31D-D7839FF2E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64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png"/><Relationship Id="rId18" Type="http://schemas.openxmlformats.org/officeDocument/2006/relationships/image" Target="../media/image4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5" Type="http://schemas.openxmlformats.org/officeDocument/2006/relationships/image" Target="../media/image39.jpe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ptotop.org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../Downloads/TAP%20to%20TOP%20Master.mp4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33400"/>
            <a:ext cx="5081649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5324" y="2743199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/>
              <a:t>A Watershed Investment Model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01849" y="3581400"/>
            <a:ext cx="48149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Marcus Selig</a:t>
            </a:r>
          </a:p>
          <a:p>
            <a:pPr algn="ctr"/>
            <a:r>
              <a:rPr lang="en-US" sz="2000" b="1" dirty="0" smtClean="0"/>
              <a:t>National Forest Foundation</a:t>
            </a:r>
          </a:p>
          <a:p>
            <a:pPr algn="ctr"/>
            <a:endParaRPr lang="en-US" sz="2000" b="1" dirty="0" smtClean="0"/>
          </a:p>
          <a:p>
            <a:pPr algn="ctr"/>
            <a:r>
              <a:rPr lang="en-US" sz="2000" b="1" dirty="0" smtClean="0"/>
              <a:t>April 27, 2016</a:t>
            </a:r>
          </a:p>
          <a:p>
            <a:pPr algn="ctr"/>
            <a:endParaRPr lang="en-US" sz="2000" dirty="0"/>
          </a:p>
        </p:txBody>
      </p:sp>
      <p:pic>
        <p:nvPicPr>
          <p:cNvPr id="7" name="Picture 13" descr="NFF Logo-Medi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083" y="5181950"/>
            <a:ext cx="2480482" cy="1175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43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rfdavids\AppData\Local\Microsoft\Windows\Temporary Internet Files\Content.Outlook\6VZJ6293\Slide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63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rfdavids\AppData\Local\Microsoft\Windows\Temporary Internet Files\Content.Outlook\6VZJ6293\Slid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39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rfdavids\AppData\Local\Microsoft\Windows\Temporary Internet Files\Content.Outlook\6VZJ6293\Slide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5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rfdavids\AppData\Local\Microsoft\Windows\Temporary Internet Files\Content.Outlook\6VZJ6293\Slide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55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fdavids\AppData\Local\Microsoft\Windows\Temporary Internet Files\Content.Outlook\6VZJ6293\forest_projects_overview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81001"/>
            <a:ext cx="9525000" cy="541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"/>
            <a:ext cx="9144000" cy="381000"/>
          </a:xfrm>
          <a:prstGeom prst="rect">
            <a:avLst/>
          </a:prstGeom>
          <a:gradFill flip="none" rotWithShape="1">
            <a:gsLst>
              <a:gs pos="0">
                <a:srgbClr val="21752F">
                  <a:shade val="30000"/>
                  <a:satMod val="115000"/>
                </a:srgbClr>
              </a:gs>
              <a:gs pos="50000">
                <a:srgbClr val="21752F">
                  <a:shade val="67500"/>
                  <a:satMod val="115000"/>
                </a:srgbClr>
              </a:gs>
              <a:gs pos="100000">
                <a:srgbClr val="21752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2175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30817"/>
            <a:ext cx="503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Std 55 Roman" pitchFamily="34" charset="0"/>
                <a:cs typeface="FrankRuehl" panose="020E0503060101010101" pitchFamily="34" charset="-79"/>
              </a:rPr>
              <a:t>Northern Arizona Forest Fund 2014-15 Projects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utiger LT Std 55 Roman" pitchFamily="34" charset="0"/>
              <a:cs typeface="FrankRuehl" panose="020E05030601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2791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"/>
            <a:ext cx="9144000" cy="6889594"/>
            <a:chOff x="0" y="1"/>
            <a:chExt cx="9144000" cy="6889594"/>
          </a:xfrm>
        </p:grpSpPr>
        <p:grpSp>
          <p:nvGrpSpPr>
            <p:cNvPr id="34" name="Group 33"/>
            <p:cNvGrpSpPr/>
            <p:nvPr/>
          </p:nvGrpSpPr>
          <p:grpSpPr>
            <a:xfrm>
              <a:off x="0" y="314171"/>
              <a:ext cx="9144000" cy="6575424"/>
              <a:chOff x="0" y="314171"/>
              <a:chExt cx="9144000" cy="6575424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314171"/>
                <a:ext cx="9144000" cy="6575424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21" name="Oval 20"/>
              <p:cNvSpPr/>
              <p:nvPr/>
            </p:nvSpPr>
            <p:spPr>
              <a:xfrm>
                <a:off x="3733800" y="2819400"/>
                <a:ext cx="182880" cy="182880"/>
              </a:xfrm>
              <a:prstGeom prst="ellipse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4343400" y="2971800"/>
                <a:ext cx="182880" cy="182880"/>
              </a:xfrm>
              <a:prstGeom prst="ellipse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048000" y="2209800"/>
                <a:ext cx="182880" cy="182880"/>
              </a:xfrm>
              <a:prstGeom prst="ellipse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5334000" y="5791200"/>
                <a:ext cx="182880" cy="182880"/>
              </a:xfrm>
              <a:prstGeom prst="ellipse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8305800" y="5334000"/>
                <a:ext cx="182880" cy="182880"/>
              </a:xfrm>
              <a:prstGeom prst="ellipse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3124200" y="2819400"/>
                <a:ext cx="182880" cy="182880"/>
              </a:xfrm>
              <a:prstGeom prst="ellipse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133600" y="685800"/>
                <a:ext cx="13917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i="1" spc="300" dirty="0" smtClean="0">
                    <a:solidFill>
                      <a:srgbClr val="002060"/>
                    </a:solidFill>
                    <a:latin typeface="Estrangelo Edessa" panose="03080600000000000000" pitchFamily="66" charset="0"/>
                    <a:ea typeface="FangSong" panose="02010609060101010101" pitchFamily="49" charset="-122"/>
                    <a:cs typeface="Estrangelo Edessa" panose="03080600000000000000" pitchFamily="66" charset="0"/>
                  </a:rPr>
                  <a:t>Verde River </a:t>
                </a:r>
              </a:p>
              <a:p>
                <a:pPr algn="ctr"/>
                <a:r>
                  <a:rPr lang="en-US" sz="1200" i="1" spc="300" dirty="0" smtClean="0">
                    <a:solidFill>
                      <a:srgbClr val="002060"/>
                    </a:solidFill>
                    <a:latin typeface="Estrangelo Edessa" panose="03080600000000000000" pitchFamily="66" charset="0"/>
                    <a:ea typeface="FangSong" panose="02010609060101010101" pitchFamily="49" charset="-122"/>
                    <a:cs typeface="Estrangelo Edessa" panose="03080600000000000000" pitchFamily="66" charset="0"/>
                  </a:rPr>
                  <a:t>Watershed</a:t>
                </a:r>
                <a:endParaRPr lang="en-US" sz="1200" i="1" spc="300" dirty="0">
                  <a:solidFill>
                    <a:srgbClr val="002060"/>
                  </a:solidFill>
                  <a:latin typeface="Estrangelo Edessa" panose="03080600000000000000" pitchFamily="66" charset="0"/>
                  <a:ea typeface="FangSong" panose="02010609060101010101" pitchFamily="49" charset="-122"/>
                  <a:cs typeface="Estrangelo Edessa" panose="03080600000000000000" pitchFamily="66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391400" y="3962400"/>
                <a:ext cx="12121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i="1" spc="300" dirty="0" smtClean="0">
                    <a:solidFill>
                      <a:srgbClr val="002060"/>
                    </a:solidFill>
                    <a:latin typeface="Estrangelo Edessa" panose="03080600000000000000" pitchFamily="66" charset="0"/>
                    <a:ea typeface="FangSong" panose="02010609060101010101" pitchFamily="49" charset="-122"/>
                    <a:cs typeface="Estrangelo Edessa" panose="03080600000000000000" pitchFamily="66" charset="0"/>
                  </a:rPr>
                  <a:t>Salt River</a:t>
                </a:r>
              </a:p>
              <a:p>
                <a:pPr algn="ctr"/>
                <a:r>
                  <a:rPr lang="en-US" sz="1200" i="1" spc="300" dirty="0" smtClean="0">
                    <a:solidFill>
                      <a:srgbClr val="002060"/>
                    </a:solidFill>
                    <a:latin typeface="Estrangelo Edessa" panose="03080600000000000000" pitchFamily="66" charset="0"/>
                    <a:ea typeface="FangSong" panose="02010609060101010101" pitchFamily="49" charset="-122"/>
                    <a:cs typeface="Estrangelo Edessa" panose="03080600000000000000" pitchFamily="66" charset="0"/>
                  </a:rPr>
                  <a:t>Watershed</a:t>
                </a:r>
                <a:endParaRPr lang="en-US" sz="1200" i="1" spc="300" dirty="0">
                  <a:solidFill>
                    <a:srgbClr val="002060"/>
                  </a:solidFill>
                  <a:latin typeface="Estrangelo Edessa" panose="03080600000000000000" pitchFamily="66" charset="0"/>
                  <a:ea typeface="FangSong" panose="02010609060101010101" pitchFamily="49" charset="-122"/>
                  <a:cs typeface="Estrangelo Edessa" panose="03080600000000000000" pitchFamily="66" charset="0"/>
                </a:endParaRPr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0" y="1"/>
              <a:ext cx="9144000" cy="381000"/>
            </a:xfrm>
            <a:prstGeom prst="rect">
              <a:avLst/>
            </a:prstGeom>
            <a:gradFill flip="none" rotWithShape="1">
              <a:gsLst>
                <a:gs pos="0">
                  <a:srgbClr val="21752F">
                    <a:shade val="30000"/>
                    <a:satMod val="115000"/>
                  </a:srgbClr>
                </a:gs>
                <a:gs pos="50000">
                  <a:srgbClr val="21752F">
                    <a:shade val="67500"/>
                    <a:satMod val="115000"/>
                  </a:srgbClr>
                </a:gs>
                <a:gs pos="100000">
                  <a:srgbClr val="21752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21752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6200" y="30817"/>
              <a:ext cx="5211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utiger LT Std 55 Roman" pitchFamily="34" charset="0"/>
                  <a:cs typeface="FrankRuehl" panose="020E0503060101010101" pitchFamily="34" charset="-79"/>
                </a:rPr>
                <a:t>Northern Arizona Forest Fund 2015-16 Projects</a:t>
              </a: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Std 55 Roman" pitchFamily="34" charset="0"/>
                <a:cs typeface="FrankRuehl" panose="020E0503060101010101" pitchFamily="34" charset="-79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5029200"/>
              <a:ext cx="3175536" cy="1491343"/>
            </a:xfrm>
            <a:prstGeom prst="rect">
              <a:avLst/>
            </a:prstGeom>
          </p:spPr>
        </p:pic>
        <p:sp>
          <p:nvSpPr>
            <p:cNvPr id="10" name="Text Box 5"/>
            <p:cNvSpPr txBox="1"/>
            <p:nvPr/>
          </p:nvSpPr>
          <p:spPr>
            <a:xfrm>
              <a:off x="4267200" y="685800"/>
              <a:ext cx="4648200" cy="609600"/>
            </a:xfrm>
            <a:prstGeom prst="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5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Investment in watershed restoration through the Northern Arizona Forest Fund protects vital water supplies and shows your commitment </a:t>
              </a:r>
              <a:r>
                <a:rPr lang="en-US" sz="1050" b="1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 environmental </a:t>
              </a:r>
              <a:r>
                <a:rPr lang="en-US" sz="105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stewardship in the landscape </a:t>
              </a:r>
              <a:r>
                <a:rPr lang="en-US" sz="1050" b="1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that serves </a:t>
              </a:r>
              <a:r>
                <a:rPr lang="en-US" sz="105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your business and community</a:t>
              </a:r>
              <a:r>
                <a:rPr lang="en-US" sz="1050" b="1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105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14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953000" y="1353111"/>
              <a:ext cx="4038600" cy="250924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ounded Rectangular Callout 16"/>
            <p:cNvSpPr/>
            <p:nvPr/>
          </p:nvSpPr>
          <p:spPr>
            <a:xfrm>
              <a:off x="457200" y="1295400"/>
              <a:ext cx="1801970" cy="446810"/>
            </a:xfrm>
            <a:prstGeom prst="wedgeRoundRectCallout">
              <a:avLst>
                <a:gd name="adj1" fmla="val 90735"/>
                <a:gd name="adj2" fmla="val 152347"/>
                <a:gd name="adj3" fmla="val 16667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/>
          </p:spPr>
          <p:style>
            <a:lnRef idx="3">
              <a:schemeClr val="lt1"/>
            </a:lnRef>
            <a:fillRef idx="1003">
              <a:schemeClr val="lt2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utiger LT Std 55 Roman" pitchFamily="34" charset="0"/>
                </a:rPr>
                <a:t>McCracken Woodland Health and Habitat Improvement</a:t>
              </a:r>
              <a:endParaRPr 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Std 55 Roman" pitchFamily="34" charset="0"/>
              </a:endParaRPr>
            </a:p>
          </p:txBody>
        </p:sp>
        <p:sp>
          <p:nvSpPr>
            <p:cNvPr id="29" name="Rounded Rectangular Callout 28"/>
            <p:cNvSpPr/>
            <p:nvPr/>
          </p:nvSpPr>
          <p:spPr>
            <a:xfrm>
              <a:off x="533400" y="3276600"/>
              <a:ext cx="1828800" cy="294410"/>
            </a:xfrm>
            <a:prstGeom prst="wedgeRoundRectCallout">
              <a:avLst>
                <a:gd name="adj1" fmla="val 84624"/>
                <a:gd name="adj2" fmla="val -159608"/>
                <a:gd name="adj3" fmla="val 16667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/>
          </p:spPr>
          <p:style>
            <a:lnRef idx="3">
              <a:schemeClr val="lt1"/>
            </a:lnRef>
            <a:fillRef idx="1003">
              <a:schemeClr val="lt2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utiger LT Std 55 Roman" pitchFamily="34" charset="0"/>
                </a:rPr>
                <a:t>Red Flat Meadow Restoration</a:t>
              </a:r>
              <a:endParaRPr 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Std 55 Roman" pitchFamily="34" charset="0"/>
              </a:endParaRPr>
            </a:p>
          </p:txBody>
        </p:sp>
        <p:sp>
          <p:nvSpPr>
            <p:cNvPr id="30" name="Rounded Rectangular Callout 29"/>
            <p:cNvSpPr/>
            <p:nvPr/>
          </p:nvSpPr>
          <p:spPr>
            <a:xfrm>
              <a:off x="4191000" y="1905000"/>
              <a:ext cx="1676400" cy="446810"/>
            </a:xfrm>
            <a:prstGeom prst="wedgeRoundRectCallout">
              <a:avLst>
                <a:gd name="adj1" fmla="val -65612"/>
                <a:gd name="adj2" fmla="val 150803"/>
                <a:gd name="adj3" fmla="val 16667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/>
          </p:spPr>
          <p:style>
            <a:lnRef idx="3">
              <a:schemeClr val="lt1"/>
            </a:lnRef>
            <a:fillRef idx="1003">
              <a:schemeClr val="lt2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utiger LT Std 55 Roman" pitchFamily="34" charset="0"/>
                </a:rPr>
                <a:t>Oak Creek Erosion Control</a:t>
              </a:r>
            </a:p>
            <a:p>
              <a:pPr algn="ctr"/>
              <a:r>
                <a:rPr lang="en-US" sz="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utiger LT Std 55 Roman" pitchFamily="34" charset="0"/>
                </a:rPr>
                <a:t>(</a:t>
              </a:r>
              <a:r>
                <a:rPr lang="en-US" sz="8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utiger LT Std 55 Roman" pitchFamily="34" charset="0"/>
                </a:rPr>
                <a:t>Schnebly</a:t>
              </a:r>
              <a:r>
                <a:rPr lang="en-US" sz="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utiger LT Std 55 Roman" pitchFamily="34" charset="0"/>
                </a:rPr>
                <a:t> Hill Road)</a:t>
              </a:r>
              <a:endParaRPr 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Std 55 Roman" pitchFamily="34" charset="0"/>
              </a:endParaRPr>
            </a:p>
          </p:txBody>
        </p:sp>
        <p:sp>
          <p:nvSpPr>
            <p:cNvPr id="31" name="Rounded Rectangular Callout 30"/>
            <p:cNvSpPr/>
            <p:nvPr/>
          </p:nvSpPr>
          <p:spPr>
            <a:xfrm>
              <a:off x="5791200" y="4495800"/>
              <a:ext cx="1573370" cy="446810"/>
            </a:xfrm>
            <a:prstGeom prst="wedgeRoundRectCallout">
              <a:avLst>
                <a:gd name="adj1" fmla="val 108975"/>
                <a:gd name="adj2" fmla="val 146880"/>
                <a:gd name="adj3" fmla="val 16667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/>
          </p:spPr>
          <p:style>
            <a:lnRef idx="3">
              <a:schemeClr val="lt1"/>
            </a:lnRef>
            <a:fillRef idx="1003">
              <a:schemeClr val="lt2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utiger LT Std 55 Roman" pitchFamily="34" charset="0"/>
                </a:rPr>
                <a:t>Black River Stream and Riparian Protection</a:t>
              </a:r>
              <a:endParaRPr 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Std 55 Roman" pitchFamily="34" charset="0"/>
              </a:endParaRPr>
            </a:p>
          </p:txBody>
        </p:sp>
        <p:sp>
          <p:nvSpPr>
            <p:cNvPr id="32" name="Rounded Rectangular Callout 31"/>
            <p:cNvSpPr/>
            <p:nvPr/>
          </p:nvSpPr>
          <p:spPr>
            <a:xfrm>
              <a:off x="3124200" y="6172200"/>
              <a:ext cx="2209800" cy="446810"/>
            </a:xfrm>
            <a:prstGeom prst="wedgeRoundRectCallout">
              <a:avLst>
                <a:gd name="adj1" fmla="val 47250"/>
                <a:gd name="adj2" fmla="val -98832"/>
                <a:gd name="adj3" fmla="val 16667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/>
          </p:spPr>
          <p:style>
            <a:lnRef idx="3">
              <a:schemeClr val="lt1"/>
            </a:lnRef>
            <a:fillRef idx="1003">
              <a:schemeClr val="lt2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utiger LT Std 55 Roman" pitchFamily="34" charset="0"/>
                </a:rPr>
                <a:t>West Pinto Creek Trail Rehabilitation and Erosion Control</a:t>
              </a:r>
              <a:endParaRPr 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Std 55 Roman" pitchFamily="34" charset="0"/>
              </a:endParaRPr>
            </a:p>
          </p:txBody>
        </p:sp>
        <p:sp>
          <p:nvSpPr>
            <p:cNvPr id="33" name="Rounded Rectangular Callout 32"/>
            <p:cNvSpPr/>
            <p:nvPr/>
          </p:nvSpPr>
          <p:spPr>
            <a:xfrm>
              <a:off x="3455830" y="3581400"/>
              <a:ext cx="2030570" cy="446810"/>
            </a:xfrm>
            <a:prstGeom prst="wedgeRoundRectCallout">
              <a:avLst>
                <a:gd name="adj1" fmla="val -7776"/>
                <a:gd name="adj2" fmla="val -138408"/>
                <a:gd name="adj3" fmla="val 16667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/>
          </p:spPr>
          <p:style>
            <a:lnRef idx="3">
              <a:schemeClr val="lt1"/>
            </a:lnRef>
            <a:fillRef idx="1003">
              <a:schemeClr val="lt2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utiger LT Std 55 Roman" pitchFamily="34" charset="0"/>
                </a:rPr>
                <a:t>Stoneman</a:t>
              </a:r>
              <a:r>
                <a:rPr lang="en-US" sz="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utiger LT Std 55 Roman" pitchFamily="34" charset="0"/>
                </a:rPr>
                <a:t> Lake Watershed Health and Habitat Protection</a:t>
              </a:r>
              <a:endParaRPr 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Std 55 Roman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23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alpha val="79000"/>
            </a:schemeClr>
          </a:solidFill>
        </p:spPr>
        <p:txBody>
          <a:bodyPr>
            <a:normAutofit/>
          </a:bodyPr>
          <a:lstStyle/>
          <a:p>
            <a:r>
              <a:rPr lang="en-US" b="1" dirty="0" smtClean="0"/>
              <a:t>How it Works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  <a:solidFill>
            <a:schemeClr val="accent1">
              <a:alpha val="45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Priority projects are identified</a:t>
            </a:r>
          </a:p>
          <a:p>
            <a:r>
              <a:rPr lang="en-US" dirty="0" smtClean="0"/>
              <a:t>Downstream beneficiaries invest in projects</a:t>
            </a:r>
          </a:p>
          <a:p>
            <a:r>
              <a:rPr lang="en-US" dirty="0" smtClean="0"/>
              <a:t>National Forest Foundation and partners implement projects</a:t>
            </a:r>
          </a:p>
          <a:p>
            <a:r>
              <a:rPr lang="en-US" dirty="0" smtClean="0"/>
              <a:t>Monitoring and reporting of accomplishments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88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alpha val="79000"/>
            </a:schemeClr>
          </a:solidFill>
        </p:spPr>
        <p:txBody>
          <a:bodyPr>
            <a:normAutofit/>
          </a:bodyPr>
          <a:lstStyle/>
          <a:p>
            <a:r>
              <a:rPr lang="en-US" b="1" dirty="0" smtClean="0"/>
              <a:t>How Partners Engage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  <a:solidFill>
            <a:schemeClr val="accent1">
              <a:alpha val="45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Dollar Investment</a:t>
            </a:r>
          </a:p>
          <a:p>
            <a:r>
              <a:rPr lang="en-US" dirty="0" smtClean="0"/>
              <a:t>Employee Volunteerism</a:t>
            </a:r>
          </a:p>
          <a:p>
            <a:r>
              <a:rPr lang="en-US" dirty="0" smtClean="0"/>
              <a:t>In-Kind Contributions</a:t>
            </a:r>
            <a:endParaRPr lang="en-US" dirty="0"/>
          </a:p>
          <a:p>
            <a:r>
              <a:rPr lang="en-US" dirty="0" smtClean="0"/>
              <a:t>Communication and Outreach</a:t>
            </a:r>
            <a:endParaRPr lang="en-US" dirty="0"/>
          </a:p>
        </p:txBody>
      </p:sp>
      <p:pic>
        <p:nvPicPr>
          <p:cNvPr id="4" name="Picture 9" descr="photo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62400"/>
            <a:ext cx="2490469" cy="1954634"/>
          </a:xfrm>
          <a:prstGeom prst="rect">
            <a:avLst/>
          </a:prstGeom>
          <a:noFill/>
          <a:ln w="12700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962400"/>
            <a:ext cx="2641600" cy="19546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455" y="3968685"/>
            <a:ext cx="2514233" cy="19230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569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alpha val="79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 smtClean="0"/>
              <a:t>Current Accomplishments and Watershed Partners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  <a:solidFill>
            <a:schemeClr val="accent1">
              <a:alpha val="45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Almost $2 Million Invested!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629566"/>
            <a:ext cx="3383755" cy="1009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589" y="2400499"/>
            <a:ext cx="2363156" cy="677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028" name="Picture 4" descr="FreePort-McMoRan-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99" y="2478520"/>
            <a:ext cx="3654425" cy="521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9" name="Picture 5" descr="logo_empireSouthwes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393" y="5215394"/>
            <a:ext cx="2205037" cy="561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0" name="Picture 6" descr="RME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00400"/>
            <a:ext cx="158750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031" name="Picture 7" descr="SanTan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279568"/>
            <a:ext cx="1905000" cy="122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2" name="Picture 8" descr="crescent-crown-distributing-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51200"/>
            <a:ext cx="930275" cy="13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3" name="Picture 9" descr="SRP_301_logo_tag_Eng_c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32" y="5776676"/>
            <a:ext cx="2956898" cy="80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6" name="Picture 4" descr="https://www.teamunify.com/assac/__sponsor_logo__/1239731148076City_of_Scottsdale_Logo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90850"/>
            <a:ext cx="129540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Image result for waste management phoenix open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Image result for waste management phoenix open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http://www.pgatour.com/logos/tournament_logos/r003/704x42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501" y="4751772"/>
            <a:ext cx="1378979" cy="82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www.pinkjeeptours.com/wp-content/uploads/2015/03/You_Gotta_Do_It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222092"/>
            <a:ext cx="1239229" cy="105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www.villages.org/wp-content/uploads/2016/01/NMPCTLogo_foremail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955" y="5669691"/>
            <a:ext cx="1514174" cy="92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6" descr="Image result for green living magazine log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8" descr="Image result for green living magazine logo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4" name="Picture 20" descr="https://www.mrsgreensworld.com/wp-content/uploads/2015/10/green-living-magazine-logo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390" y="5832059"/>
            <a:ext cx="2279445" cy="55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sledder.net/wp-content/uploads/2015/09/Polaris-logo-med-res-JPG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082" y="4722078"/>
            <a:ext cx="2707780" cy="38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4" descr="Image result for coconino county logo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50" name="Picture 26" descr="http://www.coconino.az.gov/images/pages/N1084/county-color-vertical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00400"/>
            <a:ext cx="859739" cy="128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://www.finleybeer.com/images/logo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"/>
          <a:stretch/>
        </p:blipFill>
        <p:spPr bwMode="auto">
          <a:xfrm>
            <a:off x="5628670" y="3304230"/>
            <a:ext cx="890540" cy="112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82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alpha val="79000"/>
            </a:schemeClr>
          </a:solidFill>
        </p:spPr>
        <p:txBody>
          <a:bodyPr>
            <a:normAutofit/>
          </a:bodyPr>
          <a:lstStyle/>
          <a:p>
            <a:r>
              <a:rPr lang="en-US" b="1" dirty="0" smtClean="0"/>
              <a:t>Local Projects, Local Benefits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  <a:solidFill>
            <a:schemeClr val="accent1">
              <a:alpha val="4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1026" name="Picture 2" descr="pjthinning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44036"/>
            <a:ext cx="3600945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027" name="Picture 3" descr="CoconinoNF_Wet Beaver Creek_USF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031522"/>
            <a:ext cx="3619121" cy="2215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028" name="Picture 4" descr="15_0074_04_076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44036"/>
            <a:ext cx="3657637" cy="2201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48135" y="-3966964"/>
            <a:ext cx="4180986" cy="7400743"/>
            <a:chOff x="120529085" y="104253698"/>
            <a:chExt cx="4179855" cy="7400809"/>
          </a:xfrm>
        </p:grpSpPr>
        <p:cxnSp>
          <p:nvCxnSpPr>
            <p:cNvPr id="1031" name="AutoShape 7"/>
            <p:cNvCxnSpPr>
              <a:cxnSpLocks noChangeShapeType="1"/>
            </p:cNvCxnSpPr>
            <p:nvPr/>
          </p:nvCxnSpPr>
          <p:spPr bwMode="auto">
            <a:xfrm flipH="1" flipV="1">
              <a:off x="124180795" y="111654507"/>
              <a:ext cx="528145" cy="0"/>
            </a:xfrm>
            <a:prstGeom prst="straightConnector1">
              <a:avLst/>
            </a:prstGeom>
            <a:noFill/>
            <a:ln w="76200" algn="ctr">
              <a:solidFill>
                <a:srgbClr val="33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1038" name="AutoShape 14"/>
            <p:cNvCxnSpPr>
              <a:cxnSpLocks noChangeShapeType="1"/>
            </p:cNvCxnSpPr>
            <p:nvPr/>
          </p:nvCxnSpPr>
          <p:spPr bwMode="auto">
            <a:xfrm rot="10800000" flipH="1" flipV="1">
              <a:off x="120529085" y="104253698"/>
              <a:ext cx="528146" cy="1"/>
            </a:xfrm>
            <a:prstGeom prst="straightConnector1">
              <a:avLst/>
            </a:prstGeom>
            <a:noFill/>
            <a:ln w="76200" algn="ctr">
              <a:solidFill>
                <a:srgbClr val="33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</p:grpSp>
      <p:sp>
        <p:nvSpPr>
          <p:cNvPr id="8" name="TextBox 7"/>
          <p:cNvSpPr txBox="1"/>
          <p:nvPr/>
        </p:nvSpPr>
        <p:spPr>
          <a:xfrm>
            <a:off x="1524000" y="3563563"/>
            <a:ext cx="2286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Measurable Results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38800" y="3563563"/>
            <a:ext cx="2286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Resilient Landscapes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52800" y="5778854"/>
            <a:ext cx="308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Dependable Water Supplies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44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Watershed map final v06 new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48" y="0"/>
            <a:ext cx="9126052" cy="6858000"/>
          </a:xfrm>
        </p:spPr>
      </p:pic>
    </p:spTree>
    <p:extLst>
      <p:ext uri="{BB962C8B-B14F-4D97-AF65-F5344CB8AC3E}">
        <p14:creationId xmlns:p14="http://schemas.microsoft.com/office/powerpoint/2010/main" val="355792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alpha val="79000"/>
            </a:schemeClr>
          </a:solidFill>
        </p:spPr>
        <p:txBody>
          <a:bodyPr>
            <a:normAutofit/>
          </a:bodyPr>
          <a:lstStyle/>
          <a:p>
            <a:r>
              <a:rPr lang="en-US" b="1" dirty="0" smtClean="0"/>
              <a:t>PR and Communication Benefits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  <a:solidFill>
            <a:schemeClr val="accent1">
              <a:alpha val="4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630" y="1672080"/>
            <a:ext cx="6082739" cy="465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8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 action="ppaction://hlinkfile"/>
              </a:rPr>
              <a:t>TapToTop.com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79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31800" y="228600"/>
            <a:ext cx="8229600" cy="1143000"/>
          </a:xfrm>
          <a:prstGeom prst="rect">
            <a:avLst/>
          </a:prstGeom>
          <a:solidFill>
            <a:schemeClr val="accent1">
              <a:alpha val="79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Making the Connection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58018"/>
            <a:ext cx="8744857" cy="491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31800" y="1676400"/>
            <a:ext cx="8229600" cy="4724400"/>
          </a:xfrm>
          <a:solidFill>
            <a:schemeClr val="accent1">
              <a:alpha val="4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31800" y="228600"/>
            <a:ext cx="8229600" cy="1143000"/>
          </a:xfrm>
          <a:prstGeom prst="rect">
            <a:avLst/>
          </a:prstGeom>
          <a:solidFill>
            <a:schemeClr val="accent1">
              <a:alpha val="79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Questions?</a:t>
            </a:r>
            <a:endParaRPr lang="en-US" b="1" dirty="0"/>
          </a:p>
        </p:txBody>
      </p:sp>
      <p:pic>
        <p:nvPicPr>
          <p:cNvPr id="1026" name="Picture 2" descr="U:\AllWater\Wallow\2014 Brochure Library of Images\Brochure Library\ERI_SRP14_0319 Folder\Links\DSC037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514475"/>
            <a:ext cx="6731000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56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1" name="Picture 3" descr="C:\Users\rfdavids\AppData\Local\Microsoft\Windows\Temporary Internet Files\Content.Outlook\6VZJ6293\Slid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57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rfdavids\AppData\Local\Microsoft\Windows\Temporary Internet Files\Content.Outlook\6VZJ6293\Slid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24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C:\Users\rfdavids\AppData\Local\Microsoft\Windows\Temporary Internet Files\Content.Outlook\6VZJ6293\Slide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80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Valley_Fire_Impac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018" y="3924300"/>
            <a:ext cx="4001683" cy="2667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7620000" y="914400"/>
            <a:ext cx="3276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dirty="0">
                <a:latin typeface="Berylium" pitchFamily="2" charset="0"/>
              </a:rPr>
              <a:t>- Mount Baldy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771525"/>
            <a:ext cx="4078288" cy="27336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05497" y="2171700"/>
            <a:ext cx="2178050" cy="22288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itle 8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cs typeface="Arial" panose="020B0604020202020204" pitchFamily="34" charset="0"/>
              </a:rPr>
              <a:t>Water Resource Impacts</a:t>
            </a:r>
            <a:endParaRPr lang="en-US" b="1" dirty="0">
              <a:cs typeface="Arial" panose="020B0604020202020204" pitchFamily="34" charset="0"/>
            </a:endParaRPr>
          </a:p>
        </p:txBody>
      </p:sp>
      <p:pic>
        <p:nvPicPr>
          <p:cNvPr id="8" name="Picture 3" descr="P731118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50912"/>
            <a:ext cx="4116388" cy="30876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50" y="4400550"/>
            <a:ext cx="3841750" cy="25336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5556" y="6627168"/>
            <a:ext cx="3429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09/09/2014, Council Meeting: Education Series, B. L. Hallin</a:t>
            </a:r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95506" y="6655896"/>
            <a:ext cx="382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89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alpha val="79000"/>
            </a:schemeClr>
          </a:solidFill>
        </p:spPr>
        <p:txBody>
          <a:bodyPr>
            <a:normAutofit/>
          </a:bodyPr>
          <a:lstStyle/>
          <a:p>
            <a:r>
              <a:rPr lang="en-US" b="1" dirty="0" smtClean="0"/>
              <a:t>The National Forest Foundation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  <a:solidFill>
            <a:schemeClr val="accent1">
              <a:alpha val="4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Founded by Congressional charter in 1991, the NFF engages America in community-based and national programs that promote the health and  public enjoyment of the 193-million-acre National Forest System.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543050" y="6502093"/>
            <a:ext cx="188595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r>
              <a:rPr lang="en-US" sz="900" b="1" i="1" dirty="0"/>
              <a:t>Protecting America’s Backyard</a:t>
            </a:r>
          </a:p>
        </p:txBody>
      </p:sp>
      <p:pic>
        <p:nvPicPr>
          <p:cNvPr id="5" name="Picture 3" descr="H:\My Documents\Design\NFF logos\NFF 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945" y="6177313"/>
            <a:ext cx="1291255" cy="61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:\Photos\Treasured Landscapes Campaign Sites\Coconino\Coconino NF_San Francisco Peaks_USFS.jp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1" y="4495800"/>
            <a:ext cx="8229600" cy="15436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200" y="3200400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Since 2001:</a:t>
            </a:r>
          </a:p>
          <a:p>
            <a:r>
              <a:rPr lang="en-US" dirty="0"/>
              <a:t>1,500 distinct projects    •  10,500 miles of trails work   • 4.3 million trees planted</a:t>
            </a:r>
          </a:p>
          <a:p>
            <a:r>
              <a:rPr lang="en-US" dirty="0"/>
              <a:t>117,000 acres of habitat improvement    •  46,000 youth employed or engaged</a:t>
            </a:r>
          </a:p>
          <a:p>
            <a:r>
              <a:rPr lang="en-US" dirty="0"/>
              <a:t>120,000 volunteers – over 1.5 million hours of work</a:t>
            </a:r>
          </a:p>
        </p:txBody>
      </p:sp>
    </p:spTree>
    <p:extLst>
      <p:ext uri="{BB962C8B-B14F-4D97-AF65-F5344CB8AC3E}">
        <p14:creationId xmlns:p14="http://schemas.microsoft.com/office/powerpoint/2010/main" val="87561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alpha val="79000"/>
            </a:schemeClr>
          </a:solidFill>
        </p:spPr>
        <p:txBody>
          <a:bodyPr>
            <a:normAutofit/>
          </a:bodyPr>
          <a:lstStyle/>
          <a:p>
            <a:r>
              <a:rPr lang="en-US" b="1" dirty="0" smtClean="0"/>
              <a:t>Building a Solution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  <a:solidFill>
            <a:schemeClr val="accent1">
              <a:alpha val="45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Find the right partners</a:t>
            </a:r>
          </a:p>
          <a:p>
            <a:r>
              <a:rPr lang="en-US" dirty="0" smtClean="0"/>
              <a:t>Identify projects “ready to go”</a:t>
            </a:r>
          </a:p>
          <a:p>
            <a:r>
              <a:rPr lang="en-US" dirty="0" smtClean="0"/>
              <a:t>Build private investment</a:t>
            </a:r>
          </a:p>
          <a:p>
            <a:r>
              <a:rPr lang="en-US" dirty="0" smtClean="0"/>
              <a:t>Accelerate treatments that protect watersheds</a:t>
            </a:r>
          </a:p>
          <a:p>
            <a:r>
              <a:rPr lang="en-US" dirty="0" smtClean="0"/>
              <a:t>Bring project success stories to local and downstream communities </a:t>
            </a:r>
          </a:p>
          <a:p>
            <a:r>
              <a:rPr lang="en-US" dirty="0" smtClean="0"/>
              <a:t>Build restoration capacity and public support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0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2919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58" y="152401"/>
            <a:ext cx="8354142" cy="6324600"/>
          </a:xfrm>
          <a:prstGeom prst="rect">
            <a:avLst/>
          </a:prstGeom>
          <a:ln>
            <a:noFill/>
          </a:ln>
          <a:effectLst>
            <a:glow rad="50800">
              <a:schemeClr val="bg1">
                <a:lumMod val="65000"/>
                <a:alpha val="11000"/>
              </a:schemeClr>
            </a:glow>
            <a:softEdge rad="508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7001"/>
            <a:ext cx="4164904" cy="162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121336227"/>
              </p:ext>
            </p:extLst>
          </p:nvPr>
        </p:nvGraphicFramePr>
        <p:xfrm>
          <a:off x="152400" y="4267200"/>
          <a:ext cx="6451948" cy="2138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169887" y="6076344"/>
            <a:ext cx="2492436" cy="255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Funds Needed ($ in Thousands)</a:t>
            </a:r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861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1837</TotalTime>
  <Words>342</Words>
  <Application>Microsoft Office PowerPoint</Application>
  <PresentationFormat>On-screen Show (4:3)</PresentationFormat>
  <Paragraphs>88</Paragraphs>
  <Slides>23</Slides>
  <Notes>22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National Forest Foundation</vt:lpstr>
      <vt:lpstr>Building a Solution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it Works</vt:lpstr>
      <vt:lpstr>How Partners Engage</vt:lpstr>
      <vt:lpstr>Current Accomplishments and Watershed Partners</vt:lpstr>
      <vt:lpstr>Local Projects, Local Benefits</vt:lpstr>
      <vt:lpstr>PR and Communication Benefits</vt:lpstr>
      <vt:lpstr>TapToTop.com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Marcus Selig</dc:creator>
  <cp:lastModifiedBy>Emily Olsen</cp:lastModifiedBy>
  <cp:revision>97</cp:revision>
  <cp:lastPrinted>2015-09-30T18:09:40Z</cp:lastPrinted>
  <dcterms:created xsi:type="dcterms:W3CDTF">2014-10-10T18:41:40Z</dcterms:created>
  <dcterms:modified xsi:type="dcterms:W3CDTF">2016-04-23T17:09:31Z</dcterms:modified>
</cp:coreProperties>
</file>