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8" r:id="rId3"/>
    <p:sldId id="257" r:id="rId4"/>
    <p:sldId id="259" r:id="rId5"/>
    <p:sldId id="261" r:id="rId6"/>
    <p:sldId id="262" r:id="rId7"/>
    <p:sldId id="263" r:id="rId8"/>
    <p:sldId id="260"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4072" autoAdjust="0"/>
  </p:normalViewPr>
  <p:slideViewPr>
    <p:cSldViewPr snapToGrid="0">
      <p:cViewPr varScale="1">
        <p:scale>
          <a:sx n="67" d="100"/>
          <a:sy n="67" d="100"/>
        </p:scale>
        <p:origin x="60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E3C04-1D10-4CB4-919E-29C43894ACB1}"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96ECE-D4B9-472E-AA25-EF0729216579}" type="slidenum">
              <a:rPr lang="en-US" smtClean="0"/>
              <a:t>‹#›</a:t>
            </a:fld>
            <a:endParaRPr lang="en-US"/>
          </a:p>
        </p:txBody>
      </p:sp>
    </p:spTree>
    <p:extLst>
      <p:ext uri="{BB962C8B-B14F-4D97-AF65-F5344CB8AC3E}">
        <p14:creationId xmlns:p14="http://schemas.microsoft.com/office/powerpoint/2010/main" val="33078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believe is that</a:t>
            </a:r>
            <a:r>
              <a:rPr lang="en-US" baseline="0" dirty="0"/>
              <a:t> once you have good responsible people then how well you can measure, will determine how well you can manage and market. </a:t>
            </a:r>
          </a:p>
          <a:p>
            <a:endParaRPr lang="en-US" baseline="0" dirty="0"/>
          </a:p>
          <a:p>
            <a:r>
              <a:rPr lang="en-US" baseline="0" dirty="0"/>
              <a:t>Peter </a:t>
            </a:r>
            <a:r>
              <a:rPr lang="en-US" baseline="0" dirty="0" err="1"/>
              <a:t>Drucker</a:t>
            </a:r>
            <a:r>
              <a:rPr lang="en-US" baseline="0" dirty="0"/>
              <a:t> said; What get measure get managed and what get measured improves. </a:t>
            </a:r>
            <a:endParaRPr lang="en-US" dirty="0"/>
          </a:p>
        </p:txBody>
      </p:sp>
      <p:sp>
        <p:nvSpPr>
          <p:cNvPr id="4" name="Slide Number Placeholder 3"/>
          <p:cNvSpPr>
            <a:spLocks noGrp="1"/>
          </p:cNvSpPr>
          <p:nvPr>
            <p:ph type="sldNum" sz="quarter" idx="10"/>
          </p:nvPr>
        </p:nvSpPr>
        <p:spPr/>
        <p:txBody>
          <a:bodyPr/>
          <a:lstStyle/>
          <a:p>
            <a:fld id="{462C1155-7A76-A748-9E94-AA3F60C018B3}" type="slidenum">
              <a:rPr lang="en-US" smtClean="0"/>
              <a:t>1</a:t>
            </a:fld>
            <a:endParaRPr lang="en-US"/>
          </a:p>
        </p:txBody>
      </p:sp>
    </p:spTree>
    <p:extLst>
      <p:ext uri="{BB962C8B-B14F-4D97-AF65-F5344CB8AC3E}">
        <p14:creationId xmlns:p14="http://schemas.microsoft.com/office/powerpoint/2010/main" val="227313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terms and conditions</a:t>
            </a:r>
            <a:r>
              <a:rPr lang="en-US" baseline="0" dirty="0"/>
              <a:t> focus on telling us what to do for the 10 year term and doesn’t allow for the flexibility to creativity adapt to varying conditions obtain the results that we all would </a:t>
            </a:r>
            <a:r>
              <a:rPr lang="en-US" baseline="0" dirty="0" err="1"/>
              <a:t>likeWhat</a:t>
            </a:r>
            <a:r>
              <a:rPr lang="en-US" baseline="0" dirty="0"/>
              <a:t> if we had flexible terms and conditions? </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11</a:t>
            </a:fld>
            <a:endParaRPr lang="en-US"/>
          </a:p>
        </p:txBody>
      </p:sp>
    </p:spTree>
    <p:extLst>
      <p:ext uri="{BB962C8B-B14F-4D97-AF65-F5344CB8AC3E}">
        <p14:creationId xmlns:p14="http://schemas.microsoft.com/office/powerpoint/2010/main" val="305607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reasons that our grazing management haven’t been outcome base and that term and conditions of the permit have fixed the practices have been fixed  are three fold: one is that we’ve historically had inadequate metrics to measure rangeland health</a:t>
            </a:r>
          </a:p>
          <a:p>
            <a:r>
              <a:rPr lang="en-US" baseline="0" dirty="0"/>
              <a:t>,that ranchers’ could not be trusted to do the right thing, it is generally believed that  rangeland diseases are from to many animals and that what ranchers greatest motivation is cattle production not rangeland health. </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12</a:t>
            </a:fld>
            <a:endParaRPr lang="en-US"/>
          </a:p>
        </p:txBody>
      </p:sp>
    </p:spTree>
    <p:extLst>
      <p:ext uri="{BB962C8B-B14F-4D97-AF65-F5344CB8AC3E}">
        <p14:creationId xmlns:p14="http://schemas.microsoft.com/office/powerpoint/2010/main" val="289046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having the flexibility to adapt each allotments management to stay on course by having adequate</a:t>
            </a:r>
            <a:r>
              <a:rPr lang="en-US" baseline="0" dirty="0"/>
              <a:t> feedback to </a:t>
            </a:r>
            <a:r>
              <a:rPr lang="en-US" dirty="0"/>
              <a:t> navigating</a:t>
            </a:r>
            <a:r>
              <a:rPr lang="en-US" baseline="0" dirty="0"/>
              <a:t> to key results, then we can build a relations that would allow us to achieve our goals and support the next generation of sailors and the future generation of those that benefit from these public lands. </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13</a:t>
            </a:fld>
            <a:endParaRPr lang="en-US"/>
          </a:p>
        </p:txBody>
      </p:sp>
    </p:spTree>
    <p:extLst>
      <p:ext uri="{BB962C8B-B14F-4D97-AF65-F5344CB8AC3E}">
        <p14:creationId xmlns:p14="http://schemas.microsoft.com/office/powerpoint/2010/main" val="127858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variation is the norm. </a:t>
            </a:r>
          </a:p>
        </p:txBody>
      </p:sp>
      <p:sp>
        <p:nvSpPr>
          <p:cNvPr id="4" name="Slide Number Placeholder 3"/>
          <p:cNvSpPr>
            <a:spLocks noGrp="1"/>
          </p:cNvSpPr>
          <p:nvPr>
            <p:ph type="sldNum" sz="quarter" idx="10"/>
          </p:nvPr>
        </p:nvSpPr>
        <p:spPr/>
        <p:txBody>
          <a:bodyPr/>
          <a:lstStyle/>
          <a:p>
            <a:fld id="{5A6543BF-3D54-48F6-8EE2-B1491C6A92EC}" type="slidenum">
              <a:rPr lang="en-US" smtClean="0"/>
              <a:t>2</a:t>
            </a:fld>
            <a:endParaRPr lang="en-US"/>
          </a:p>
        </p:txBody>
      </p:sp>
    </p:spTree>
    <p:extLst>
      <p:ext uri="{BB962C8B-B14F-4D97-AF65-F5344CB8AC3E}">
        <p14:creationId xmlns:p14="http://schemas.microsoft.com/office/powerpoint/2010/main" val="135314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defRPr>
            </a:lvl1pPr>
            <a:lvl2pPr marL="742950" indent="-285750" defTabSz="922338" eaLnBrk="0" hangingPunct="0">
              <a:defRPr>
                <a:solidFill>
                  <a:schemeClr val="tx1"/>
                </a:solidFill>
                <a:latin typeface="Arial" panose="020B0604020202020204" pitchFamily="34" charset="0"/>
              </a:defRPr>
            </a:lvl2pPr>
            <a:lvl3pPr marL="1143000" indent="-228600" defTabSz="922338" eaLnBrk="0" hangingPunct="0">
              <a:defRPr>
                <a:solidFill>
                  <a:schemeClr val="tx1"/>
                </a:solidFill>
                <a:latin typeface="Arial" panose="020B0604020202020204" pitchFamily="34" charset="0"/>
              </a:defRPr>
            </a:lvl3pPr>
            <a:lvl4pPr marL="1600200" indent="-228600" defTabSz="922338" eaLnBrk="0" hangingPunct="0">
              <a:defRPr>
                <a:solidFill>
                  <a:schemeClr val="tx1"/>
                </a:solidFill>
                <a:latin typeface="Arial" panose="020B0604020202020204" pitchFamily="34" charset="0"/>
              </a:defRPr>
            </a:lvl4pPr>
            <a:lvl5pPr marL="2057400" indent="-228600" defTabSz="922338" eaLnBrk="0" hangingPunct="0">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999AAB-35AA-4A93-B2CB-B6BD82BF0D3A}" type="slidenum">
              <a:rPr lang="en-US" altLang="en-US"/>
              <a:pPr eaLnBrk="1" hangingPunct="1"/>
              <a:t>3</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Data from NGBER…mean </a:t>
            </a:r>
            <a:r>
              <a:rPr lang="en-US" altLang="en-US" dirty="0" err="1">
                <a:latin typeface="Arial" panose="020B0604020202020204" pitchFamily="34" charset="0"/>
              </a:rPr>
              <a:t>precip</a:t>
            </a:r>
            <a:r>
              <a:rPr lang="en-US" altLang="en-US" dirty="0">
                <a:latin typeface="Arial" panose="020B0604020202020204" pitchFamily="34" charset="0"/>
              </a:rPr>
              <a:t> is about 28cm…lines are + or – 10% of the mean. 11 inches- 5-22”</a:t>
            </a:r>
            <a:endParaRPr lang="en-US" altLang="en-US" b="1" dirty="0">
              <a:latin typeface="Arial" panose="020B0604020202020204" pitchFamily="34" charset="0"/>
            </a:endParaRPr>
          </a:p>
          <a:p>
            <a:pPr eaLnBrk="1" hangingPunct="1"/>
            <a:r>
              <a:rPr lang="en-US" altLang="en-US" dirty="0">
                <a:latin typeface="Arial" panose="020B0604020202020204" pitchFamily="34" charset="0"/>
              </a:rPr>
              <a:t>20 years out of 71 were within 10% of the mean (or about 1 in 4)</a:t>
            </a:r>
          </a:p>
          <a:p>
            <a:pPr eaLnBrk="1" hangingPunct="1"/>
            <a:r>
              <a:rPr lang="en-US" altLang="en-US" dirty="0">
                <a:latin typeface="Arial" panose="020B0604020202020204" pitchFamily="34" charset="0"/>
              </a:rPr>
              <a:t>From 1951 to 1967 (16 year time horizon) only 1 year within 10% of the mean, but</a:t>
            </a:r>
            <a:r>
              <a:rPr lang="en-US" altLang="en-US" baseline="0" dirty="0">
                <a:latin typeface="Arial" panose="020B0604020202020204" pitchFamily="34" charset="0"/>
              </a:rPr>
              <a:t> even these conditions seem to be changing and becoming more extreme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2636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method</a:t>
            </a:r>
            <a:r>
              <a:rPr lang="en-US" baseline="0" dirty="0"/>
              <a:t> collect 100-300 samples per plot and the BLM usually has one plot per 30,000+ acres.  One needs 2000 sample points per ground cover attributes to have </a:t>
            </a:r>
            <a:r>
              <a:rPr lang="en-US" baseline="0" dirty="0" err="1"/>
              <a:t>statical</a:t>
            </a:r>
            <a:r>
              <a:rPr lang="en-US" baseline="0" dirty="0"/>
              <a:t> confidence. Tradition methods do not have the ability to measure range land, can not be extrapolated beyond where and when they data was collected and even where and when collected the standard error is only with in 20% of actual.  Not only does this data tell you nothing about how a landscape is functioning but it costly to collect. This is probably why they haven’t collected it consistently or </a:t>
            </a:r>
            <a:r>
              <a:rPr lang="en-US" baseline="0" dirty="0" err="1"/>
              <a:t>regurally</a:t>
            </a:r>
            <a:r>
              <a:rPr lang="en-US" baseline="0" dirty="0"/>
              <a:t>. </a:t>
            </a:r>
          </a:p>
          <a:p>
            <a:endParaRPr lang="en-US" baseline="0" dirty="0"/>
          </a:p>
          <a:p>
            <a:r>
              <a:rPr lang="en-US" baseline="0" dirty="0"/>
              <a:t>Whereas, each one of our plots has 18 million sample points and with using satellite imagery can be </a:t>
            </a:r>
            <a:r>
              <a:rPr lang="en-US" baseline="0" dirty="0" err="1"/>
              <a:t>exstrapolated</a:t>
            </a:r>
            <a:r>
              <a:rPr lang="en-US" baseline="0" dirty="0"/>
              <a:t> over the entire landscape with confidence and cheaply. Now people can learn, do, test and market goods and services and ideas. </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4</a:t>
            </a:fld>
            <a:endParaRPr lang="en-US"/>
          </a:p>
        </p:txBody>
      </p:sp>
    </p:spTree>
    <p:extLst>
      <p:ext uri="{BB962C8B-B14F-4D97-AF65-F5344CB8AC3E}">
        <p14:creationId xmlns:p14="http://schemas.microsoft.com/office/powerpoint/2010/main" val="413494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shows the orders of perspectives that have been adopted by sage grouse folks, at least conceptually, in all the planning documents I’ve reviewed. Our technology allows for integration of assessment data starting at the finest scale to be use to inform every other scale. </a:t>
            </a:r>
            <a:endParaRPr lang="en-US" dirty="0"/>
          </a:p>
        </p:txBody>
      </p:sp>
      <p:sp>
        <p:nvSpPr>
          <p:cNvPr id="4" name="Slide Number Placeholder 3"/>
          <p:cNvSpPr>
            <a:spLocks noGrp="1"/>
          </p:cNvSpPr>
          <p:nvPr>
            <p:ph type="sldNum" sz="quarter" idx="10"/>
          </p:nvPr>
        </p:nvSpPr>
        <p:spPr/>
        <p:txBody>
          <a:bodyPr/>
          <a:lstStyle/>
          <a:p>
            <a:fld id="{96E7F04E-BAD2-41B5-BE35-A9BC93115655}" type="slidenum">
              <a:rPr lang="en-US" smtClean="0"/>
              <a:t>5</a:t>
            </a:fld>
            <a:endParaRPr lang="en-US"/>
          </a:p>
        </p:txBody>
      </p:sp>
    </p:spTree>
    <p:extLst>
      <p:ext uri="{BB962C8B-B14F-4D97-AF65-F5344CB8AC3E}">
        <p14:creationId xmlns:p14="http://schemas.microsoft.com/office/powerpoint/2010/main" val="179201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method</a:t>
            </a:r>
            <a:r>
              <a:rPr lang="en-US" baseline="0" dirty="0"/>
              <a:t> collect 100-300 samples per plot and the BLM usually has one plot per 30,000+ acres.  One needs 2000 sample points per ground cover attributes to have </a:t>
            </a:r>
            <a:r>
              <a:rPr lang="en-US" baseline="0" dirty="0" err="1"/>
              <a:t>statical</a:t>
            </a:r>
            <a:r>
              <a:rPr lang="en-US" baseline="0" dirty="0"/>
              <a:t> confidence. Tradition methods do not have the ability to measure range land, can not be extrapolated beyond where and when they data was collected and even where and when collected the standard error is only with in 20% of actual.  Not only does this data tell you nothing about how a landscape is functioning but it costly to collect. This is probably why they haven’t collected it consistently or </a:t>
            </a:r>
            <a:r>
              <a:rPr lang="en-US" baseline="0" dirty="0" err="1"/>
              <a:t>regurally</a:t>
            </a:r>
            <a:r>
              <a:rPr lang="en-US" baseline="0" dirty="0"/>
              <a:t>. </a:t>
            </a:r>
          </a:p>
          <a:p>
            <a:endParaRPr lang="en-US" baseline="0" dirty="0"/>
          </a:p>
          <a:p>
            <a:r>
              <a:rPr lang="en-US" baseline="0" dirty="0"/>
              <a:t>Whereas, each one of our plots has 18 million sample points and with using satellite imagery can be </a:t>
            </a:r>
            <a:r>
              <a:rPr lang="en-US" baseline="0" dirty="0" err="1"/>
              <a:t>exstrapolated</a:t>
            </a:r>
            <a:r>
              <a:rPr lang="en-US" baseline="0" dirty="0"/>
              <a:t> over the entire landscape with confidence and cheaply. Now people can learn, do, test and market goods and services and ideas. </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6</a:t>
            </a:fld>
            <a:endParaRPr lang="en-US"/>
          </a:p>
        </p:txBody>
      </p:sp>
    </p:spTree>
    <p:extLst>
      <p:ext uri="{BB962C8B-B14F-4D97-AF65-F5344CB8AC3E}">
        <p14:creationId xmlns:p14="http://schemas.microsoft.com/office/powerpoint/2010/main" val="379071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C1155-7A76-A748-9E94-AA3F60C018B3}" type="slidenum">
              <a:rPr lang="en-US" smtClean="0"/>
              <a:t>7</a:t>
            </a:fld>
            <a:endParaRPr lang="en-US"/>
          </a:p>
        </p:txBody>
      </p:sp>
    </p:spTree>
    <p:extLst>
      <p:ext uri="{BB962C8B-B14F-4D97-AF65-F5344CB8AC3E}">
        <p14:creationId xmlns:p14="http://schemas.microsoft.com/office/powerpoint/2010/main" val="318347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believe that the fixed terms and conditions are to static to allow</a:t>
            </a:r>
            <a:r>
              <a:rPr lang="en-US" baseline="0" dirty="0"/>
              <a:t> us to adapt to the these wild condition. The </a:t>
            </a:r>
            <a:r>
              <a:rPr lang="en-US" baseline="0" dirty="0" err="1"/>
              <a:t>analyoge</a:t>
            </a:r>
            <a:r>
              <a:rPr lang="en-US" baseline="0" dirty="0"/>
              <a:t> that comes to my mind it would be like trying to sail across and ocean based on knowing the average wind speed. Long-term peer review records show that the average wind speed is the </a:t>
            </a:r>
            <a:r>
              <a:rPr lang="en-US" baseline="0" dirty="0" err="1"/>
              <a:t>Alantic</a:t>
            </a:r>
            <a:r>
              <a:rPr lang="en-US" baseline="0" dirty="0"/>
              <a:t> is 10 knot from the SE.  Having inflexible terms and conditions is like sailing the sagebrush seas with a fixed sail and rudder. This is why we are upside down</a:t>
            </a:r>
            <a:endParaRPr lang="en-US" dirty="0"/>
          </a:p>
        </p:txBody>
      </p:sp>
      <p:sp>
        <p:nvSpPr>
          <p:cNvPr id="4" name="Slide Number Placeholder 3"/>
          <p:cNvSpPr>
            <a:spLocks noGrp="1"/>
          </p:cNvSpPr>
          <p:nvPr>
            <p:ph type="sldNum" sz="quarter" idx="10"/>
          </p:nvPr>
        </p:nvSpPr>
        <p:spPr/>
        <p:txBody>
          <a:bodyPr/>
          <a:lstStyle/>
          <a:p>
            <a:fld id="{5A6543BF-3D54-48F6-8EE2-B1491C6A92EC}" type="slidenum">
              <a:rPr lang="en-US" smtClean="0"/>
              <a:t>9</a:t>
            </a:fld>
            <a:endParaRPr lang="en-US"/>
          </a:p>
        </p:txBody>
      </p:sp>
    </p:spTree>
    <p:extLst>
      <p:ext uri="{BB962C8B-B14F-4D97-AF65-F5344CB8AC3E}">
        <p14:creationId xmlns:p14="http://schemas.microsoft.com/office/powerpoint/2010/main" val="389233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result.</a:t>
            </a:r>
          </a:p>
        </p:txBody>
      </p:sp>
      <p:sp>
        <p:nvSpPr>
          <p:cNvPr id="4" name="Slide Number Placeholder 3"/>
          <p:cNvSpPr>
            <a:spLocks noGrp="1"/>
          </p:cNvSpPr>
          <p:nvPr>
            <p:ph type="sldNum" sz="quarter" idx="10"/>
          </p:nvPr>
        </p:nvSpPr>
        <p:spPr/>
        <p:txBody>
          <a:bodyPr/>
          <a:lstStyle/>
          <a:p>
            <a:fld id="{5A6543BF-3D54-48F6-8EE2-B1491C6A92EC}" type="slidenum">
              <a:rPr lang="en-US" smtClean="0"/>
              <a:t>10</a:t>
            </a:fld>
            <a:endParaRPr lang="en-US"/>
          </a:p>
        </p:txBody>
      </p:sp>
    </p:spTree>
    <p:extLst>
      <p:ext uri="{BB962C8B-B14F-4D97-AF65-F5344CB8AC3E}">
        <p14:creationId xmlns:p14="http://schemas.microsoft.com/office/powerpoint/2010/main" val="29196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C9FEB37-9C9D-4F33-9C04-11AB6D474792}"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57765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C9FEB37-9C9D-4F33-9C04-11AB6D474792}"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261493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C9FEB37-9C9D-4F33-9C04-11AB6D474792}"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239880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C9FEB37-9C9D-4F33-9C04-11AB6D474792}"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5283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9FEB37-9C9D-4F33-9C04-11AB6D474792}"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124381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CC9FEB37-9C9D-4F33-9C04-11AB6D474792}"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224450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CC9FEB37-9C9D-4F33-9C04-11AB6D474792}"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333369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C9FEB37-9C9D-4F33-9C04-11AB6D474792}"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396261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FEB37-9C9D-4F33-9C04-11AB6D474792}"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50174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FEB37-9C9D-4F33-9C04-11AB6D474792}"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394310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FEB37-9C9D-4F33-9C04-11AB6D474792}"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6335-AB2D-4249-BD8C-351686E49DEA}" type="slidenum">
              <a:rPr lang="en-US" smtClean="0"/>
              <a:t>‹#›</a:t>
            </a:fld>
            <a:endParaRPr lang="en-US"/>
          </a:p>
        </p:txBody>
      </p:sp>
    </p:spTree>
    <p:extLst>
      <p:ext uri="{BB962C8B-B14F-4D97-AF65-F5344CB8AC3E}">
        <p14:creationId xmlns:p14="http://schemas.microsoft.com/office/powerpoint/2010/main" val="107260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FEB37-9C9D-4F33-9C04-11AB6D474792}" type="datetimeFigureOut">
              <a:rPr lang="en-US" smtClean="0"/>
              <a:t>4/21/2016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D6335-AB2D-4249-BD8C-351686E49DEA}" type="slidenum">
              <a:rPr lang="en-US" smtClean="0"/>
              <a:t>‹#›</a:t>
            </a:fld>
            <a:endParaRPr lang="en-US"/>
          </a:p>
        </p:txBody>
      </p:sp>
    </p:spTree>
    <p:extLst>
      <p:ext uri="{BB962C8B-B14F-4D97-AF65-F5344CB8AC3E}">
        <p14:creationId xmlns:p14="http://schemas.microsoft.com/office/powerpoint/2010/main" val="85978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6000" b="1" dirty="0"/>
              <a:t>Why is adequate assessment important?</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03979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344" y="0"/>
            <a:ext cx="11680466" cy="6778923"/>
          </a:xfrm>
        </p:spPr>
      </p:pic>
    </p:spTree>
    <p:extLst>
      <p:ext uri="{BB962C8B-B14F-4D97-AF65-F5344CB8AC3E}">
        <p14:creationId xmlns:p14="http://schemas.microsoft.com/office/powerpoint/2010/main" val="165012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5834" y="410486"/>
            <a:ext cx="3459779" cy="732514"/>
          </a:xfrm>
          <a:prstGeom prst="rect">
            <a:avLst/>
          </a:prstGeom>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t>Rangeland Health </a:t>
            </a:r>
          </a:p>
        </p:txBody>
      </p:sp>
      <p:cxnSp>
        <p:nvCxnSpPr>
          <p:cNvPr id="78" name="Straight Connector 77"/>
          <p:cNvCxnSpPr/>
          <p:nvPr/>
        </p:nvCxnSpPr>
        <p:spPr>
          <a:xfrm>
            <a:off x="6286500" y="352742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2" idx="0"/>
            <a:endCxn id="52" idx="0"/>
          </p:cNvCxnSpPr>
          <p:nvPr/>
        </p:nvCxnSpPr>
        <p:spPr>
          <a:xfrm>
            <a:off x="6947683" y="4214438"/>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809420" y="1949079"/>
            <a:ext cx="1555813" cy="695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b="1" dirty="0"/>
              <a:t>Flexible  Terms  &amp; Conditions</a:t>
            </a:r>
          </a:p>
        </p:txBody>
      </p:sp>
      <p:cxnSp>
        <p:nvCxnSpPr>
          <p:cNvPr id="3" name="Straight Connector 2"/>
          <p:cNvCxnSpPr>
            <a:stCxn id="4" idx="2"/>
          </p:cNvCxnSpPr>
          <p:nvPr/>
        </p:nvCxnSpPr>
        <p:spPr>
          <a:xfrm>
            <a:off x="6345724" y="1143000"/>
            <a:ext cx="21458"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67182" y="1600200"/>
            <a:ext cx="211791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0"/>
          </p:cNvCxnSpPr>
          <p:nvPr/>
        </p:nvCxnSpPr>
        <p:spPr>
          <a:xfrm>
            <a:off x="8587327" y="1949079"/>
            <a:ext cx="812167" cy="565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06552" y="1600200"/>
            <a:ext cx="13447" cy="34887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65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5834" y="410486"/>
            <a:ext cx="3459779" cy="732514"/>
          </a:xfrm>
          <a:prstGeom prst="rect">
            <a:avLst/>
          </a:prstGeom>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t>Rangeland Health </a:t>
            </a:r>
          </a:p>
        </p:txBody>
      </p:sp>
      <p:sp>
        <p:nvSpPr>
          <p:cNvPr id="8" name="Rectangle 7"/>
          <p:cNvSpPr/>
          <p:nvPr/>
        </p:nvSpPr>
        <p:spPr>
          <a:xfrm>
            <a:off x="2029374" y="3642973"/>
            <a:ext cx="1911723" cy="12181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Valid, accurate, timely, cost effective feedback</a:t>
            </a:r>
          </a:p>
        </p:txBody>
      </p:sp>
      <p:sp>
        <p:nvSpPr>
          <p:cNvPr id="11" name="Rectangle 10"/>
          <p:cNvSpPr/>
          <p:nvPr/>
        </p:nvSpPr>
        <p:spPr>
          <a:xfrm>
            <a:off x="1778002" y="1654176"/>
            <a:ext cx="2414469" cy="1068853"/>
          </a:xfrm>
          <a:prstGeom prst="rect">
            <a:avLst/>
          </a:prstGeom>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RDG: Measurable Goals Relevant to Rangeland Health and Viable Ranching</a:t>
            </a:r>
          </a:p>
        </p:txBody>
      </p:sp>
      <p:cxnSp>
        <p:nvCxnSpPr>
          <p:cNvPr id="17" name="Straight Connector 16"/>
          <p:cNvCxnSpPr/>
          <p:nvPr/>
        </p:nvCxnSpPr>
        <p:spPr>
          <a:xfrm>
            <a:off x="6286500" y="1143001"/>
            <a:ext cx="0" cy="511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196686" y="1619240"/>
            <a:ext cx="2094031" cy="12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286500" y="352742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2" idx="0"/>
            <a:endCxn id="52" idx="0"/>
          </p:cNvCxnSpPr>
          <p:nvPr/>
        </p:nvCxnSpPr>
        <p:spPr>
          <a:xfrm>
            <a:off x="6947683" y="421443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Straight Connector 2"/>
          <p:cNvCxnSpPr>
            <a:stCxn id="11" idx="2"/>
            <a:endCxn id="8" idx="0"/>
          </p:cNvCxnSpPr>
          <p:nvPr/>
        </p:nvCxnSpPr>
        <p:spPr>
          <a:xfrm flipH="1">
            <a:off x="2985236" y="2723029"/>
            <a:ext cx="1" cy="91994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0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1502" y="94130"/>
            <a:ext cx="9848995" cy="6488206"/>
          </a:xfrm>
        </p:spPr>
      </p:pic>
    </p:spTree>
    <p:extLst>
      <p:ext uri="{BB962C8B-B14F-4D97-AF65-F5344CB8AC3E}">
        <p14:creationId xmlns:p14="http://schemas.microsoft.com/office/powerpoint/2010/main" val="5288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8905" t="1201" r="-2044" b="-7508"/>
          <a:stretch/>
        </p:blipFill>
        <p:spPr>
          <a:xfrm>
            <a:off x="6096000" y="1026826"/>
            <a:ext cx="5671671" cy="4958405"/>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86547" y="1026826"/>
            <a:ext cx="5295900" cy="4728220"/>
          </a:xfrm>
        </p:spPr>
      </p:pic>
      <p:sp>
        <p:nvSpPr>
          <p:cNvPr id="9" name="TextBox 8"/>
          <p:cNvSpPr txBox="1"/>
          <p:nvPr/>
        </p:nvSpPr>
        <p:spPr>
          <a:xfrm>
            <a:off x="2948940" y="5985231"/>
            <a:ext cx="1623060" cy="369332"/>
          </a:xfrm>
          <a:prstGeom prst="rect">
            <a:avLst/>
          </a:prstGeom>
          <a:noFill/>
        </p:spPr>
        <p:txBody>
          <a:bodyPr wrap="square" rtlCol="0">
            <a:spAutoFit/>
          </a:bodyPr>
          <a:lstStyle/>
          <a:p>
            <a:r>
              <a:rPr lang="en-US" dirty="0"/>
              <a:t>1964 </a:t>
            </a:r>
          </a:p>
        </p:txBody>
      </p:sp>
      <p:sp>
        <p:nvSpPr>
          <p:cNvPr id="10" name="TextBox 9"/>
          <p:cNvSpPr txBox="1"/>
          <p:nvPr/>
        </p:nvSpPr>
        <p:spPr>
          <a:xfrm>
            <a:off x="8633460" y="5985231"/>
            <a:ext cx="1623060" cy="369332"/>
          </a:xfrm>
          <a:prstGeom prst="rect">
            <a:avLst/>
          </a:prstGeom>
          <a:noFill/>
        </p:spPr>
        <p:txBody>
          <a:bodyPr wrap="square" rtlCol="0">
            <a:spAutoFit/>
          </a:bodyPr>
          <a:lstStyle/>
          <a:p>
            <a:r>
              <a:rPr lang="en-US" dirty="0"/>
              <a:t>1966</a:t>
            </a:r>
          </a:p>
        </p:txBody>
      </p:sp>
      <p:sp>
        <p:nvSpPr>
          <p:cNvPr id="2" name="TextBox 1"/>
          <p:cNvSpPr txBox="1"/>
          <p:nvPr/>
        </p:nvSpPr>
        <p:spPr>
          <a:xfrm>
            <a:off x="3007519" y="135731"/>
            <a:ext cx="6386512" cy="923330"/>
          </a:xfrm>
          <a:prstGeom prst="rect">
            <a:avLst/>
          </a:prstGeom>
          <a:noFill/>
        </p:spPr>
        <p:txBody>
          <a:bodyPr wrap="square" rtlCol="0">
            <a:spAutoFit/>
          </a:bodyPr>
          <a:lstStyle/>
          <a:p>
            <a:r>
              <a:rPr lang="en-US" sz="5400" dirty="0"/>
              <a:t>Variation is the Norm</a:t>
            </a:r>
          </a:p>
        </p:txBody>
      </p:sp>
    </p:spTree>
    <p:extLst>
      <p:ext uri="{BB962C8B-B14F-4D97-AF65-F5344CB8AC3E}">
        <p14:creationId xmlns:p14="http://schemas.microsoft.com/office/powerpoint/2010/main" val="8127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5948" y="898517"/>
            <a:ext cx="7086600" cy="5494615"/>
          </a:xfrm>
          <a:prstGeom prst="rect">
            <a:avLst/>
          </a:prstGeom>
        </p:spPr>
      </p:pic>
      <p:sp>
        <p:nvSpPr>
          <p:cNvPr id="3" name="TextBox 2"/>
          <p:cNvSpPr txBox="1"/>
          <p:nvPr/>
        </p:nvSpPr>
        <p:spPr>
          <a:xfrm>
            <a:off x="3942413" y="927604"/>
            <a:ext cx="4152275" cy="584775"/>
          </a:xfrm>
          <a:prstGeom prst="rect">
            <a:avLst/>
          </a:prstGeom>
          <a:solidFill>
            <a:schemeClr val="bg1"/>
          </a:solidFill>
        </p:spPr>
        <p:txBody>
          <a:bodyPr wrap="square" rtlCol="0">
            <a:spAutoFit/>
          </a:bodyPr>
          <a:lstStyle/>
          <a:p>
            <a:pPr algn="ctr"/>
            <a:r>
              <a:rPr lang="en-US" sz="3200" dirty="0"/>
              <a:t>Winnemucca NV</a:t>
            </a:r>
          </a:p>
        </p:txBody>
      </p:sp>
    </p:spTree>
    <p:extLst>
      <p:ext uri="{BB962C8B-B14F-4D97-AF65-F5344CB8AC3E}">
        <p14:creationId xmlns:p14="http://schemas.microsoft.com/office/powerpoint/2010/main" val="190207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Comparing LPI vs Photo Plots in Great Basin; </a:t>
            </a:r>
            <a:r>
              <a:rPr lang="en-US" dirty="0" err="1"/>
              <a:t>Pillord</a:t>
            </a:r>
            <a:r>
              <a:rPr lang="en-US" dirty="0"/>
              <a:t> and Arkle (REM, Nov 2013</a:t>
            </a: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674" t="230" r="345" b="10605"/>
          <a:stretch/>
        </p:blipFill>
        <p:spPr>
          <a:xfrm rot="5400000">
            <a:off x="93858" y="1607192"/>
            <a:ext cx="5204549" cy="5257799"/>
          </a:xfrm>
          <a:prstGeom prst="rect">
            <a:avLst/>
          </a:prstGeom>
          <a:ln w="15875">
            <a:solidFill>
              <a:schemeClr val="tx1"/>
            </a:solidFill>
          </a:ln>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1137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1355" y="48479"/>
            <a:ext cx="5649291" cy="6778518"/>
          </a:xfrm>
          <a:prstGeom prst="rect">
            <a:avLst/>
          </a:prstGeom>
          <a:ln w="15875">
            <a:solidFill>
              <a:schemeClr val="tx1"/>
            </a:solidFill>
          </a:ln>
        </p:spPr>
      </p:pic>
    </p:spTree>
    <p:extLst>
      <p:ext uri="{BB962C8B-B14F-4D97-AF65-F5344CB8AC3E}">
        <p14:creationId xmlns:p14="http://schemas.microsoft.com/office/powerpoint/2010/main" val="99506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Comparing LPI vs Photo Plots in Great Basin; </a:t>
            </a:r>
            <a:r>
              <a:rPr lang="en-US" dirty="0" err="1"/>
              <a:t>Pillord</a:t>
            </a:r>
            <a:r>
              <a:rPr lang="en-US" dirty="0"/>
              <a:t> and Arkle (REM, Nov 2013</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339972" y="1633817"/>
            <a:ext cx="6410082" cy="5362293"/>
          </a:xfrm>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5674" t="230" r="345" b="10605"/>
          <a:stretch/>
        </p:blipFill>
        <p:spPr>
          <a:xfrm rot="5400000">
            <a:off x="93858" y="1607192"/>
            <a:ext cx="5204549" cy="5257799"/>
          </a:xfrm>
          <a:prstGeom prst="rect">
            <a:avLst/>
          </a:prstGeom>
          <a:ln w="15875">
            <a:solidFill>
              <a:schemeClr val="tx1"/>
            </a:solidFill>
          </a:ln>
        </p:spPr>
      </p:pic>
    </p:spTree>
    <p:extLst>
      <p:ext uri="{BB962C8B-B14F-4D97-AF65-F5344CB8AC3E}">
        <p14:creationId xmlns:p14="http://schemas.microsoft.com/office/powerpoint/2010/main" val="289443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634439" y="676480"/>
            <a:ext cx="8931750" cy="4666340"/>
          </a:xfrm>
          <a:prstGeom prst="rect">
            <a:avLst/>
          </a:prstGeom>
        </p:spPr>
      </p:pic>
      <p:pic>
        <p:nvPicPr>
          <p:cNvPr id="4" name="Picture 7" descr="HomerSimpson165x165_185907a"/>
          <p:cNvPicPr>
            <a:picLocks noChangeAspect="1" noChangeArrowheads="1"/>
          </p:cNvPicPr>
          <p:nvPr/>
        </p:nvPicPr>
        <p:blipFill>
          <a:blip r:embed="rId4"/>
          <a:srcRect/>
          <a:stretch>
            <a:fillRect/>
          </a:stretch>
        </p:blipFill>
        <p:spPr bwMode="auto">
          <a:xfrm>
            <a:off x="5077718" y="3685943"/>
            <a:ext cx="3429000" cy="3589232"/>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392741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57" y="99391"/>
            <a:ext cx="10568608" cy="6508376"/>
          </a:xfrm>
          <a:prstGeom prst="rect">
            <a:avLst/>
          </a:prstGeom>
        </p:spPr>
      </p:pic>
    </p:spTree>
    <p:extLst>
      <p:ext uri="{BB962C8B-B14F-4D97-AF65-F5344CB8AC3E}">
        <p14:creationId xmlns:p14="http://schemas.microsoft.com/office/powerpoint/2010/main" val="175117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5834" y="410486"/>
            <a:ext cx="3459779" cy="732514"/>
          </a:xfrm>
          <a:prstGeom prst="rect">
            <a:avLst/>
          </a:prstGeom>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t>Rangeland Health </a:t>
            </a:r>
          </a:p>
        </p:txBody>
      </p:sp>
      <p:cxnSp>
        <p:nvCxnSpPr>
          <p:cNvPr id="78" name="Straight Connector 77"/>
          <p:cNvCxnSpPr/>
          <p:nvPr/>
        </p:nvCxnSpPr>
        <p:spPr>
          <a:xfrm>
            <a:off x="6286500" y="352742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2" idx="0"/>
            <a:endCxn id="52" idx="0"/>
          </p:cNvCxnSpPr>
          <p:nvPr/>
        </p:nvCxnSpPr>
        <p:spPr>
          <a:xfrm>
            <a:off x="6947683" y="4214438"/>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809420" y="1949079"/>
            <a:ext cx="1555813" cy="695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b="1" dirty="0"/>
              <a:t>Fixed  Terms  &amp; Conditions</a:t>
            </a:r>
          </a:p>
        </p:txBody>
      </p:sp>
      <p:cxnSp>
        <p:nvCxnSpPr>
          <p:cNvPr id="3" name="Straight Connector 2"/>
          <p:cNvCxnSpPr>
            <a:stCxn id="4" idx="2"/>
          </p:cNvCxnSpPr>
          <p:nvPr/>
        </p:nvCxnSpPr>
        <p:spPr>
          <a:xfrm>
            <a:off x="6345724" y="1143000"/>
            <a:ext cx="21458"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67182" y="1600200"/>
            <a:ext cx="211791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0"/>
          </p:cNvCxnSpPr>
          <p:nvPr/>
        </p:nvCxnSpPr>
        <p:spPr>
          <a:xfrm>
            <a:off x="8587327" y="1949079"/>
            <a:ext cx="812167" cy="565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06552" y="1600200"/>
            <a:ext cx="13447" cy="34887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6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846</Words>
  <Application>Microsoft Office PowerPoint</Application>
  <PresentationFormat>Widescreen</PresentationFormat>
  <Paragraphs>46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Why is adequate assessment important?</vt:lpstr>
      <vt:lpstr>PowerPoint Presentation</vt:lpstr>
      <vt:lpstr>PowerPoint Presentation</vt:lpstr>
      <vt:lpstr>Comparing LPI vs Photo Plots in Great Basin; Pillord and Arkle (REM, Nov 2013</vt:lpstr>
      <vt:lpstr>PowerPoint Presentation</vt:lpstr>
      <vt:lpstr>Comparing LPI vs Photo Plots in Great Basin; Pillord and Arkle (REM, Nov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Simonds</dc:creator>
  <cp:lastModifiedBy>Gregg Simonds</cp:lastModifiedBy>
  <cp:revision>2</cp:revision>
  <dcterms:created xsi:type="dcterms:W3CDTF">2016-04-21T14:53:03Z</dcterms:created>
  <dcterms:modified xsi:type="dcterms:W3CDTF">2016-04-21T15:02:15Z</dcterms:modified>
</cp:coreProperties>
</file>