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6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6C37-1A38-4FA3-BA6F-0D20845855F6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A6E8-B087-400F-910D-0ADDD413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1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6C37-1A38-4FA3-BA6F-0D20845855F6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A6E8-B087-400F-910D-0ADDD413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334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6C37-1A38-4FA3-BA6F-0D20845855F6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A6E8-B087-400F-910D-0ADDD413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850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4/18/2016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450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4/18/2016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180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4/18/2016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264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4/18/2016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606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4/18/2016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1080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4/18/2016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7365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4/18/2016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8599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4/18/2016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122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6C37-1A38-4FA3-BA6F-0D20845855F6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A6E8-B087-400F-910D-0ADDD413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6427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4/18/2016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8794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4/18/2016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211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4/18/2016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2399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4/18/2016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457200"/>
            <a:r>
              <a:rPr lang="en-US" dirty="0">
                <a:solidFill>
                  <a:srgbClr val="1E5155">
                    <a:lumMod val="40000"/>
                    <a:lumOff val="60000"/>
                  </a:srgb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457200"/>
            <a:r>
              <a:rPr lang="en-US" dirty="0">
                <a:solidFill>
                  <a:srgbClr val="1E5155">
                    <a:lumMod val="40000"/>
                    <a:lumOff val="60000"/>
                  </a:srgbClr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18929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4/18/2016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3296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4/18/2016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0891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4/18/2016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5226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4/18/2016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5832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4/18/2016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02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6C37-1A38-4FA3-BA6F-0D20845855F6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A6E8-B087-400F-910D-0ADDD413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18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6C37-1A38-4FA3-BA6F-0D20845855F6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A6E8-B087-400F-910D-0ADDD413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62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6C37-1A38-4FA3-BA6F-0D20845855F6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A6E8-B087-400F-910D-0ADDD413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38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6C37-1A38-4FA3-BA6F-0D20845855F6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A6E8-B087-400F-910D-0ADDD413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56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6C37-1A38-4FA3-BA6F-0D20845855F6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A6E8-B087-400F-910D-0ADDD413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18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6C37-1A38-4FA3-BA6F-0D20845855F6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A6E8-B087-400F-910D-0ADDD413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1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6C37-1A38-4FA3-BA6F-0D20845855F6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A6E8-B087-400F-910D-0ADDD413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92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26C37-1A38-4FA3-BA6F-0D20845855F6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0A6E8-B087-400F-910D-0ADDD413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19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457200"/>
            <a:fld id="{4AAD347D-5ACD-4C99-B74B-A9C85AD731AF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 defTabSz="457200"/>
              <a:t>4/18/2016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7605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stanturf@fs.fed.u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Restoration Under Climate Change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Stanturf, Southern Research Station</a:t>
            </a:r>
          </a:p>
          <a:p>
            <a:r>
              <a:rPr lang="en-US" dirty="0" smtClean="0"/>
              <a:t>Athens, GA </a:t>
            </a:r>
          </a:p>
          <a:p>
            <a:r>
              <a:rPr lang="en-US" dirty="0" smtClean="0">
                <a:hlinkClick r:id="rId2"/>
              </a:rPr>
              <a:t>jstanturf@fs.fed.us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33797" y="5854535"/>
            <a:ext cx="9363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Disclaimer: </a:t>
            </a:r>
            <a:r>
              <a:rPr lang="en-US" dirty="0" smtClean="0"/>
              <a:t>The views expressed here are my own, and do </a:t>
            </a:r>
            <a:r>
              <a:rPr lang="en-US" dirty="0"/>
              <a:t>not </a:t>
            </a:r>
            <a:r>
              <a:rPr lang="en-US" dirty="0" smtClean="0"/>
              <a:t>necessarily represent the  </a:t>
            </a:r>
            <a:r>
              <a:rPr lang="en-US" dirty="0"/>
              <a:t>policy </a:t>
            </a:r>
            <a:r>
              <a:rPr lang="en-US" dirty="0" smtClean="0"/>
              <a:t>of </a:t>
            </a:r>
          </a:p>
          <a:p>
            <a:r>
              <a:rPr lang="en-US" dirty="0" smtClean="0"/>
              <a:t>the Forest Service or the Department of Agriculture.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69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Two Questions Managers (Should) Ask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When should I change from adapting to current conditions (which project the future from the past) to managing for adaptation to future </a:t>
            </a:r>
            <a:r>
              <a:rPr lang="en-US" sz="4000" dirty="0" smtClean="0"/>
              <a:t>conditions?</a:t>
            </a:r>
          </a:p>
          <a:p>
            <a:r>
              <a:rPr lang="en-US" sz="4000" dirty="0" smtClean="0"/>
              <a:t>What </a:t>
            </a:r>
            <a:r>
              <a:rPr lang="en-US" sz="4000" dirty="0"/>
              <a:t>if future conditions are radically different from the past, and from projections of the future?” </a:t>
            </a:r>
          </a:p>
        </p:txBody>
      </p:sp>
    </p:spTree>
    <p:extLst>
      <p:ext uri="{BB962C8B-B14F-4D97-AF65-F5344CB8AC3E}">
        <p14:creationId xmlns:p14="http://schemas.microsoft.com/office/powerpoint/2010/main" val="313987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6112" y="452718"/>
            <a:ext cx="7700720" cy="53202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2242679"/>
              </p:ext>
            </p:extLst>
          </p:nvPr>
        </p:nvGraphicFramePr>
        <p:xfrm>
          <a:off x="527538" y="386862"/>
          <a:ext cx="11160368" cy="6340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0092"/>
                <a:gridCol w="2790092"/>
                <a:gridCol w="2790092"/>
                <a:gridCol w="2790092"/>
              </a:tblGrid>
              <a:tr h="622413">
                <a:tc>
                  <a:txBody>
                    <a:bodyPr/>
                    <a:lstStyle/>
                    <a:p>
                      <a:pPr marL="0" marR="0" indent="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indent="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800" b="1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Strategies for Adapting to </a:t>
                      </a:r>
                      <a:r>
                        <a:rPr lang="en-GB" sz="1800" b="1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Climate Change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2413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800" b="1">
                          <a:latin typeface="Calibri"/>
                          <a:ea typeface="Times New Roman"/>
                          <a:cs typeface="Times New Roman"/>
                        </a:rPr>
                        <a:t>Features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800" b="1">
                          <a:latin typeface="Calibri"/>
                          <a:ea typeface="Times New Roman"/>
                          <a:cs typeface="Times New Roman"/>
                        </a:rPr>
                        <a:t>Incremental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800" b="1">
                          <a:latin typeface="Calibri"/>
                          <a:ea typeface="Times New Roman"/>
                          <a:cs typeface="Times New Roman"/>
                        </a:rPr>
                        <a:t>Anticipatory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800" b="1" dirty="0">
                          <a:latin typeface="Calibri"/>
                          <a:ea typeface="Times New Roman"/>
                          <a:cs typeface="Times New Roman"/>
                        </a:rPr>
                        <a:t>Transformational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714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800" b="1" dirty="0">
                          <a:latin typeface="Calibri"/>
                          <a:ea typeface="Times New Roman"/>
                          <a:cs typeface="Times New Roman"/>
                        </a:rPr>
                        <a:t>Vulnerability Target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Reduce vulnerability to current stressors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Reduce vulnerability to current and future stressors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  <a:cs typeface="Times New Roman"/>
                        </a:rPr>
                        <a:t>Reduce vulnerability to current and future stressors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714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Calibri"/>
                          <a:ea typeface="Times New Roman"/>
                          <a:cs typeface="Times New Roman"/>
                        </a:rPr>
                        <a:t>Restoration Paradigm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Ecological restoration: historic fidelity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Functional restoration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  <a:cs typeface="Times New Roman"/>
                        </a:rPr>
                        <a:t>Intervention ecology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714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800" b="1">
                          <a:latin typeface="Calibri"/>
                          <a:ea typeface="Times New Roman"/>
                          <a:cs typeface="Times New Roman"/>
                        </a:rPr>
                        <a:t>Species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Native 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Native, or exotic with functional equivalencies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  <a:cs typeface="Times New Roman"/>
                        </a:rPr>
                        <a:t>Native, exotic, or designer species 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0708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800" b="1">
                          <a:latin typeface="Calibri"/>
                          <a:ea typeface="Times New Roman"/>
                          <a:cs typeface="Times New Roman"/>
                        </a:rPr>
                        <a:t>Genetics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  <a:cs typeface="Times New Roman"/>
                        </a:rPr>
                        <a:t>Local sources, natural evolution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Conventional breeding or biotechnology for clones or provenances with adaptive traits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  <a:cs typeface="Times New Roman"/>
                        </a:rPr>
                        <a:t>Transgenic for keystone species, cloning extinct species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714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800" b="1">
                          <a:latin typeface="Calibri"/>
                          <a:ea typeface="Times New Roman"/>
                          <a:cs typeface="Times New Roman"/>
                        </a:rPr>
                        <a:t>Invasive Species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Prevent or remove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Accept those that are functional analogs to extirpated natives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  <a:cs typeface="Times New Roman"/>
                        </a:rPr>
                        <a:t>Accept as novel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714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800" b="1">
                          <a:latin typeface="Calibri"/>
                          <a:ea typeface="Times New Roman"/>
                          <a:cs typeface="Times New Roman"/>
                        </a:rPr>
                        <a:t>Novel Ecosystems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Prevent or avoid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Accept and manage neo-native (emergent) assemblages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  <a:cs typeface="Times New Roman"/>
                        </a:rPr>
                        <a:t>Manage novel and emergent ecosystems (exotics dominate)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716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214</Words>
  <Application>Microsoft Office PowerPoint</Application>
  <PresentationFormat>Widescreen</PresentationFormat>
  <Paragraphs>38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Times New Roman</vt:lpstr>
      <vt:lpstr>Wingdings 3</vt:lpstr>
      <vt:lpstr>Office Theme</vt:lpstr>
      <vt:lpstr>Ion</vt:lpstr>
      <vt:lpstr>Restoration Under Climate Change</vt:lpstr>
      <vt:lpstr>Two Questions Managers (Should) Ask</vt:lpstr>
      <vt:lpstr>PowerPoint Presentation</vt:lpstr>
    </vt:vector>
  </TitlesOfParts>
  <Company>USDA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Stanturf, John -FS</dc:creator>
  <cp:lastModifiedBy>Stanturf, John -FS</cp:lastModifiedBy>
  <cp:revision>3</cp:revision>
  <dcterms:created xsi:type="dcterms:W3CDTF">2016-04-15T17:50:41Z</dcterms:created>
  <dcterms:modified xsi:type="dcterms:W3CDTF">2016-04-18T21:50:04Z</dcterms:modified>
</cp:coreProperties>
</file>