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34" r:id="rId1"/>
  </p:sldMasterIdLst>
  <p:notesMasterIdLst>
    <p:notesMasterId r:id="rId35"/>
  </p:notesMasterIdLst>
  <p:sldIdLst>
    <p:sldId id="256" r:id="rId2"/>
    <p:sldId id="288" r:id="rId3"/>
    <p:sldId id="293" r:id="rId4"/>
    <p:sldId id="328" r:id="rId5"/>
    <p:sldId id="309" r:id="rId6"/>
    <p:sldId id="310" r:id="rId7"/>
    <p:sldId id="311" r:id="rId8"/>
    <p:sldId id="258" r:id="rId9"/>
    <p:sldId id="312" r:id="rId10"/>
    <p:sldId id="273" r:id="rId11"/>
    <p:sldId id="313" r:id="rId12"/>
    <p:sldId id="308" r:id="rId13"/>
    <p:sldId id="317" r:id="rId14"/>
    <p:sldId id="264" r:id="rId15"/>
    <p:sldId id="280" r:id="rId16"/>
    <p:sldId id="300" r:id="rId17"/>
    <p:sldId id="257" r:id="rId18"/>
    <p:sldId id="325" r:id="rId19"/>
    <p:sldId id="259" r:id="rId20"/>
    <p:sldId id="260" r:id="rId21"/>
    <p:sldId id="301" r:id="rId22"/>
    <p:sldId id="321" r:id="rId23"/>
    <p:sldId id="326" r:id="rId24"/>
    <p:sldId id="261" r:id="rId25"/>
    <p:sldId id="292" r:id="rId26"/>
    <p:sldId id="268" r:id="rId27"/>
    <p:sldId id="329" r:id="rId28"/>
    <p:sldId id="330" r:id="rId29"/>
    <p:sldId id="332" r:id="rId30"/>
    <p:sldId id="333" r:id="rId31"/>
    <p:sldId id="334" r:id="rId32"/>
    <p:sldId id="335" r:id="rId33"/>
    <p:sldId id="336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5452"/>
    <a:srgbClr val="9C5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3" autoAdjust="0"/>
    <p:restoredTop sz="84623" autoAdjust="0"/>
  </p:normalViewPr>
  <p:slideViewPr>
    <p:cSldViewPr>
      <p:cViewPr varScale="1">
        <p:scale>
          <a:sx n="117" d="100"/>
          <a:sy n="117" d="100"/>
        </p:scale>
        <p:origin x="84" y="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1"/>
          <c:order val="0"/>
          <c:invertIfNegative val="0"/>
          <c:cat>
            <c:numRef>
              <c:f>'Sandhill- MS'!$A$2:$A$12</c:f>
              <c:numCache>
                <c:formatCode>General</c:formatCode>
                <c:ptCount val="1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</c:numCache>
            </c:numRef>
          </c:cat>
          <c:val>
            <c:numRef>
              <c:f>'Sandhill- MS'!$B$2:$B$12</c:f>
              <c:numCache>
                <c:formatCode>General</c:formatCode>
                <c:ptCount val="11"/>
                <c:pt idx="0">
                  <c:v>20</c:v>
                </c:pt>
                <c:pt idx="1">
                  <c:v>1</c:v>
                </c:pt>
                <c:pt idx="2">
                  <c:v>0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0</c:v>
                </c:pt>
                <c:pt idx="7">
                  <c:v>1</c:v>
                </c:pt>
                <c:pt idx="8">
                  <c:v>3</c:v>
                </c:pt>
                <c:pt idx="9">
                  <c:v>2</c:v>
                </c:pt>
                <c:pt idx="1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116704280"/>
        <c:axId val="171512448"/>
      </c:barChart>
      <c:catAx>
        <c:axId val="11670428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Height Above Ground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71512448"/>
        <c:crosses val="autoZero"/>
        <c:auto val="1"/>
        <c:lblAlgn val="ctr"/>
        <c:lblOffset val="100"/>
        <c:noMultiLvlLbl val="0"/>
      </c:catAx>
      <c:valAx>
        <c:axId val="171512448"/>
        <c:scaling>
          <c:orientation val="minMax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# of LiDAR</a:t>
                </a:r>
                <a:r>
                  <a:rPr lang="en-US" baseline="0"/>
                  <a:t> returns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16704280"/>
        <c:crosses val="autoZero"/>
        <c:crossBetween val="between"/>
        <c:minorUnit val="5"/>
      </c:valAx>
      <c:spPr>
        <a:solidFill>
          <a:schemeClr val="accent2">
            <a:lumMod val="20000"/>
            <a:lumOff val="80000"/>
          </a:schemeClr>
        </a:solidFill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6382403286545703"/>
          <c:y val="6.488866311065955E-2"/>
          <c:w val="0.62932569090628376"/>
          <c:h val="0.71908540801624099"/>
        </c:manualLayout>
      </c:layout>
      <c:scatterChart>
        <c:scatterStyle val="lineMarker"/>
        <c:varyColors val="0"/>
        <c:ser>
          <c:idx val="0"/>
          <c:order val="0"/>
          <c:tx>
            <c:strRef>
              <c:f>'Drop2- intercept 0'!$C$26</c:f>
              <c:strCache>
                <c:ptCount val="1"/>
                <c:pt idx="0">
                  <c:v>Predicted Sum BA 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intercept val="0"/>
            <c:dispRSqr val="1"/>
            <c:dispEq val="1"/>
            <c:trendlineLbl>
              <c:layout>
                <c:manualLayout>
                  <c:x val="-0.3718269998858838"/>
                  <c:y val="-3.7253407840149016E-4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 dirty="0"/>
                      <a:t>y = 0.9212x
R² = </a:t>
                    </a:r>
                    <a:r>
                      <a:rPr lang="en-US" baseline="0" dirty="0" smtClean="0"/>
                      <a:t>0.73</a:t>
                    </a:r>
                    <a:endParaRPr lang="en-US" dirty="0"/>
                  </a:p>
                </c:rich>
              </c:tx>
              <c:numFmt formatCode="General" sourceLinked="0"/>
            </c:trendlineLbl>
          </c:trendline>
          <c:xVal>
            <c:numRef>
              <c:f>'Drop2- intercept 0'!$B$27:$B$64</c:f>
              <c:numCache>
                <c:formatCode>General</c:formatCode>
                <c:ptCount val="38"/>
                <c:pt idx="0">
                  <c:v>110</c:v>
                </c:pt>
                <c:pt idx="1">
                  <c:v>20</c:v>
                </c:pt>
                <c:pt idx="2">
                  <c:v>40</c:v>
                </c:pt>
                <c:pt idx="3">
                  <c:v>100</c:v>
                </c:pt>
                <c:pt idx="4">
                  <c:v>10</c:v>
                </c:pt>
                <c:pt idx="5">
                  <c:v>30</c:v>
                </c:pt>
                <c:pt idx="6">
                  <c:v>60</c:v>
                </c:pt>
                <c:pt idx="7">
                  <c:v>77.100000000000009</c:v>
                </c:pt>
                <c:pt idx="8">
                  <c:v>50</c:v>
                </c:pt>
                <c:pt idx="9">
                  <c:v>20</c:v>
                </c:pt>
                <c:pt idx="10">
                  <c:v>72.000000000000014</c:v>
                </c:pt>
                <c:pt idx="11">
                  <c:v>80</c:v>
                </c:pt>
                <c:pt idx="12">
                  <c:v>50</c:v>
                </c:pt>
                <c:pt idx="13">
                  <c:v>70</c:v>
                </c:pt>
                <c:pt idx="14">
                  <c:v>100</c:v>
                </c:pt>
                <c:pt idx="15">
                  <c:v>40</c:v>
                </c:pt>
                <c:pt idx="16">
                  <c:v>50</c:v>
                </c:pt>
                <c:pt idx="17">
                  <c:v>80</c:v>
                </c:pt>
                <c:pt idx="18">
                  <c:v>30</c:v>
                </c:pt>
                <c:pt idx="19">
                  <c:v>60</c:v>
                </c:pt>
                <c:pt idx="20">
                  <c:v>60</c:v>
                </c:pt>
                <c:pt idx="21">
                  <c:v>60</c:v>
                </c:pt>
                <c:pt idx="22">
                  <c:v>84.9</c:v>
                </c:pt>
                <c:pt idx="23">
                  <c:v>40</c:v>
                </c:pt>
                <c:pt idx="24">
                  <c:v>10</c:v>
                </c:pt>
                <c:pt idx="25">
                  <c:v>60</c:v>
                </c:pt>
                <c:pt idx="26">
                  <c:v>50</c:v>
                </c:pt>
                <c:pt idx="27">
                  <c:v>70</c:v>
                </c:pt>
                <c:pt idx="28">
                  <c:v>140</c:v>
                </c:pt>
                <c:pt idx="29">
                  <c:v>150</c:v>
                </c:pt>
                <c:pt idx="30">
                  <c:v>30</c:v>
                </c:pt>
                <c:pt idx="31">
                  <c:v>10</c:v>
                </c:pt>
                <c:pt idx="32">
                  <c:v>20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10</c:v>
                </c:pt>
              </c:numCache>
            </c:numRef>
          </c:xVal>
          <c:yVal>
            <c:numRef>
              <c:f>'Drop2- intercept 0'!$C$27:$C$64</c:f>
              <c:numCache>
                <c:formatCode>General</c:formatCode>
                <c:ptCount val="38"/>
                <c:pt idx="0">
                  <c:v>92.731231053489566</c:v>
                </c:pt>
                <c:pt idx="1">
                  <c:v>22.924800235392851</c:v>
                </c:pt>
                <c:pt idx="2">
                  <c:v>43.823692005382171</c:v>
                </c:pt>
                <c:pt idx="3">
                  <c:v>99.812591045189606</c:v>
                </c:pt>
                <c:pt idx="4">
                  <c:v>1.1653730829105786</c:v>
                </c:pt>
                <c:pt idx="5">
                  <c:v>39.517101472262922</c:v>
                </c:pt>
                <c:pt idx="6">
                  <c:v>44.747400533212684</c:v>
                </c:pt>
                <c:pt idx="7">
                  <c:v>64.675624061224738</c:v>
                </c:pt>
                <c:pt idx="8">
                  <c:v>22.200981953416271</c:v>
                </c:pt>
                <c:pt idx="9">
                  <c:v>25.665061810630057</c:v>
                </c:pt>
                <c:pt idx="10">
                  <c:v>69.747537439981443</c:v>
                </c:pt>
                <c:pt idx="11">
                  <c:v>60.269541224027691</c:v>
                </c:pt>
                <c:pt idx="12">
                  <c:v>57.242736400525601</c:v>
                </c:pt>
                <c:pt idx="13">
                  <c:v>33.75431484074592</c:v>
                </c:pt>
                <c:pt idx="14">
                  <c:v>114.23343743612992</c:v>
                </c:pt>
                <c:pt idx="15">
                  <c:v>67.531203900866885</c:v>
                </c:pt>
                <c:pt idx="16">
                  <c:v>56.587276668807213</c:v>
                </c:pt>
                <c:pt idx="17">
                  <c:v>78.277439633332975</c:v>
                </c:pt>
                <c:pt idx="18">
                  <c:v>5.7905462558126573</c:v>
                </c:pt>
                <c:pt idx="19">
                  <c:v>76.002212716103145</c:v>
                </c:pt>
                <c:pt idx="20">
                  <c:v>49.605678726750263</c:v>
                </c:pt>
                <c:pt idx="21">
                  <c:v>40.523183235282083</c:v>
                </c:pt>
                <c:pt idx="22">
                  <c:v>83.025584967386223</c:v>
                </c:pt>
                <c:pt idx="23">
                  <c:v>48.162321930019381</c:v>
                </c:pt>
                <c:pt idx="24">
                  <c:v>7.7160567794400539</c:v>
                </c:pt>
                <c:pt idx="25">
                  <c:v>62.186492213210514</c:v>
                </c:pt>
                <c:pt idx="26">
                  <c:v>57.599719220010606</c:v>
                </c:pt>
                <c:pt idx="27">
                  <c:v>101.41951892903418</c:v>
                </c:pt>
                <c:pt idx="28">
                  <c:v>104.48543259183677</c:v>
                </c:pt>
                <c:pt idx="29">
                  <c:v>121.77012984212189</c:v>
                </c:pt>
                <c:pt idx="30">
                  <c:v>64.58491770101611</c:v>
                </c:pt>
                <c:pt idx="31">
                  <c:v>31.284803227439198</c:v>
                </c:pt>
                <c:pt idx="32">
                  <c:v>32.929187648220896</c:v>
                </c:pt>
                <c:pt idx="33">
                  <c:v>0</c:v>
                </c:pt>
                <c:pt idx="34">
                  <c:v>7.2381828197658216</c:v>
                </c:pt>
                <c:pt idx="35">
                  <c:v>4.704818832847784</c:v>
                </c:pt>
                <c:pt idx="36">
                  <c:v>20.760579141352924</c:v>
                </c:pt>
                <c:pt idx="37">
                  <c:v>36.634344368882942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7901616"/>
        <c:axId val="177901224"/>
      </c:scatterChart>
      <c:valAx>
        <c:axId val="177901616"/>
        <c:scaling>
          <c:orientation val="minMax"/>
          <c:max val="15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80700"/>
            </a:solidFill>
          </a:ln>
        </c:spPr>
        <c:crossAx val="177901224"/>
        <c:crosses val="autoZero"/>
        <c:crossBetween val="midCat"/>
        <c:majorUnit val="50"/>
      </c:valAx>
      <c:valAx>
        <c:axId val="177901224"/>
        <c:scaling>
          <c:orientation val="minMax"/>
          <c:max val="150"/>
        </c:scaling>
        <c:delete val="0"/>
        <c:axPos val="l"/>
        <c:majorGridlines>
          <c:spPr>
            <a:ln>
              <a:solidFill>
                <a:schemeClr val="tx1">
                  <a:shade val="95000"/>
                  <a:satMod val="10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rgbClr val="080700"/>
            </a:solidFill>
          </a:ln>
        </c:spPr>
        <c:crossAx val="177901616"/>
        <c:crosses val="autoZero"/>
        <c:crossBetween val="midCat"/>
        <c:majorUnit val="50"/>
        <c:minorUnit val="10"/>
      </c:valAx>
      <c:spPr>
        <a:ln>
          <a:solidFill>
            <a:srgbClr val="080700"/>
          </a:solidFill>
        </a:ln>
      </c:spPr>
    </c:plotArea>
    <c:plotVisOnly val="1"/>
    <c:dispBlanksAs val="gap"/>
    <c:showDLblsOverMax val="0"/>
  </c:chart>
  <c:spPr>
    <a:solidFill>
      <a:schemeClr val="bg2">
        <a:lumMod val="40000"/>
        <a:lumOff val="60000"/>
      </a:schemeClr>
    </a:solidFill>
  </c:sp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0.06522</cdr:x>
      <cdr:y>0.03226</cdr:y>
    </cdr:from>
    <cdr:to>
      <cdr:x>0.15346</cdr:x>
      <cdr:y>0.67594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377002" y="681804"/>
          <a:ext cx="1520507" cy="309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 smtClean="0"/>
            <a:t>Field Basal Area</a:t>
          </a:r>
          <a:endParaRPr lang="en-US" sz="1400" dirty="0"/>
        </a:p>
      </cdr:txBody>
    </cdr:sp>
  </cdr:relSizeAnchor>
  <cdr:relSizeAnchor xmlns:cdr="http://schemas.openxmlformats.org/drawingml/2006/chartDrawing">
    <cdr:from>
      <cdr:x>0.26471</cdr:x>
      <cdr:y>0.876</cdr:y>
    </cdr:from>
    <cdr:to>
      <cdr:x>1</cdr:x>
      <cdr:y>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685800" y="2057400"/>
          <a:ext cx="1905000" cy="2912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err="1" smtClean="0"/>
            <a:t>LiDAR</a:t>
          </a:r>
          <a:r>
            <a:rPr lang="en-US" sz="1400" dirty="0" smtClean="0"/>
            <a:t>-Derived Basal Area</a:t>
          </a:r>
          <a:endParaRPr lang="en-US" sz="14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85B03D-0C97-44FD-ACED-5693BEACECD0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DE5D4-662A-4F34-8B14-1F949926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17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DE5D4-662A-4F34-8B14-1F949926F2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03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BEC4A-1E4F-4DCF-9B56-24B92458144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69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BEC4A-1E4F-4DCF-9B56-24B92458144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1378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BEC4A-1E4F-4DCF-9B56-24B92458144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35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BEC4A-1E4F-4DCF-9B56-24B92458144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97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BEC4A-1E4F-4DCF-9B56-24B92458144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32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</a:t>
            </a:r>
            <a:r>
              <a:rPr lang="en-US" baseline="0" dirty="0" smtClean="0"/>
              <a:t> a quick background on the NFs in Florida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manage almost 1.2 million acres</a:t>
            </a:r>
          </a:p>
          <a:p>
            <a:r>
              <a:rPr lang="en-US" baseline="0" dirty="0" smtClean="0"/>
              <a:t>Of which, approximately 400,000 acres are or were historically a longleaf natural community (including </a:t>
            </a:r>
            <a:r>
              <a:rPr lang="en-US" baseline="0" dirty="0" err="1" smtClean="0"/>
              <a:t>flatwoods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sandhills</a:t>
            </a:r>
            <a:r>
              <a:rPr lang="en-US" baseline="0" dirty="0" smtClean="0"/>
              <a:t> and pine savannas)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BEC4A-1E4F-4DCF-9B56-24B9245814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59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BEC4A-1E4F-4DCF-9B56-24B9245814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42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</a:t>
            </a:r>
            <a:r>
              <a:rPr lang="en-US" baseline="0" dirty="0" smtClean="0"/>
              <a:t> a quick background on the NFs in Florida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manage almost 1.2 million acres</a:t>
            </a:r>
          </a:p>
          <a:p>
            <a:r>
              <a:rPr lang="en-US" baseline="0" dirty="0" smtClean="0"/>
              <a:t>Of which, approximately 400,000 acres are or were historically a longleaf natural community (including </a:t>
            </a:r>
            <a:r>
              <a:rPr lang="en-US" baseline="0" dirty="0" err="1" smtClean="0"/>
              <a:t>flatwoods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sandhills</a:t>
            </a:r>
            <a:r>
              <a:rPr lang="en-US" baseline="0" dirty="0" smtClean="0"/>
              <a:t> and pine savannas)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BEC4A-1E4F-4DCF-9B56-24B9245814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42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DE5D4-662A-4F34-8B14-1F949926F2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92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BEC4A-1E4F-4DCF-9B56-24B92458144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50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summary, the ECM helps</a:t>
            </a:r>
            <a:r>
              <a:rPr lang="en-US" baseline="0" dirty="0" smtClean="0"/>
              <a:t> build synergy across different staff management areas (fire, timber, wildlife, etc.)</a:t>
            </a:r>
          </a:p>
          <a:p>
            <a:r>
              <a:rPr lang="en-US" baseline="0" dirty="0" smtClean="0"/>
              <a:t>Provides a mid-level planning tool to help us get from ~10-15 year Forest Plan to project level work</a:t>
            </a:r>
          </a:p>
          <a:p>
            <a:r>
              <a:rPr lang="en-US" baseline="0" dirty="0" smtClean="0"/>
              <a:t>And the management decisions are more open/transparent and can be developed in collaboration with stakeholders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ECM also will form basis of our new Forest Plan and can be used to track progress through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80A723-35DF-404C-B4D8-57865B6DFCE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29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BEC4A-1E4F-4DCF-9B56-24B92458144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19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BEC4A-1E4F-4DCF-9B56-24B92458144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26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8572" y="6496287"/>
            <a:ext cx="64366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AAD0B3-1263-4046-AFE3-B2E159D4754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3" descr="E:\GISWorkspace\2012\FNAI_FY12_FinalProducts\ECM_plot_photos\mf_eg_20120123_FLD02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3477" y="79886"/>
            <a:ext cx="3333723" cy="250029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D0B3-1263-4046-AFE3-B2E159D475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D0B3-1263-4046-AFE3-B2E159D475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420" y="6569075"/>
            <a:ext cx="1332156" cy="365125"/>
          </a:xfrm>
        </p:spPr>
        <p:txBody>
          <a:bodyPr/>
          <a:lstStyle/>
          <a:p>
            <a:fld id="{9CAAD0B3-1263-4046-AFE3-B2E159D4754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76200" y="990600"/>
            <a:ext cx="89916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D0B3-1263-4046-AFE3-B2E159D475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D0B3-1263-4046-AFE3-B2E159D4754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D0B3-1263-4046-AFE3-B2E159D475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-76200"/>
            <a:ext cx="6019800" cy="838200"/>
          </a:xfrm>
          <a:blipFill>
            <a:blip r:embed="rId2"/>
            <a:stretch>
              <a:fillRect/>
            </a:stretch>
          </a:blipFill>
          <a:ln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3200" b="1" i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516" y="6601622"/>
            <a:ext cx="609600" cy="2563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</p:pic>
      <p:sp>
        <p:nvSpPr>
          <p:cNvPr id="5" name="Content Placeholder 1"/>
          <p:cNvSpPr>
            <a:spLocks noGrp="1"/>
          </p:cNvSpPr>
          <p:nvPr>
            <p:ph idx="4294967295"/>
          </p:nvPr>
        </p:nvSpPr>
        <p:spPr>
          <a:xfrm>
            <a:off x="457200" y="762000"/>
            <a:ext cx="8229600" cy="5715000"/>
          </a:xfrm>
        </p:spPr>
        <p:txBody>
          <a:bodyPr>
            <a:normAutofit fontScale="92500"/>
          </a:bodyPr>
          <a:lstStyle/>
          <a:p>
            <a:pPr lvl="1"/>
            <a:endParaRPr lang="en-US" dirty="0" smtClean="0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-51420" y="6541934"/>
            <a:ext cx="1332156" cy="365125"/>
          </a:xfrm>
        </p:spPr>
        <p:txBody>
          <a:bodyPr/>
          <a:lstStyle/>
          <a:p>
            <a:fld id="{9CAAD0B3-1263-4046-AFE3-B2E159D475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D0B3-1263-4046-AFE3-B2E159D475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D0B3-1263-4046-AFE3-B2E159D47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7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349292"/>
            <a:ext cx="609600" cy="2563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D0B3-1263-4046-AFE3-B2E159D475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51420" y="6541934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FEFEFE"/>
                </a:solidFill>
              </a:defRPr>
            </a:lvl1pPr>
          </a:lstStyle>
          <a:p>
            <a:fld id="{9CAAD0B3-1263-4046-AFE3-B2E159D475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microsoft.com/office/2007/relationships/hdphoto" Target="../media/hdphoto1.wdp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mtbs.gov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tm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6069" y="2514600"/>
            <a:ext cx="7375906" cy="1312936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Ecological Condition Model for the Apalachicola National Forest</a:t>
            </a:r>
            <a:endParaRPr lang="en-US"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648201" y="4191000"/>
            <a:ext cx="3452888" cy="135624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April 26, 2016</a:t>
            </a:r>
          </a:p>
          <a:p>
            <a:endParaRPr lang="en-US" dirty="0"/>
          </a:p>
          <a:p>
            <a:r>
              <a:rPr lang="en-US" dirty="0" smtClean="0"/>
              <a:t>Jason Drake</a:t>
            </a:r>
          </a:p>
          <a:p>
            <a:r>
              <a:rPr lang="en-US" dirty="0" smtClean="0"/>
              <a:t>Matthew Trager (</a:t>
            </a:r>
            <a:r>
              <a:rPr lang="en-US" dirty="0" smtClean="0">
                <a:solidFill>
                  <a:srgbClr val="0070C0"/>
                </a:solidFill>
              </a:rPr>
              <a:t>mdtrager@fs.fed.us</a:t>
            </a:r>
            <a:r>
              <a:rPr lang="en-US" dirty="0" smtClean="0"/>
              <a:t>)</a:t>
            </a:r>
          </a:p>
          <a:p>
            <a:r>
              <a:rPr lang="en-US" dirty="0" smtClean="0"/>
              <a:t>National Forests in Florida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576" y="5547248"/>
            <a:ext cx="1038513" cy="4367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  <a:extLst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D0B3-1263-4046-AFE3-B2E159D4754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2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E:\GISWorkspace\2012\FNAI_FY12_FinalProducts\ECM_plot_photos\sh_vp_20120301_FLD0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8526" y="3657600"/>
            <a:ext cx="37592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GISWorkspace\2011\FNAI_FY11_FinalProducts\Ecological_condition_plot_photos\SH_P_20110727_fld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280" y="3661379"/>
            <a:ext cx="37592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JASOND~1\AppData\Local\Temp\1\arc29DD\pic0001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8526" y="729767"/>
            <a:ext cx="3759199" cy="281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GISWorkspace\2012\FNAI_FY12_FinalProducts\ECM_plot_photos\sh_eg_20120301_FLD6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280" y="729767"/>
            <a:ext cx="37592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42440" y="3661379"/>
            <a:ext cx="1905000" cy="769441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Poor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</a:t>
            </a:r>
          </a:p>
          <a:p>
            <a:r>
              <a:rPr lang="en-US" sz="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CPT </a:t>
            </a:r>
            <a:r>
              <a:rPr lang="en-US" sz="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31, </a:t>
            </a:r>
            <a:r>
              <a:rPr lang="en-US" sz="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ECM </a:t>
            </a:r>
            <a:r>
              <a:rPr lang="en-US" sz="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 </a:t>
            </a:r>
            <a:r>
              <a:rPr lang="en-US" sz="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 </a:t>
            </a:r>
            <a:r>
              <a:rPr lang="en-US" sz="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901</a:t>
            </a:r>
            <a:endParaRPr lang="en-US" sz="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80760" y="729767"/>
            <a:ext cx="1905000" cy="769441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Fair Quality</a:t>
            </a:r>
          </a:p>
          <a:p>
            <a:r>
              <a:rPr lang="en-US" sz="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CPT </a:t>
            </a:r>
            <a:r>
              <a:rPr lang="en-US" sz="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305, </a:t>
            </a:r>
            <a:r>
              <a:rPr lang="en-US" sz="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ECM </a:t>
            </a:r>
            <a:r>
              <a:rPr lang="en-US" sz="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 </a:t>
            </a:r>
            <a:r>
              <a:rPr lang="en-US" sz="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 </a:t>
            </a:r>
            <a:r>
              <a:rPr lang="en-US" sz="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 </a:t>
            </a:r>
            <a:endParaRPr lang="en-US" sz="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75080" y="729767"/>
            <a:ext cx="2438400" cy="769441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Excellent/Good Quality</a:t>
            </a:r>
          </a:p>
          <a:p>
            <a:r>
              <a:rPr lang="en-US" sz="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CPT 223, </a:t>
            </a:r>
            <a:r>
              <a:rPr lang="en-US" sz="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ECM </a:t>
            </a:r>
            <a:r>
              <a:rPr lang="en-US" sz="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 ID 423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523280" y="3668820"/>
            <a:ext cx="1981200" cy="769441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Poor Quality</a:t>
            </a:r>
          </a:p>
          <a:p>
            <a:r>
              <a:rPr lang="en-US" sz="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CPT </a:t>
            </a:r>
            <a:r>
              <a:rPr lang="en-US" sz="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224, </a:t>
            </a:r>
            <a:r>
              <a:rPr lang="en-US" sz="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ECM </a:t>
            </a:r>
            <a:r>
              <a:rPr lang="en-US" sz="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 </a:t>
            </a:r>
            <a:r>
              <a:rPr lang="en-US" sz="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 </a:t>
            </a:r>
            <a:r>
              <a:rPr lang="en-US" sz="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424 </a:t>
            </a:r>
            <a:endParaRPr lang="en-US" sz="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-18572" y="6496287"/>
            <a:ext cx="643666" cy="365125"/>
          </a:xfrm>
        </p:spPr>
        <p:txBody>
          <a:bodyPr/>
          <a:lstStyle/>
          <a:p>
            <a:fld id="{9CAAD0B3-1263-4046-AFE3-B2E159D4754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76200" y="-76200"/>
            <a:ext cx="8991600" cy="838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Step 2: DFC and Tier Classes (</a:t>
            </a:r>
            <a:r>
              <a:rPr lang="en-US" sz="3200" dirty="0" err="1" smtClean="0"/>
              <a:t>Sandhills</a:t>
            </a:r>
            <a:r>
              <a:rPr lang="en-US" sz="3200" dirty="0" smtClean="0"/>
              <a:t>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6422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E:\GISWorkspace\2012\FNAI_FY12_FinalProducts\ECM_plot_photos\wp_eg_20120426_FLD01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906" y="741230"/>
            <a:ext cx="3769360" cy="282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ASOND~1\AppData\Local\Temp\1\arc29DD\pic0006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906" y="3649803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-76200"/>
            <a:ext cx="8991600" cy="838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Step 2: DFC and Tier Classes (Wet Prairies)</a:t>
            </a:r>
            <a:endParaRPr lang="en-US" sz="3200" dirty="0"/>
          </a:p>
        </p:txBody>
      </p:sp>
      <p:pic>
        <p:nvPicPr>
          <p:cNvPr id="1026" name="Picture 2" descr="C:\Users\JASOND~1\AppData\Local\Temp\1\arc29DD\pic0006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4826" y="748850"/>
            <a:ext cx="37592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90866" y="3680462"/>
            <a:ext cx="1905000" cy="769441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Poor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</a:t>
            </a:r>
          </a:p>
          <a:p>
            <a:r>
              <a:rPr lang="en-US" sz="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080501_CPT068_HAFL3_00064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29186" y="748850"/>
            <a:ext cx="1905000" cy="769441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Fair Quality</a:t>
            </a:r>
          </a:p>
          <a:p>
            <a:r>
              <a:rPr lang="en-US" sz="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080501_CPT068_HAFL3_00067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23506" y="748850"/>
            <a:ext cx="2438400" cy="769441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Excellent/Good Quality</a:t>
            </a:r>
          </a:p>
          <a:p>
            <a:r>
              <a:rPr lang="en-US" sz="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080501_CPT077_HAFL3_00004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32" name="Picture 8" descr="E:\GISWorkspace\2011\FNAI_FY11_FinalProducts\Ecological_condition_plot_photos\wp_vp_2010609_FLD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4826" y="3662199"/>
            <a:ext cx="37592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571706" y="3687903"/>
            <a:ext cx="1981200" cy="769441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Poor Quality</a:t>
            </a:r>
          </a:p>
          <a:p>
            <a:r>
              <a:rPr lang="en-US" sz="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 080501_CPT0106_HAFL3_00041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-18572" y="6496287"/>
            <a:ext cx="643666" cy="365125"/>
          </a:xfrm>
        </p:spPr>
        <p:txBody>
          <a:bodyPr/>
          <a:lstStyle/>
          <a:p>
            <a:fld id="{9CAAD0B3-1263-4046-AFE3-B2E159D4754E}" type="slidenum">
              <a:rPr lang="en-US" smtClean="0"/>
              <a:pPr/>
              <a:t>1</a:t>
            </a:fld>
            <a:r>
              <a:rPr lang="en-US" dirty="0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79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3: ECM Field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990600"/>
            <a:ext cx="8458200" cy="437925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Longleaf Rapid Assessment protocol (R8, Nature Serve, FNAI)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 m (66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1 chain) radius plot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Natural community type, Overall condition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Canopy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species, basal area, cover, height, etc.</a:t>
            </a:r>
          </a:p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Midstory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Species, Density, Cover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Shrub 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Species, cover,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herbacious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Groundcover 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Species, cover, rare plants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D0B3-1263-4046-AFE3-B2E159D4754E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2" descr="C:\Users\JASOND~1\AppData\Local\Temp\1\arc29DD\pic0006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3886200"/>
            <a:ext cx="3454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23941" y="3950966"/>
            <a:ext cx="2473959" cy="369332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ECM plot ID: 080501_CPT068_HAFL3_00067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39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-76200"/>
            <a:ext cx="8915400" cy="838200"/>
          </a:xfrm>
        </p:spPr>
        <p:txBody>
          <a:bodyPr>
            <a:noAutofit/>
          </a:bodyPr>
          <a:lstStyle/>
          <a:p>
            <a:r>
              <a:rPr lang="en-US" dirty="0" smtClean="0"/>
              <a:t>Step 3: ECM Field Data</a:t>
            </a:r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53744"/>
            <a:ext cx="8577987" cy="57108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0" y="5370493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/>
              <a:t>~400 plots with ECM field data</a:t>
            </a:r>
          </a:p>
          <a:p>
            <a:r>
              <a:rPr lang="en-US" sz="1600" dirty="0" smtClean="0"/>
              <a:t>~500 additional Historic Natural Community points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372601"/>
            <a:ext cx="914401" cy="798464"/>
          </a:xfrm>
          <a:prstGeom prst="rect">
            <a:avLst/>
          </a:prstGeom>
        </p:spPr>
      </p:pic>
      <p:sp>
        <p:nvSpPr>
          <p:cNvPr id="7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-18572" y="6496287"/>
            <a:ext cx="643666" cy="365125"/>
          </a:xfrm>
        </p:spPr>
        <p:txBody>
          <a:bodyPr/>
          <a:lstStyle/>
          <a:p>
            <a:fld id="{9CAAD0B3-1263-4046-AFE3-B2E159D4754E}" type="slidenum">
              <a:rPr lang="en-US" smtClean="0"/>
              <a:pPr/>
              <a:t>1</a:t>
            </a:fld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03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Step 4: Airborne LiDAR Data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609600" y="838200"/>
            <a:ext cx="4944277" cy="304800"/>
          </a:xfrm>
        </p:spPr>
        <p:txBody>
          <a:bodyPr>
            <a:noAutofit/>
          </a:bodyPr>
          <a:lstStyle/>
          <a:p>
            <a:r>
              <a:rPr lang="en-US" sz="2000" dirty="0" smtClean="0"/>
              <a:t>9 separate flights from 2007-2010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199" y="1355682"/>
            <a:ext cx="6723047" cy="4902821"/>
          </a:xfrm>
          <a:prstGeom prst="rect">
            <a:avLst/>
          </a:prstGeom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2569029" y="6106103"/>
            <a:ext cx="6553200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/>
              <a:t>LiDAR</a:t>
            </a:r>
            <a:r>
              <a:rPr lang="en-US" sz="2000" dirty="0" smtClean="0"/>
              <a:t>-derived </a:t>
            </a:r>
            <a:r>
              <a:rPr lang="en-US" sz="2000" dirty="0"/>
              <a:t>c</a:t>
            </a:r>
            <a:r>
              <a:rPr lang="en-US" sz="2000" dirty="0" smtClean="0"/>
              <a:t>anopy </a:t>
            </a:r>
            <a:r>
              <a:rPr lang="en-US" sz="2000" dirty="0"/>
              <a:t>h</a:t>
            </a:r>
            <a:r>
              <a:rPr lang="en-US" sz="2000" dirty="0" smtClean="0"/>
              <a:t>eight </a:t>
            </a:r>
            <a:r>
              <a:rPr lang="en-US" sz="2000" dirty="0"/>
              <a:t>(50</a:t>
            </a:r>
            <a:r>
              <a:rPr lang="en-US" sz="2000" baseline="30000" dirty="0"/>
              <a:t>th</a:t>
            </a:r>
            <a:r>
              <a:rPr lang="en-US" sz="2000" dirty="0"/>
              <a:t> percentile)</a:t>
            </a: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-18572" y="6496287"/>
            <a:ext cx="643666" cy="365125"/>
          </a:xfrm>
        </p:spPr>
        <p:txBody>
          <a:bodyPr/>
          <a:lstStyle/>
          <a:p>
            <a:fld id="{9CAAD0B3-1263-4046-AFE3-B2E159D4754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36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LiDAR</a:t>
            </a:r>
            <a:r>
              <a:rPr lang="en-US" sz="3200" dirty="0" smtClean="0"/>
              <a:t> Products</a:t>
            </a:r>
            <a:endParaRPr lang="en-US" sz="3200" dirty="0"/>
          </a:p>
        </p:txBody>
      </p:sp>
      <p:pic>
        <p:nvPicPr>
          <p:cNvPr id="4" name="Picture 3" descr="LibertyCounty_LidarCanopyHeight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453465"/>
            <a:ext cx="3551803" cy="3468675"/>
          </a:xfrm>
          <a:prstGeom prst="rect">
            <a:avLst/>
          </a:prstGeom>
        </p:spPr>
      </p:pic>
      <p:pic>
        <p:nvPicPr>
          <p:cNvPr id="5" name="Picture 4" descr="LibertyCounty_LidarCanopyHeight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200" y="5004005"/>
            <a:ext cx="1368599" cy="1012641"/>
          </a:xfrm>
          <a:prstGeom prst="rect">
            <a:avLst/>
          </a:prstGeom>
        </p:spPr>
      </p:pic>
      <p:pic>
        <p:nvPicPr>
          <p:cNvPr id="6" name="Picture 5" descr="LibertyCounty_LidarCanopyCover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400" y="1453465"/>
            <a:ext cx="3544246" cy="3468675"/>
          </a:xfrm>
          <a:prstGeom prst="rect">
            <a:avLst/>
          </a:prstGeom>
        </p:spPr>
      </p:pic>
      <p:pic>
        <p:nvPicPr>
          <p:cNvPr id="7" name="Picture 6" descr="LibertyCounty_LidarCanopyCover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7400" y="4959923"/>
            <a:ext cx="1337593" cy="1012642"/>
          </a:xfrm>
          <a:prstGeom prst="rect">
            <a:avLst/>
          </a:prstGeom>
        </p:spPr>
      </p:pic>
      <p:sp>
        <p:nvSpPr>
          <p:cNvPr id="8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-18572" y="6496287"/>
            <a:ext cx="643666" cy="365125"/>
          </a:xfrm>
        </p:spPr>
        <p:txBody>
          <a:bodyPr/>
          <a:lstStyle/>
          <a:p>
            <a:fld id="{9CAAD0B3-1263-4046-AFE3-B2E159D4754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8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LiDAR</a:t>
            </a:r>
            <a:r>
              <a:rPr lang="en-US" dirty="0" smtClean="0"/>
              <a:t> Metrics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D0B3-1263-4046-AFE3-B2E159D4754E}" type="slidenum">
              <a:rPr lang="en-US" smtClean="0"/>
              <a:t>16</a:t>
            </a:fld>
            <a:endParaRPr lang="en-US"/>
          </a:p>
        </p:txBody>
      </p:sp>
      <p:sp>
        <p:nvSpPr>
          <p:cNvPr id="81" name="Cube 80"/>
          <p:cNvSpPr/>
          <p:nvPr/>
        </p:nvSpPr>
        <p:spPr>
          <a:xfrm>
            <a:off x="1143000" y="1725600"/>
            <a:ext cx="3429000" cy="4267200"/>
          </a:xfrm>
          <a:prstGeom prst="cub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2311200" y="3859200"/>
            <a:ext cx="660600" cy="7607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/>
          <p:cNvCxnSpPr/>
          <p:nvPr/>
        </p:nvCxnSpPr>
        <p:spPr>
          <a:xfrm flipV="1">
            <a:off x="1158000" y="5078400"/>
            <a:ext cx="914400" cy="865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2072400" y="5078400"/>
            <a:ext cx="2499600" cy="2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395497" y="5799001"/>
            <a:ext cx="863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Ground (DEM)</a:t>
            </a:r>
            <a:endParaRPr lang="en-US" sz="1400" dirty="0"/>
          </a:p>
        </p:txBody>
      </p:sp>
      <p:sp>
        <p:nvSpPr>
          <p:cNvPr id="86" name="Rectangle 85"/>
          <p:cNvSpPr/>
          <p:nvPr/>
        </p:nvSpPr>
        <p:spPr>
          <a:xfrm>
            <a:off x="2621281" y="4619999"/>
            <a:ext cx="45719" cy="8910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3370681" y="4745399"/>
            <a:ext cx="45719" cy="8910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3200400" y="4343400"/>
            <a:ext cx="407821" cy="60811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Can 88"/>
          <p:cNvSpPr/>
          <p:nvPr/>
        </p:nvSpPr>
        <p:spPr>
          <a:xfrm>
            <a:off x="1364400" y="2872796"/>
            <a:ext cx="616800" cy="861003"/>
          </a:xfrm>
          <a:prstGeom prst="ca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1447800" y="2819400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1600200" y="3733799"/>
            <a:ext cx="139170" cy="19026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1600200" y="3626999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2468881" y="3855599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1752600" y="3017399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1295400" y="3245999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1364400" y="5823000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2743200" y="4114800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3352800" y="4343400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3124200" y="4648200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2286000" y="4267200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1676400" y="5836799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1752600" y="5715000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1905000" y="5486400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1828800" y="5608199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1958400" y="5379599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1981200" y="5836799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2057400" y="5715000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2209800" y="5486400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2133600" y="5608199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2308800" y="5836799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2385000" y="5715000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2461200" y="5608199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2590800" y="5836799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2667000" y="5715000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2819400" y="5486400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743200" y="5608199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872800" y="5379599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42200" y="5836799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18400" y="5715000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94600" y="5608199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124200" y="5379599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24200" y="5836799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200400" y="5715000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3276600" y="5608199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406200" y="5379599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451800" y="5867400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528000" y="5745601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680400" y="5517001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604200" y="5638800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733800" y="5410200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1447800" y="5715000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2004000" y="5262001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2308800" y="5262001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2362200" y="5155200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2667000" y="5150999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2971800" y="5150999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2971800" y="5257800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223200" y="5257800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505200" y="5257800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810000" y="5280599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868800" y="5166598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581400" y="5150999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276600" y="5150999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Snip Same Side Corner Rectangle 143"/>
          <p:cNvSpPr/>
          <p:nvPr/>
        </p:nvSpPr>
        <p:spPr>
          <a:xfrm>
            <a:off x="2006400" y="4989313"/>
            <a:ext cx="304800" cy="268487"/>
          </a:xfrm>
          <a:prstGeom prst="snip2SameRect">
            <a:avLst>
              <a:gd name="adj1" fmla="val 31228"/>
              <a:gd name="adj2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2057400" y="4922399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1752600" y="3352800"/>
            <a:ext cx="304800" cy="106801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7" name="Chart 1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6938082"/>
              </p:ext>
            </p:extLst>
          </p:nvPr>
        </p:nvGraphicFramePr>
        <p:xfrm>
          <a:off x="4540800" y="2303681"/>
          <a:ext cx="4276725" cy="4033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8" name="Rectangle 147"/>
          <p:cNvSpPr/>
          <p:nvPr/>
        </p:nvSpPr>
        <p:spPr>
          <a:xfrm>
            <a:off x="5181600" y="4038599"/>
            <a:ext cx="3429000" cy="990601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TextBox 148"/>
          <p:cNvSpPr txBox="1"/>
          <p:nvPr/>
        </p:nvSpPr>
        <p:spPr>
          <a:xfrm>
            <a:off x="6400800" y="41682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Midstory</a:t>
            </a:r>
            <a:r>
              <a:rPr lang="en-US" sz="1200" dirty="0" smtClean="0"/>
              <a:t> Relative Density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4419600" y="807134"/>
            <a:ext cx="4305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http://www.fs.fed.us/eng/rsac/fusion</a:t>
            </a:r>
          </a:p>
        </p:txBody>
      </p:sp>
    </p:spTree>
    <p:extLst>
      <p:ext uri="{BB962C8B-B14F-4D97-AF65-F5344CB8AC3E}">
        <p14:creationId xmlns:p14="http://schemas.microsoft.com/office/powerpoint/2010/main" val="319414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Canopy Tiers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838200"/>
            <a:ext cx="8229600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Predominant Canopy Species</a:t>
            </a:r>
          </a:p>
          <a:p>
            <a:pPr lvl="1"/>
            <a:r>
              <a:rPr lang="en-US" dirty="0" smtClean="0"/>
              <a:t>GIS - Stands: Forest Type</a:t>
            </a:r>
          </a:p>
          <a:p>
            <a:r>
              <a:rPr lang="en-US" dirty="0" smtClean="0"/>
              <a:t>Age</a:t>
            </a:r>
          </a:p>
          <a:p>
            <a:pPr lvl="1"/>
            <a:r>
              <a:rPr lang="en-US" dirty="0" smtClean="0"/>
              <a:t>GIS - Stands: </a:t>
            </a:r>
            <a:r>
              <a:rPr lang="en-US" dirty="0" err="1" smtClean="0"/>
              <a:t>Age_Year</a:t>
            </a:r>
            <a:endParaRPr lang="en-US" dirty="0"/>
          </a:p>
          <a:p>
            <a:r>
              <a:rPr lang="en-US" dirty="0" smtClean="0"/>
              <a:t>Canopy Cover and Canopy Relative </a:t>
            </a:r>
            <a:r>
              <a:rPr lang="en-US" dirty="0"/>
              <a:t>D</a:t>
            </a:r>
            <a:r>
              <a:rPr lang="en-US" dirty="0" smtClean="0"/>
              <a:t>ensity</a:t>
            </a:r>
          </a:p>
          <a:p>
            <a:pPr lvl="1"/>
            <a:r>
              <a:rPr lang="en-US" dirty="0" err="1" smtClean="0"/>
              <a:t>LiDAR</a:t>
            </a:r>
            <a:r>
              <a:rPr lang="en-US" dirty="0" smtClean="0"/>
              <a:t>-  </a:t>
            </a:r>
            <a:r>
              <a:rPr lang="en-US" sz="1400" dirty="0" smtClean="0"/>
              <a:t>RDgt45ft</a:t>
            </a:r>
          </a:p>
          <a:p>
            <a:pPr lvl="1"/>
            <a:r>
              <a:rPr lang="en-US" dirty="0" smtClean="0"/>
              <a:t>Tier “break points” based on subset of ECM field plot data of predefined Tier classes</a:t>
            </a:r>
          </a:p>
          <a:p>
            <a:r>
              <a:rPr lang="en-US" dirty="0" smtClean="0"/>
              <a:t>Basal Area</a:t>
            </a:r>
          </a:p>
          <a:p>
            <a:pPr lvl="1"/>
            <a:r>
              <a:rPr lang="en-US" dirty="0" err="1" smtClean="0"/>
              <a:t>LiDAR</a:t>
            </a:r>
            <a:r>
              <a:rPr lang="en-US" dirty="0" smtClean="0"/>
              <a:t>- </a:t>
            </a:r>
            <a:r>
              <a:rPr lang="en-US" sz="1400" dirty="0"/>
              <a:t>Canopy Cover, Canopy Height percentiles</a:t>
            </a:r>
          </a:p>
          <a:p>
            <a:pPr lvl="1"/>
            <a:r>
              <a:rPr lang="en-US" dirty="0"/>
              <a:t>Relationship based on field data from </a:t>
            </a:r>
            <a:r>
              <a:rPr lang="en-US" dirty="0" err="1"/>
              <a:t>FSVeg</a:t>
            </a:r>
            <a:r>
              <a:rPr lang="en-US" dirty="0"/>
              <a:t> plots in </a:t>
            </a:r>
            <a:r>
              <a:rPr lang="en-US" dirty="0" err="1"/>
              <a:t>sandhills</a:t>
            </a:r>
            <a:r>
              <a:rPr lang="en-US" dirty="0"/>
              <a:t> and </a:t>
            </a:r>
            <a:r>
              <a:rPr lang="en-US" dirty="0" err="1"/>
              <a:t>flatwoods</a:t>
            </a:r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-18572" y="6496287"/>
            <a:ext cx="643666" cy="365125"/>
          </a:xfrm>
        </p:spPr>
        <p:txBody>
          <a:bodyPr/>
          <a:lstStyle/>
          <a:p>
            <a:fld id="{9CAAD0B3-1263-4046-AFE3-B2E159D4754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03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19200"/>
            <a:ext cx="7094951" cy="51178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9600" y="762000"/>
            <a:ext cx="6777317" cy="3508977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-76200"/>
            <a:ext cx="4495800" cy="838200"/>
          </a:xfrm>
        </p:spPr>
        <p:txBody>
          <a:bodyPr>
            <a:no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Canopy Conditions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9235063"/>
              </p:ext>
            </p:extLst>
          </p:nvPr>
        </p:nvGraphicFramePr>
        <p:xfrm>
          <a:off x="76200" y="130004"/>
          <a:ext cx="350520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-18572" y="6496287"/>
            <a:ext cx="643666" cy="365125"/>
          </a:xfrm>
        </p:spPr>
        <p:txBody>
          <a:bodyPr/>
          <a:lstStyle/>
          <a:p>
            <a:fld id="{9CAAD0B3-1263-4046-AFE3-B2E159D4754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56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Midstory</a:t>
            </a:r>
            <a:r>
              <a:rPr lang="en-US" dirty="0" smtClean="0"/>
              <a:t> Tiers 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838200"/>
            <a:ext cx="8229600" cy="5715000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Midstory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relative density</a:t>
            </a:r>
          </a:p>
          <a:p>
            <a:pPr lvl="1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LiDAR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-  RD20to45ft (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only for canopies &gt; 45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LiDAR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-  RD6to20ft 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Tier “break points” based on subset of ECM field plot data</a:t>
            </a:r>
          </a:p>
          <a:p>
            <a:pPr lvl="1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Landsat derived hardwood estimate</a:t>
            </a:r>
          </a:p>
          <a:p>
            <a:pPr lvl="1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Landfire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Existing Veg Type (EVT)- Live Oak and all other hardwood types in historic LLP communities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-18572" y="6496287"/>
            <a:ext cx="643666" cy="365125"/>
          </a:xfrm>
        </p:spPr>
        <p:txBody>
          <a:bodyPr/>
          <a:lstStyle/>
          <a:p>
            <a:fld id="{9CAAD0B3-1263-4046-AFE3-B2E159D4754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39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Forests in Florida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17" y="914400"/>
            <a:ext cx="8031735" cy="536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77622" y="190500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Apalachicola NF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2755" y="164377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Osceola NF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9200" y="26786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Ocala NF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1999" y="4572000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Approximately 1.2 Million Acres</a:t>
            </a: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500,000 acres of longleaf pine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(current or historical natural communities)</a:t>
            </a:r>
            <a:endParaRPr lang="en-US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-18572" y="6496287"/>
            <a:ext cx="643666" cy="365125"/>
          </a:xfrm>
        </p:spPr>
        <p:txBody>
          <a:bodyPr/>
          <a:lstStyle/>
          <a:p>
            <a:fld id="{9CAAD0B3-1263-4046-AFE3-B2E159D4754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08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 smtClean="0"/>
              <a:t>Shrub/Ground Cover Tiers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838200"/>
            <a:ext cx="8229600" cy="56388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Shrub relative density</a:t>
            </a:r>
          </a:p>
          <a:p>
            <a:pPr lvl="1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LiDAR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- RD2to6ft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Tier “break points” based on subset of ECM field plot data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Number of burns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At Burn unit level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Years since last fire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Burn unit level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Remotely sensed total burn severity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From 1995-2010 Landsat data following MTBS 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Picotte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 methods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Canopy Cover</a:t>
            </a:r>
          </a:p>
          <a:p>
            <a:pPr lvl="1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LiDAR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- CCgt2ft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Tier “break points” based on subset of ECM field plot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Site preparation (Activities)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Mechanical site prep for planting/seeding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-18572" y="6496287"/>
            <a:ext cx="643666" cy="365125"/>
          </a:xfrm>
        </p:spPr>
        <p:txBody>
          <a:bodyPr/>
          <a:lstStyle/>
          <a:p>
            <a:fld id="{9CAAD0B3-1263-4046-AFE3-B2E159D4754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Burn History- Remote Sensing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762000"/>
            <a:ext cx="7620000" cy="5715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Burn Severity Mapping (Key and Benson 1996)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Normalized Burn Ratio from Landsat</a:t>
            </a:r>
          </a:p>
          <a:p>
            <a:pPr lvl="2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NBR = (R</a:t>
            </a:r>
            <a:r>
              <a:rPr lang="en-US" sz="1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 R</a:t>
            </a:r>
            <a:r>
              <a:rPr lang="en-US" sz="1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)/ (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2"/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dNBR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= NBR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prefire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– NBR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postfire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More info at: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www.mtbs.gov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Robertson and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Picotte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(2011) 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Apalachicola and </a:t>
            </a:r>
          </a:p>
          <a:p>
            <a:pPr marL="365760" lvl="1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Osceola NFs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D0B3-1263-4046-AFE3-B2E159D4754E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524000"/>
            <a:ext cx="3910880" cy="22764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5175219" y="4237894"/>
            <a:ext cx="3511581" cy="2143913"/>
            <a:chOff x="5175219" y="4237894"/>
            <a:chExt cx="3511581" cy="2143913"/>
          </a:xfrm>
        </p:grpSpPr>
        <p:pic>
          <p:nvPicPr>
            <p:cNvPr id="5" name="Picture 4" descr="Screen Clippi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5219" y="4237894"/>
              <a:ext cx="3511581" cy="214391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153400" y="5867400"/>
              <a:ext cx="304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855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76200"/>
            <a:ext cx="90678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Step 5: Integration of Layers</a:t>
            </a:r>
            <a:endParaRPr lang="en-US" dirty="0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641" y="1334539"/>
            <a:ext cx="1752599" cy="1375116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341" y="3821770"/>
            <a:ext cx="1756826" cy="1371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52600" y="2709655"/>
            <a:ext cx="2294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Example: Historic Natural Community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999341" y="5295990"/>
            <a:ext cx="1785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Example: </a:t>
            </a:r>
            <a:r>
              <a:rPr lang="en-US" sz="1200" dirty="0" err="1" smtClean="0"/>
              <a:t>Lidar</a:t>
            </a:r>
            <a:r>
              <a:rPr lang="en-US" sz="1200" dirty="0" smtClean="0"/>
              <a:t> Shrub Density</a:t>
            </a:r>
            <a:endParaRPr lang="en-US" sz="12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828800" y="5084930"/>
            <a:ext cx="222396" cy="67272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26695" y="5737164"/>
            <a:ext cx="10245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1/2 acre cell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1785257" y="988723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Categorical Data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798906" y="1849301"/>
            <a:ext cx="1976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Majority value assigned to cell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3798906" y="4343400"/>
            <a:ext cx="1976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Summary stats (e.g., mean, median) assigned to cell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1828800" y="3430371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Continuous Data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083758" y="2640979"/>
            <a:ext cx="24090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Final, forest-wide product contains these summary values for all input datasets</a:t>
            </a:r>
          </a:p>
          <a:p>
            <a:pPr algn="ctr"/>
            <a:r>
              <a:rPr lang="en-US" sz="2000" dirty="0" smtClean="0"/>
              <a:t> </a:t>
            </a:r>
            <a:r>
              <a:rPr lang="en-US" sz="1200" dirty="0" smtClean="0"/>
              <a:t>(0.5 ac cells)</a:t>
            </a:r>
            <a:endParaRPr lang="en-US" sz="1200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569524" y="2079378"/>
            <a:ext cx="591582" cy="86914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463064" y="3964190"/>
            <a:ext cx="698042" cy="93250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-18572" y="6496287"/>
            <a:ext cx="643666" cy="365125"/>
          </a:xfrm>
        </p:spPr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59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229" y="1314027"/>
            <a:ext cx="3555341" cy="2535622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59" y="1314027"/>
            <a:ext cx="3317060" cy="2461669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17" y="3767311"/>
            <a:ext cx="3339085" cy="24626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-76200"/>
            <a:ext cx="60960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Step 6: Overall ECM Tier Score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D0B3-1263-4046-AFE3-B2E159D4754E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75495" y="3352800"/>
            <a:ext cx="2294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Basal Area Tiers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275495" y="5677817"/>
            <a:ext cx="2294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Shrub Density Tiers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055332" y="2278107"/>
            <a:ext cx="2294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4950329" y="3307152"/>
            <a:ext cx="2486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Midstory</a:t>
            </a:r>
            <a:r>
              <a:rPr lang="en-US" sz="1200" dirty="0" smtClean="0"/>
              <a:t> Density Tiers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274269" y="3430645"/>
            <a:ext cx="2294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3424917" y="4422097"/>
            <a:ext cx="2294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4950328" y="4615077"/>
            <a:ext cx="2486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…all other input layers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5837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39065"/>
            <a:ext cx="7696200" cy="577796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57200" y="533400"/>
            <a:ext cx="8229600" cy="5943600"/>
          </a:xfrm>
        </p:spPr>
        <p:txBody>
          <a:bodyPr>
            <a:normAutofit/>
          </a:bodyPr>
          <a:lstStyle/>
          <a:p>
            <a:r>
              <a:rPr lang="en-US" dirty="0" smtClean="0"/>
              <a:t>ECM Tiers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762000" y="914400"/>
            <a:ext cx="2895600" cy="109866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1600" dirty="0" smtClean="0"/>
              <a:t>Tier 1:   1,952 ac  ( 0.6%) </a:t>
            </a:r>
          </a:p>
          <a:p>
            <a:pPr marL="45720" indent="0">
              <a:buNone/>
            </a:pPr>
            <a:r>
              <a:rPr lang="en-US" sz="1600" dirty="0" smtClean="0"/>
              <a:t>Tier 2:   77,183      (23%)</a:t>
            </a:r>
            <a:endParaRPr lang="en-US" sz="1600" dirty="0"/>
          </a:p>
          <a:p>
            <a:pPr marL="45720" indent="0">
              <a:buNone/>
            </a:pPr>
            <a:r>
              <a:rPr lang="en-US" sz="1600" dirty="0" smtClean="0"/>
              <a:t>Tier 3:   97,140      (28%) </a:t>
            </a:r>
          </a:p>
          <a:p>
            <a:pPr marL="45720" indent="0">
              <a:buNone/>
            </a:pPr>
            <a:r>
              <a:rPr lang="en-US" sz="1600" dirty="0" smtClean="0"/>
              <a:t>Tier 4:   73,571      (23%)</a:t>
            </a:r>
          </a:p>
          <a:p>
            <a:pPr marL="45720" indent="0">
              <a:buNone/>
            </a:pPr>
            <a:r>
              <a:rPr lang="en-US" sz="1600" dirty="0" smtClean="0"/>
              <a:t>Tier 5:   91,232      (26%)</a:t>
            </a:r>
            <a:endParaRPr lang="en-US" sz="1600" dirty="0"/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-18572" y="6496287"/>
            <a:ext cx="643666" cy="365125"/>
          </a:xfrm>
        </p:spPr>
        <p:txBody>
          <a:bodyPr/>
          <a:lstStyle/>
          <a:p>
            <a:fld id="{9CAAD0B3-1263-4046-AFE3-B2E159D4754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7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57200" y="990600"/>
            <a:ext cx="8229600" cy="54864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Provides a mid-level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planning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tool for identifying restoration opportunities and priorities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Demonstrates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management progress (e.g., annual monitoring report)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Allows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more open and transparent management decisions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Facilitates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collaboration with public/private agencies and stakeholders</a:t>
            </a:r>
          </a:p>
          <a:p>
            <a:endParaRPr lang="en-US" dirty="0" smtClean="0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-18572" y="6496287"/>
            <a:ext cx="643666" cy="365125"/>
          </a:xfrm>
        </p:spPr>
        <p:txBody>
          <a:bodyPr/>
          <a:lstStyle/>
          <a:p>
            <a:fld id="{9CAAD0B3-1263-4046-AFE3-B2E159D4754E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37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and future work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57200" y="990600"/>
            <a:ext cx="8229600" cy="55626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Journal of Forestry manuscript in preparation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Streamline and operationalize modeling process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Partnership with USFS (NFF, RMRS, FIA), FNAI and Longleaf Alliance more efficiently develop and update models</a:t>
            </a:r>
          </a:p>
          <a:p>
            <a:pPr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NAIP Imagery and FIA field data</a:t>
            </a:r>
          </a:p>
          <a:p>
            <a:pPr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Function modeling and parallel processing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Work with NFWF and Longleaf Partnership Council on standards for model development and application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On track for “Version 2” preliminary results 2016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Translate to other ecosystems (scrub, etc.)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-18572" y="6496287"/>
            <a:ext cx="643666" cy="365125"/>
          </a:xfrm>
        </p:spPr>
        <p:txBody>
          <a:bodyPr/>
          <a:lstStyle/>
          <a:p>
            <a:fld id="{9CAAD0B3-1263-4046-AFE3-B2E159D4754E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15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0" y="1143000"/>
            <a:ext cx="8176380" cy="45992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69869" y="6471557"/>
            <a:ext cx="2286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Photo courtesy of Amy Jenkins, FNAI</a:t>
            </a:r>
          </a:p>
          <a:p>
            <a:endParaRPr lang="en-US" dirty="0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-18572" y="6496287"/>
            <a:ext cx="643666" cy="365125"/>
          </a:xfrm>
        </p:spPr>
        <p:txBody>
          <a:bodyPr/>
          <a:lstStyle/>
          <a:p>
            <a:r>
              <a:rPr lang="en-US" dirty="0" smtClean="0"/>
              <a:t>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19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-59871"/>
            <a:ext cx="76200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Red-cockaded woodpecker habitat use</a:t>
            </a:r>
            <a:endParaRPr lang="en-US" dirty="0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-18572" y="6496287"/>
            <a:ext cx="643666" cy="365125"/>
          </a:xfrm>
        </p:spPr>
        <p:txBody>
          <a:bodyPr/>
          <a:lstStyle/>
          <a:p>
            <a:r>
              <a:rPr lang="en-US" dirty="0" smtClean="0"/>
              <a:t>28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18" y="804182"/>
            <a:ext cx="854392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7600" y="-59871"/>
            <a:ext cx="54864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Spatial structure of territories</a:t>
            </a:r>
            <a:endParaRPr lang="en-US" dirty="0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-18572" y="6496287"/>
            <a:ext cx="643666" cy="365125"/>
          </a:xfrm>
        </p:spPr>
        <p:txBody>
          <a:bodyPr/>
          <a:lstStyle/>
          <a:p>
            <a:r>
              <a:rPr lang="en-US" dirty="0" smtClean="0"/>
              <a:t>29</a:t>
            </a:r>
            <a:endParaRPr lang="en-US" dirty="0"/>
          </a:p>
        </p:txBody>
      </p:sp>
      <p:pic>
        <p:nvPicPr>
          <p:cNvPr id="6" name="Picture 5" descr="C:\Users\jasondrake\Desktop\RCW_PartitionsClusters_Area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78328"/>
            <a:ext cx="7010400" cy="5698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559646"/>
            <a:ext cx="2514600" cy="27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7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priorities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pbmedley@fs.fed.us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65118"/>
            <a:ext cx="8077459" cy="537641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-18572" y="6496287"/>
            <a:ext cx="643666" cy="365125"/>
          </a:xfrm>
        </p:spPr>
        <p:txBody>
          <a:bodyPr/>
          <a:lstStyle/>
          <a:p>
            <a:fld id="{9CAAD0B3-1263-4046-AFE3-B2E159D4754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91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7600" y="-59871"/>
            <a:ext cx="54864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Foraging partitions</a:t>
            </a:r>
            <a:endParaRPr lang="en-US" dirty="0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-18572" y="6496287"/>
            <a:ext cx="643666" cy="365125"/>
          </a:xfrm>
        </p:spPr>
        <p:txBody>
          <a:bodyPr/>
          <a:lstStyle/>
          <a:p>
            <a:r>
              <a:rPr lang="en-US" dirty="0" smtClean="0"/>
              <a:t>29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2133600" y="854529"/>
            <a:ext cx="5410200" cy="562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7600" y="-59871"/>
            <a:ext cx="54864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Clusters</a:t>
            </a:r>
            <a:endParaRPr lang="en-US" dirty="0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-18572" y="6496287"/>
            <a:ext cx="643666" cy="365125"/>
          </a:xfrm>
        </p:spPr>
        <p:txBody>
          <a:bodyPr/>
          <a:lstStyle/>
          <a:p>
            <a:r>
              <a:rPr lang="en-US" dirty="0" smtClean="0"/>
              <a:t>29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2057400" y="858022"/>
            <a:ext cx="5486400" cy="561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1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7600" y="-59871"/>
            <a:ext cx="54864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Active cavity trees</a:t>
            </a:r>
            <a:endParaRPr lang="en-US" dirty="0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-18572" y="6496287"/>
            <a:ext cx="643666" cy="365125"/>
          </a:xfrm>
        </p:spPr>
        <p:txBody>
          <a:bodyPr/>
          <a:lstStyle/>
          <a:p>
            <a:r>
              <a:rPr lang="en-US" dirty="0" smtClean="0"/>
              <a:t>29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2057400" y="851037"/>
            <a:ext cx="5486400" cy="56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5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7600" y="-59871"/>
            <a:ext cx="54864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What the woodpeckers say</a:t>
            </a:r>
            <a:endParaRPr lang="en-US" dirty="0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-18572" y="6496287"/>
            <a:ext cx="643666" cy="365125"/>
          </a:xfrm>
        </p:spPr>
        <p:txBody>
          <a:bodyPr/>
          <a:lstStyle/>
          <a:p>
            <a:r>
              <a:rPr lang="en-US" dirty="0" smtClean="0"/>
              <a:t>29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457200" y="990600"/>
            <a:ext cx="8229600" cy="54864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ECM scores align well with habitat characteristics important to RCW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Demonstrates that the ECM is credible for an iconic species of longleaf pine forests</a:t>
            </a:r>
          </a:p>
          <a:p>
            <a:pPr lvl="1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Practical applications for RCW management: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Identify areas where unknown clusters are most likely to be present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Identify areas where recruitment clusters are most likely to be successful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Identify areas where restoration (thinning or fire) would improve and connect RCW territories</a:t>
            </a:r>
          </a:p>
          <a:p>
            <a:pPr lvl="1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9022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610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Information and communication challenges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-18572" y="6496287"/>
            <a:ext cx="643666" cy="365125"/>
          </a:xfrm>
        </p:spPr>
        <p:txBody>
          <a:bodyPr/>
          <a:lstStyle/>
          <a:p>
            <a:fld id="{9CAAD0B3-1263-4046-AFE3-B2E159D4754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Content Placeholder 1"/>
          <p:cNvSpPr>
            <a:spLocks noGrp="1"/>
          </p:cNvSpPr>
          <p:nvPr>
            <p:ph idx="4294967295"/>
          </p:nvPr>
        </p:nvSpPr>
        <p:spPr>
          <a:xfrm>
            <a:off x="457200" y="762000"/>
            <a:ext cx="8229600" cy="57150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1. What natural communities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here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 were here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)? </a:t>
            </a:r>
          </a:p>
          <a:p>
            <a:pPr marL="68580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2. To what extent do they differ from desired conditions?</a:t>
            </a:r>
          </a:p>
          <a:p>
            <a:pPr marL="68580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3. How can we communicate this information to the public?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Objective measures	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Reliable 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Responsive to management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5831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Ecological condition model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57200" y="762000"/>
            <a:ext cx="8229600" cy="57150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Geospatial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model developed to quantify current ecological condition of the forest’s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longleaf natural communities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Integrates best available information from GIS, remote sensing and field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Combines remote sensing, field surveys and database information into a simple condition score (1-5)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Make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strategic management decisions</a:t>
            </a:r>
          </a:p>
          <a:p>
            <a:pPr marL="617220" lvl="2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Identify specific restoration needs</a:t>
            </a:r>
          </a:p>
          <a:p>
            <a:pPr marL="617220" lvl="2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Balance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restoration with maintenance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</a:p>
          <a:p>
            <a:pPr marL="617220" lvl="2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Recognize multiple uses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" lvl="1" indent="0"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" indent="0">
              <a:buNone/>
            </a:pPr>
            <a:endParaRPr lang="en-US" dirty="0" smtClean="0"/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-18572" y="6496287"/>
            <a:ext cx="643666" cy="365125"/>
          </a:xfrm>
        </p:spPr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47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ECM process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38200" y="1295400"/>
          <a:ext cx="7391400" cy="473202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279400" dist="38100" dir="5520000" sx="105000" sy="105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391400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Step 1. Map </a:t>
                      </a:r>
                      <a:r>
                        <a:rPr lang="en-US" sz="1800" dirty="0" smtClean="0">
                          <a:effectLst/>
                        </a:rPr>
                        <a:t>historic longleaf </a:t>
                      </a:r>
                      <a:r>
                        <a:rPr lang="en-US" sz="1800" dirty="0">
                          <a:effectLst/>
                        </a:rPr>
                        <a:t>natural </a:t>
                      </a:r>
                      <a:r>
                        <a:rPr lang="en-US" sz="1800" dirty="0" smtClean="0">
                          <a:effectLst/>
                        </a:rPr>
                        <a:t>communities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66FA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Step 2. Define DFC and tier classes for each historic natural community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66FA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Step 3. Collect field data across range of field conditions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66FA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Step 4. Compile necessary input layers for the model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66FA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Step 5. </a:t>
                      </a:r>
                      <a:r>
                        <a:rPr lang="en-US" sz="1800" dirty="0" smtClean="0">
                          <a:effectLst/>
                        </a:rPr>
                        <a:t>Summarize/integrate </a:t>
                      </a:r>
                      <a:r>
                        <a:rPr lang="en-US" sz="1800" dirty="0">
                          <a:effectLst/>
                        </a:rPr>
                        <a:t>input layers at appropriate mapping unit scale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66FA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Step 6. </a:t>
                      </a:r>
                      <a:r>
                        <a:rPr lang="en-US" sz="1800" dirty="0" smtClean="0">
                          <a:effectLst/>
                        </a:rPr>
                        <a:t>Estimate </a:t>
                      </a:r>
                      <a:r>
                        <a:rPr lang="en-US" sz="1800" dirty="0">
                          <a:effectLst/>
                        </a:rPr>
                        <a:t>ecological condition </a:t>
                      </a:r>
                      <a:r>
                        <a:rPr lang="en-US" sz="1800" dirty="0" smtClean="0">
                          <a:effectLst/>
                        </a:rPr>
                        <a:t>based on</a:t>
                      </a:r>
                      <a:r>
                        <a:rPr lang="en-US" sz="1800" baseline="0" dirty="0" smtClean="0">
                          <a:effectLst/>
                        </a:rPr>
                        <a:t> relationship between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model input </a:t>
                      </a:r>
                      <a:r>
                        <a:rPr lang="en-US" sz="1800" dirty="0" smtClean="0">
                          <a:effectLst/>
                        </a:rPr>
                        <a:t>layers and field measured</a:t>
                      </a:r>
                      <a:r>
                        <a:rPr lang="en-US" sz="1800" baseline="0" dirty="0" smtClean="0">
                          <a:effectLst/>
                        </a:rPr>
                        <a:t> conditions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266FA0"/>
                    </a:solidFill>
                  </a:tcPr>
                </a:tc>
              </a:tr>
            </a:tbl>
          </a:graphicData>
        </a:graphic>
      </p:graphicFrame>
      <p:sp>
        <p:nvSpPr>
          <p:cNvPr id="5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-18572" y="6496287"/>
            <a:ext cx="643666" cy="365125"/>
          </a:xfrm>
        </p:spPr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24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8534400" cy="584808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-76200"/>
            <a:ext cx="8915400" cy="838200"/>
          </a:xfrm>
        </p:spPr>
        <p:txBody>
          <a:bodyPr>
            <a:noAutofit/>
          </a:bodyPr>
          <a:lstStyle/>
          <a:p>
            <a:r>
              <a:rPr lang="en-US" dirty="0" smtClean="0"/>
              <a:t>Step 1: Historical Natural Communities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838200"/>
            <a:ext cx="914401" cy="79846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514600" y="5257800"/>
          <a:ext cx="5943600" cy="1463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28950"/>
                <a:gridCol w="1543050"/>
                <a:gridCol w="13716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Historical Natural Community</a:t>
                      </a:r>
                      <a:endParaRPr lang="en-US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Area (acres)</a:t>
                      </a:r>
                      <a:endParaRPr lang="en-U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Percent </a:t>
                      </a:r>
                      <a:endParaRPr lang="en-U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Flatwoods (includes wet and mesic flatwoods) </a:t>
                      </a:r>
                      <a:endParaRPr lang="en-U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247,156</a:t>
                      </a:r>
                      <a:endParaRPr lang="en-U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43.2%</a:t>
                      </a:r>
                      <a:endParaRPr lang="en-U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Sandhill </a:t>
                      </a:r>
                      <a:endParaRPr lang="en-U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54,289</a:t>
                      </a:r>
                      <a:endParaRPr lang="en-U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9.5%</a:t>
                      </a:r>
                      <a:endParaRPr lang="en-U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Wet savanna </a:t>
                      </a:r>
                      <a:endParaRPr lang="en-U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36,705</a:t>
                      </a:r>
                      <a:endParaRPr lang="en-US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6.4%</a:t>
                      </a:r>
                      <a:endParaRPr lang="en-U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Upland pine </a:t>
                      </a:r>
                      <a:endParaRPr lang="en-U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1,631</a:t>
                      </a:r>
                      <a:endParaRPr lang="en-US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0.3%</a:t>
                      </a:r>
                      <a:endParaRPr lang="en-U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Freshwater forested wetlands </a:t>
                      </a:r>
                      <a:endParaRPr lang="en-U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230,849</a:t>
                      </a:r>
                      <a:endParaRPr lang="en-U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40.4%</a:t>
                      </a:r>
                      <a:endParaRPr lang="en-U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Other </a:t>
                      </a:r>
                      <a:endParaRPr lang="en-U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&lt;1,000</a:t>
                      </a:r>
                      <a:endParaRPr lang="en-U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0.2%</a:t>
                      </a:r>
                      <a:endParaRPr lang="en-US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-18572" y="6496287"/>
            <a:ext cx="643666" cy="365125"/>
          </a:xfrm>
        </p:spPr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93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Step 2: Define condition class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57200" y="990600"/>
            <a:ext cx="8229600" cy="55626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Condition Class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Tier 1: Excellent condition (old growth/near old growth), at DFC, maintained with prescribed (Rx) fire 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Tier 2: Good condition, maintained with Rx fire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Tier 3: Fair condition, transitional, some restoration followed by Rx fire 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Tier 4: Poor condition, multiple restoration activities required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Tier 5: Very poor condition, substantial restoration required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Specific for each historic natural community type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e.g., 40-60 BA is ideal for Flatwoods, but not for wet prairie/savannah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-18572" y="6496287"/>
            <a:ext cx="643666" cy="365125"/>
          </a:xfrm>
        </p:spPr>
        <p:txBody>
          <a:bodyPr/>
          <a:lstStyle/>
          <a:p>
            <a:fld id="{9CAAD0B3-1263-4046-AFE3-B2E159D4754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36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-76200"/>
            <a:ext cx="8991600" cy="838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Step 2: DFC and Tier Classes (Flatwoods)</a:t>
            </a:r>
            <a:endParaRPr lang="en-US" sz="3200" dirty="0"/>
          </a:p>
        </p:txBody>
      </p:sp>
      <p:pic>
        <p:nvPicPr>
          <p:cNvPr id="13" name="Picture 6" descr="E:\GISWorkspace\2012\FNAI_FY12_FinalProducts\ECM_plot_photos\mf_vp_20120209_FLD2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5680" y="3648783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E:\GISWorkspace\2012\FNAI_FY12_FinalProducts\ECM_plot_photos\mf_p_20120209_FLD1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6576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E:\GISWorkspace\2012\FNAI_FY12_FinalProducts\ECM_plot_photos\mf_eg_20120123_FLD0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435063" y="3657600"/>
            <a:ext cx="1905000" cy="769441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Poor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</a:t>
            </a:r>
          </a:p>
          <a:p>
            <a:r>
              <a:rPr lang="en-US" sz="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CPT 25 </a:t>
            </a:r>
            <a:r>
              <a:rPr lang="en-US" sz="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ECM </a:t>
            </a:r>
            <a:r>
              <a:rPr lang="en-US" sz="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 </a:t>
            </a:r>
            <a:r>
              <a:rPr lang="en-US" sz="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 </a:t>
            </a:r>
            <a:r>
              <a:rPr lang="en-US" sz="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359 </a:t>
            </a:r>
            <a:endParaRPr lang="en-US" sz="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282663" y="763391"/>
            <a:ext cx="2057400" cy="923330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Excellent/Good Quality</a:t>
            </a:r>
          </a:p>
          <a:p>
            <a:r>
              <a:rPr lang="en-US" sz="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CPT 44 , ECM Point </a:t>
            </a:r>
            <a:r>
              <a:rPr lang="en-US" sz="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 </a:t>
            </a:r>
            <a:r>
              <a:rPr lang="en-US" sz="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330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629400" y="3657600"/>
            <a:ext cx="1981200" cy="769441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Poor Quality</a:t>
            </a:r>
          </a:p>
          <a:p>
            <a:r>
              <a:rPr lang="en-US" sz="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CPT 74 </a:t>
            </a:r>
            <a:r>
              <a:rPr lang="en-US" sz="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ECM </a:t>
            </a:r>
            <a:r>
              <a:rPr lang="en-US" sz="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 </a:t>
            </a:r>
            <a:r>
              <a:rPr lang="en-US" sz="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 </a:t>
            </a:r>
            <a:r>
              <a:rPr lang="en-US" sz="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365</a:t>
            </a:r>
            <a:endParaRPr lang="en-US" sz="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710680" y="762000"/>
            <a:ext cx="1905000" cy="769441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Fair Quality</a:t>
            </a:r>
          </a:p>
          <a:p>
            <a:r>
              <a:rPr lang="en-US" sz="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CPT 43 </a:t>
            </a:r>
            <a:r>
              <a:rPr lang="en-US" sz="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ECM </a:t>
            </a:r>
            <a:r>
              <a:rPr lang="en-US" sz="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 </a:t>
            </a:r>
            <a:r>
              <a:rPr lang="en-US" sz="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  </a:t>
            </a:r>
            <a:r>
              <a:rPr lang="en-US" sz="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335</a:t>
            </a:r>
            <a:endParaRPr lang="en-US" sz="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1" name="Picture 3" descr="C:\Users\cpetrick\AppData\Local\Microsoft\Windows\Temporary Internet Files\Content.Outlook\5Z8IS79E\160-89 C84 S11 T3 MFlat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0"/>
          <a:stretch/>
        </p:blipFill>
        <p:spPr bwMode="auto">
          <a:xfrm>
            <a:off x="4805680" y="763391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706787" y="763391"/>
            <a:ext cx="1905000" cy="769441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Fair Quality</a:t>
            </a:r>
          </a:p>
          <a:p>
            <a:r>
              <a:rPr lang="en-US" sz="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CPT </a:t>
            </a:r>
            <a:r>
              <a:rPr lang="en-US" sz="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84, </a:t>
            </a:r>
            <a:r>
              <a:rPr lang="en-US" sz="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ECM </a:t>
            </a:r>
            <a:r>
              <a:rPr lang="en-US" sz="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 </a:t>
            </a:r>
            <a:r>
              <a:rPr lang="en-US" sz="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 </a:t>
            </a:r>
            <a:r>
              <a:rPr lang="en-US" sz="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</a:t>
            </a:r>
            <a:endParaRPr lang="en-US" sz="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-18572" y="6496287"/>
            <a:ext cx="643666" cy="365125"/>
          </a:xfrm>
        </p:spPr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93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Grid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C66951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  <a:fontScheme name="Grid">
    <a:majorFont>
      <a:latin typeface="Franklin Gothic Medium"/>
      <a:ea typeface=""/>
      <a:cs typeface=""/>
      <a:font script="Jpan" typeface="HG創英角ｺﾞｼｯｸUB"/>
      <a:font script="Hang" typeface="HY견고딕"/>
      <a:font script="Hans" typeface="微软雅黑"/>
      <a:font script="Hant" typeface="微軟正黑體"/>
      <a:font script="Arab" typeface="Arial Bold"/>
      <a:font script="Hebr" typeface="Arial Bold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 Bold"/>
      <a:font script="Uigh" typeface="Microsoft Uighur"/>
      <a:font script="Geor" typeface="Sylfaen"/>
    </a:majorFont>
    <a:minorFont>
      <a:latin typeface="Franklin Gothic Medium"/>
      <a:ea typeface=""/>
      <a:cs typeface=""/>
      <a:font script="Jpan" typeface="HG創英角ｺﾞｼｯｸUB"/>
      <a:font script="Hang" typeface="HY견고딕"/>
      <a:font script="Hans" typeface="微软雅黑"/>
      <a:font script="Hant" typeface="微軟正黑體"/>
      <a:font script="Arab" typeface="Arial Bold"/>
      <a:font script="Hebr" typeface="Arial Bold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 Bold"/>
      <a:font script="Uigh" typeface="Microsoft Uighur"/>
      <a:font script="Geor" typeface="Sylfaen"/>
    </a:minorFont>
  </a:fontScheme>
  <a:fmtScheme name="Grid">
    <a:fillStyleLst>
      <a:solidFill>
        <a:schemeClr val="phClr"/>
      </a:solidFill>
      <a:solidFill>
        <a:schemeClr val="phClr">
          <a:tint val="50000"/>
        </a:schemeClr>
      </a:solidFill>
      <a:gradFill rotWithShape="1">
        <a:gsLst>
          <a:gs pos="0">
            <a:schemeClr val="phClr"/>
          </a:gs>
          <a:gs pos="90000">
            <a:schemeClr val="phClr">
              <a:shade val="100000"/>
            </a:schemeClr>
          </a:gs>
          <a:gs pos="100000">
            <a:schemeClr val="phClr">
              <a:shade val="85000"/>
            </a:schemeClr>
          </a:gs>
        </a:gsLst>
        <a:path path="circle">
          <a:fillToRect l="100000" t="100000" r="100000" b="100000"/>
        </a:path>
      </a:gradFill>
    </a:fillStyleLst>
    <a:lnStyleLst>
      <a:ln w="100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47625" cap="flat" cmpd="dbl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1750" dist="25400" dir="5400000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phClr">
              <a:shade val="3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0000"/>
          <a:shade val="93000"/>
          <a:satMod val="150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3000"/>
              <a:satMod val="110000"/>
            </a:schemeClr>
          </a:duotone>
        </a:blip>
        <a:tile tx="0" ty="0" sx="100000" sy="10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10515</TotalTime>
  <Words>1413</Words>
  <Application>Microsoft Office PowerPoint</Application>
  <PresentationFormat>On-screen Show (4:3)</PresentationFormat>
  <Paragraphs>328</Paragraphs>
  <Slides>33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Century Gothic</vt:lpstr>
      <vt:lpstr>Franklin Gothic Medium</vt:lpstr>
      <vt:lpstr>Times New Roman</vt:lpstr>
      <vt:lpstr>Wingdings 2</vt:lpstr>
      <vt:lpstr>Austin</vt:lpstr>
      <vt:lpstr>Ecological Condition Model for the Apalachicola National Forest</vt:lpstr>
      <vt:lpstr>National Forests in Florida</vt:lpstr>
      <vt:lpstr>Management priorities</vt:lpstr>
      <vt:lpstr>Information and communication challenges</vt:lpstr>
      <vt:lpstr>Ecological condition model</vt:lpstr>
      <vt:lpstr>ECM process</vt:lpstr>
      <vt:lpstr>Step 1: Historical Natural Communities</vt:lpstr>
      <vt:lpstr>Step 2: Define condition class</vt:lpstr>
      <vt:lpstr>Step 2: DFC and Tier Classes (Flatwoods)</vt:lpstr>
      <vt:lpstr>Step 2: DFC and Tier Classes (Sandhills)</vt:lpstr>
      <vt:lpstr>Step 2: DFC and Tier Classes (Wet Prairies)</vt:lpstr>
      <vt:lpstr>Step 3: ECM Field Data</vt:lpstr>
      <vt:lpstr>Step 3: ECM Field Data</vt:lpstr>
      <vt:lpstr>Step 4: Airborne LiDAR Data</vt:lpstr>
      <vt:lpstr>LiDAR Products</vt:lpstr>
      <vt:lpstr>LiDAR Metrics</vt:lpstr>
      <vt:lpstr>Canopy Tiers </vt:lpstr>
      <vt:lpstr>Canopy Conditions</vt:lpstr>
      <vt:lpstr>Midstory Tiers  </vt:lpstr>
      <vt:lpstr> Shrub/Ground Cover Tiers </vt:lpstr>
      <vt:lpstr>Burn History- Remote Sensing</vt:lpstr>
      <vt:lpstr>Step 5: Integration of Layers</vt:lpstr>
      <vt:lpstr>Step 6: Overall ECM Tier Score</vt:lpstr>
      <vt:lpstr>Results</vt:lpstr>
      <vt:lpstr>Summary</vt:lpstr>
      <vt:lpstr>Ongoing and future work</vt:lpstr>
      <vt:lpstr>Questions?</vt:lpstr>
      <vt:lpstr>    Red-cockaded woodpecker habitat use</vt:lpstr>
      <vt:lpstr>    Spatial structure of territories</vt:lpstr>
      <vt:lpstr>    Foraging partitions</vt:lpstr>
      <vt:lpstr>    Clusters</vt:lpstr>
      <vt:lpstr>    Active cavity trees</vt:lpstr>
      <vt:lpstr>    What the woodpeckers say</vt:lpstr>
    </vt:vector>
  </TitlesOfParts>
  <Company>Forest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Apalachicola NF Ecological Model</dc:title>
  <dc:creator>USDA Forest Service</dc:creator>
  <cp:lastModifiedBy>Trager, Matthew D -FS</cp:lastModifiedBy>
  <cp:revision>263</cp:revision>
  <dcterms:created xsi:type="dcterms:W3CDTF">2014-02-05T17:20:02Z</dcterms:created>
  <dcterms:modified xsi:type="dcterms:W3CDTF">2016-04-19T14:35:17Z</dcterms:modified>
</cp:coreProperties>
</file>