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7" r:id="rId3"/>
    <p:sldId id="257" r:id="rId4"/>
    <p:sldId id="263" r:id="rId5"/>
    <p:sldId id="266" r:id="rId6"/>
    <p:sldId id="268" r:id="rId7"/>
    <p:sldId id="269" r:id="rId8"/>
    <p:sldId id="271" r:id="rId9"/>
    <p:sldId id="277" r:id="rId10"/>
    <p:sldId id="278" r:id="rId11"/>
    <p:sldId id="258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41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90FEE-E354-401C-ACEB-1481C5C41A3E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5EE4D-C919-4D19-A893-6C43E580F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20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C487B-FCF7-465B-A2CA-9C4ECB203703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E5033-45DE-48BA-AEAA-393C6DD4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77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 smtClean="0">
                <a:effectLst/>
              </a:rPr>
              <a:t>Sheep grazing under permit on the Medicine Bow National Forest, Wyoming. Aug.-Sept. 1927. Sheep belonging to Dana Meadows Sheep Co. grazing in the La Plata region adjacent to Libby Creek (Libby Flats). Snowy range in the background. Timber line grass &amp; weed type.</a:t>
            </a:r>
            <a:br>
              <a:rPr lang="en-US" b="0" i="0" u="none" strike="noStrike" dirty="0" smtClean="0">
                <a:effectLst/>
              </a:rPr>
            </a:br>
            <a:r>
              <a:rPr lang="en-US" b="0" i="0" u="none" strike="noStrike" dirty="0" smtClean="0">
                <a:effectLst/>
              </a:rPr>
              <a:t>Shipp, E. S., for the U.S. Forest Service</a:t>
            </a:r>
          </a:p>
          <a:p>
            <a:r>
              <a:rPr lang="en-US" b="0" i="0" u="none" strike="noStrike" dirty="0" smtClean="0">
                <a:effectLst/>
              </a:rPr>
              <a:t>U.S. Forest Service photo courtesy of the Forest History Society, Durham, N.C.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E5033-45DE-48BA-AEAA-393C6DD45D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96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A79857-C771-492C-A1D3-A52E24E3326C}" type="datetime1">
              <a:rPr lang="en-US" smtClean="0"/>
              <a:t>4/28/2016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C056F2-9979-4EF0-A60E-F783A699F5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E796DF-0282-4F63-8A9D-81AEE9915E23}" type="datetime1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C056F2-9979-4EF0-A60E-F783A699F5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4046B8-F70A-44A2-B272-F80BAA077093}" type="datetime1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C056F2-9979-4EF0-A60E-F783A699F5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BEC2D7-5F9A-440C-8E12-4752137AE3A4}" type="datetime1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C056F2-9979-4EF0-A60E-F783A699F5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0F6FA4-61E1-4E68-B546-D8D59C03C75E}" type="datetime1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C056F2-9979-4EF0-A60E-F783A699F5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E7B16-2049-4AEB-BC9E-C23F90DCCA73}" type="datetime1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C056F2-9979-4EF0-A60E-F783A699F5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F2A59-A23B-4B48-8285-E81397FDBB8E}" type="datetime1">
              <a:rPr lang="en-US" smtClean="0"/>
              <a:t>4/28/2016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C056F2-9979-4EF0-A60E-F783A699F5D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76A70C-F789-46E1-82E1-6E9BB26D3CE0}" type="datetime1">
              <a:rPr lang="en-US" smtClean="0"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C056F2-9979-4EF0-A60E-F783A699F5D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22C768-730C-4005-9101-79221D923B7A}" type="datetime1">
              <a:rPr lang="en-US" smtClean="0"/>
              <a:t>4/28/2016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C056F2-9979-4EF0-A60E-F783A699F5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A409F60-8639-4BE7-BDC9-433741338A49}" type="datetime1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C056F2-9979-4EF0-A60E-F783A699F5D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610D4FA-D863-4C90-A988-DFD5FA1D4286}" type="datetime1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C056F2-9979-4EF0-A60E-F783A699F5D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74590AD-8704-4A85-9C16-A93337C1EA9D}" type="datetime1">
              <a:rPr lang="en-US" smtClean="0"/>
              <a:t>4/28/2016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AC056F2-9979-4EF0-A60E-F783A699F5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the History of Grazing in the West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Matthew A. Pearce, Ph.D.</a:t>
            </a:r>
          </a:p>
          <a:p>
            <a:r>
              <a:rPr lang="en-US" dirty="0" smtClean="0"/>
              <a:t>University of Oklahoma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B60C-906E-4D11-8318-F629FEDCFC2C}" type="datetime1">
              <a:rPr lang="en-US" smtClean="0"/>
              <a:t>4/28/2016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56F2-9979-4EF0-A60E-F783A699F5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7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E410E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" t="3777" r="9127"/>
          <a:stretch/>
        </p:blipFill>
        <p:spPr>
          <a:xfrm rot="5400000">
            <a:off x="1180205" y="1180205"/>
            <a:ext cx="6859789" cy="44958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C2D7-5F9A-440C-8E12-4752137AE3A4}" type="datetime1">
              <a:rPr lang="en-US" smtClean="0"/>
              <a:t>4/28/2016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56F2-9979-4EF0-A60E-F783A699F5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49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109728" indent="-914400">
              <a:buNone/>
            </a:pPr>
            <a:r>
              <a:rPr lang="en-US" sz="2800" dirty="0"/>
              <a:t>Peter F. Cannavò, </a:t>
            </a:r>
            <a:r>
              <a:rPr lang="en-US" sz="2800" i="1" u="sng" dirty="0"/>
              <a:t>The Working Landscape: </a:t>
            </a:r>
            <a:r>
              <a:rPr lang="en-US" sz="2800" i="1" u="sng" dirty="0" smtClean="0"/>
              <a:t>Founding, Preservation, and the Politics of Place</a:t>
            </a:r>
            <a:r>
              <a:rPr lang="en-US" sz="2800" dirty="0" smtClean="0"/>
              <a:t> (2007)</a:t>
            </a:r>
          </a:p>
          <a:p>
            <a:pPr marL="109728" indent="-914400">
              <a:buNone/>
            </a:pPr>
            <a:endParaRPr lang="en-US" sz="2800" dirty="0" smtClean="0"/>
          </a:p>
          <a:p>
            <a:pPr marL="109728" indent="-914400">
              <a:buNone/>
            </a:pPr>
            <a:r>
              <a:rPr lang="en-US" sz="2800" dirty="0" err="1" smtClean="0"/>
              <a:t>Leisl</a:t>
            </a:r>
            <a:r>
              <a:rPr lang="en-US" sz="2800" dirty="0" smtClean="0"/>
              <a:t> </a:t>
            </a:r>
            <a:r>
              <a:rPr lang="en-US" sz="2800" dirty="0" err="1" smtClean="0"/>
              <a:t>Carr</a:t>
            </a:r>
            <a:r>
              <a:rPr lang="en-US" sz="2800" dirty="0" smtClean="0"/>
              <a:t> Childers, </a:t>
            </a:r>
            <a:r>
              <a:rPr lang="en-US" sz="2800" i="1" u="sng" dirty="0" smtClean="0"/>
              <a:t>The Size of the Risk: Histories of Multiple Use in the Great Basin</a:t>
            </a:r>
            <a:r>
              <a:rPr lang="en-US" sz="2800" u="sng" dirty="0" smtClean="0"/>
              <a:t> </a:t>
            </a:r>
            <a:r>
              <a:rPr lang="en-US" sz="2800" dirty="0" smtClean="0"/>
              <a:t>(2015)</a:t>
            </a:r>
          </a:p>
          <a:p>
            <a:pPr marL="109728" indent="-914400">
              <a:buNone/>
            </a:pPr>
            <a:endParaRPr lang="en-US" sz="2800" dirty="0" smtClean="0"/>
          </a:p>
          <a:p>
            <a:pPr marL="109728" indent="-914400">
              <a:buNone/>
            </a:pPr>
            <a:r>
              <a:rPr lang="en-US" dirty="0" smtClean="0"/>
              <a:t>Matthew A. Pearce, </a:t>
            </a:r>
            <a:r>
              <a:rPr lang="en-US" i="1" u="sng" dirty="0" smtClean="0"/>
              <a:t>The National Domain: The Taylor Grazing Act of 1934 and the Creation of Your Public Lands</a:t>
            </a:r>
            <a:r>
              <a:rPr lang="en-US" dirty="0" smtClean="0"/>
              <a:t> (forthcoming) </a:t>
            </a:r>
          </a:p>
          <a:p>
            <a:pPr marL="109728" indent="-914400">
              <a:buNone/>
            </a:pPr>
            <a:endParaRPr lang="en-US" dirty="0" smtClean="0"/>
          </a:p>
          <a:p>
            <a:pPr marL="109728" indent="-914400">
              <a:buNone/>
            </a:pPr>
            <a:r>
              <a:rPr lang="en-US" dirty="0" smtClean="0"/>
              <a:t>Marsha </a:t>
            </a:r>
            <a:r>
              <a:rPr lang="en-US" dirty="0" err="1" smtClean="0"/>
              <a:t>Weisiger</a:t>
            </a:r>
            <a:r>
              <a:rPr lang="en-US" dirty="0" smtClean="0"/>
              <a:t>, </a:t>
            </a:r>
            <a:r>
              <a:rPr lang="en-US" i="1" u="sng" dirty="0" smtClean="0"/>
              <a:t>Dreaming of Sheep in Navajo Country</a:t>
            </a:r>
            <a:r>
              <a:rPr lang="en-US" dirty="0" smtClean="0"/>
              <a:t> (2009)</a:t>
            </a:r>
          </a:p>
          <a:p>
            <a:pPr marL="109728" indent="-914400">
              <a:buNone/>
            </a:pPr>
            <a:endParaRPr lang="en-US" dirty="0" smtClean="0"/>
          </a:p>
          <a:p>
            <a:pPr marL="109728" indent="-914400">
              <a:buNone/>
            </a:pPr>
            <a:r>
              <a:rPr lang="en-US" dirty="0" smtClean="0"/>
              <a:t>Courtney White, </a:t>
            </a:r>
            <a:r>
              <a:rPr lang="en-US" i="1" u="sng" dirty="0" smtClean="0"/>
              <a:t>Revolution on the Range: The Rise of a New Ranch in the American West</a:t>
            </a:r>
            <a:r>
              <a:rPr lang="en-US" u="sng" dirty="0" smtClean="0"/>
              <a:t> (2008)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spare time…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876" y="0"/>
            <a:ext cx="3229906" cy="1524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D4B9-3356-4607-BBB0-A4F8A151C857}" type="datetime1">
              <a:rPr lang="en-US" smtClean="0"/>
              <a:t>4/28/2016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56F2-9979-4EF0-A60E-F783A699F5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4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38400" y="1549063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846F-CFC3-45CC-B2E1-3D79CDFB46C5}" type="datetime1">
              <a:rPr lang="en-US" smtClean="0"/>
              <a:t>4/28/2016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56F2-9979-4EF0-A60E-F783A699F5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9182100" cy="685800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055C-2606-447A-9669-14CF91B049D1}" type="datetime1">
              <a:rPr lang="en-US" smtClean="0"/>
              <a:t>4/28/2016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56F2-9979-4EF0-A60E-F783A699F5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6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Explore opportunities to restore and maintain sagebrush-steppe ecosystems through collaboration </a:t>
            </a:r>
          </a:p>
          <a:p>
            <a:r>
              <a:rPr lang="en-US" dirty="0" smtClean="0"/>
              <a:t>Overview of the cultural setting</a:t>
            </a:r>
          </a:p>
          <a:p>
            <a:pPr lvl="1"/>
            <a:r>
              <a:rPr lang="en-US" dirty="0" smtClean="0"/>
              <a:t>Provide historical perspective for the communities and customs that developed on the western range</a:t>
            </a:r>
          </a:p>
          <a:p>
            <a:pPr lvl="1"/>
            <a:r>
              <a:rPr lang="en-US" dirty="0" smtClean="0"/>
              <a:t>Compare values of ranchers and administrative agencies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Restoration of Sage Grouse Habitat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6B1E-7918-4C82-B68A-9DC71C31F041}" type="datetime1">
              <a:rPr lang="en-US" smtClean="0"/>
              <a:t>4/28/2016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56F2-9979-4EF0-A60E-F783A699F5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3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Rangelands and range management are historical constructs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roduct of politics and economics as well as ecology</a:t>
            </a:r>
          </a:p>
          <a:p>
            <a:pPr lvl="1"/>
            <a:r>
              <a:rPr lang="en-US" dirty="0" smtClean="0"/>
              <a:t>Our understandings of rangelands and range management evolves as politics and economics change</a:t>
            </a:r>
          </a:p>
          <a:p>
            <a:r>
              <a:rPr lang="en-US" dirty="0" smtClean="0"/>
              <a:t>A comprehensive definition of rangelands does not exist</a:t>
            </a:r>
          </a:p>
          <a:p>
            <a:r>
              <a:rPr lang="en-US" dirty="0" smtClean="0"/>
              <a:t>One must be aware of broader conversations regarding rangelands when examining issues such as collaboration and restoration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Rangelands and Culture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CF62-6E53-4CFF-8A07-50C0BFAF0658}" type="datetime1">
              <a:rPr lang="en-US" smtClean="0"/>
              <a:t>4/28/2016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56F2-9979-4EF0-A60E-F783A699F5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9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5715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Connection between humans, domestic livestock, and the range</a:t>
            </a:r>
          </a:p>
          <a:p>
            <a:pPr lvl="1"/>
            <a:r>
              <a:rPr lang="en-US" dirty="0" smtClean="0"/>
              <a:t>“commons” </a:t>
            </a:r>
          </a:p>
          <a:p>
            <a:pPr lvl="1"/>
            <a:r>
              <a:rPr lang="en-US" dirty="0" smtClean="0"/>
              <a:t>the three “P’s”</a:t>
            </a:r>
          </a:p>
          <a:p>
            <a:pPr lvl="2"/>
            <a:r>
              <a:rPr lang="en-US" dirty="0" smtClean="0"/>
              <a:t>Property</a:t>
            </a:r>
          </a:p>
          <a:p>
            <a:pPr lvl="2"/>
            <a:r>
              <a:rPr lang="en-US" dirty="0" smtClean="0"/>
              <a:t>Proximity </a:t>
            </a:r>
          </a:p>
          <a:p>
            <a:pPr lvl="2"/>
            <a:r>
              <a:rPr lang="en-US" dirty="0" smtClean="0"/>
              <a:t>Prior use (priority)</a:t>
            </a:r>
          </a:p>
          <a:p>
            <a:pPr lvl="2"/>
            <a:r>
              <a:rPr lang="en-US" dirty="0" smtClean="0"/>
              <a:t>Leads to a fourth “P”: preference </a:t>
            </a:r>
          </a:p>
          <a:p>
            <a:pPr lvl="1"/>
            <a:r>
              <a:rPr lang="en-US" dirty="0" smtClean="0"/>
              <a:t>Defense of range claims through livestock associations </a:t>
            </a:r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Rangelands, Livestock, and Ranchers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371601"/>
            <a:ext cx="3200400" cy="54864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17A3-33C3-4022-BB81-0B9C1FAF681E}" type="datetime1">
              <a:rPr lang="en-US" smtClean="0"/>
              <a:t>4/28/2016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56F2-9979-4EF0-A60E-F783A699F5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4191000" cy="4767072"/>
          </a:xfrm>
        </p:spPr>
        <p:txBody>
          <a:bodyPr>
            <a:normAutofit/>
          </a:bodyPr>
          <a:lstStyle/>
          <a:p>
            <a:r>
              <a:rPr lang="en-US" dirty="0" smtClean="0"/>
              <a:t>Permit process</a:t>
            </a:r>
          </a:p>
          <a:p>
            <a:pPr>
              <a:buClr>
                <a:srgbClr val="2DA2BF"/>
              </a:buClr>
            </a:pPr>
            <a:r>
              <a:rPr lang="en-US" dirty="0">
                <a:solidFill>
                  <a:prstClr val="black"/>
                </a:solidFill>
              </a:rPr>
              <a:t>Livestock grazing </a:t>
            </a:r>
            <a:r>
              <a:rPr lang="en-US" dirty="0" smtClean="0">
                <a:solidFill>
                  <a:prstClr val="black"/>
                </a:solidFill>
              </a:rPr>
              <a:t>occurred alongside </a:t>
            </a:r>
            <a:r>
              <a:rPr lang="en-US" dirty="0">
                <a:solidFill>
                  <a:prstClr val="black"/>
                </a:solidFill>
              </a:rPr>
              <a:t>other forest uses—timber production and watershed </a:t>
            </a:r>
            <a:r>
              <a:rPr lang="en-US" dirty="0" smtClean="0">
                <a:solidFill>
                  <a:prstClr val="black"/>
                </a:solidFill>
              </a:rPr>
              <a:t>protection</a:t>
            </a:r>
          </a:p>
          <a:p>
            <a:pPr>
              <a:buClr>
                <a:srgbClr val="2DA2BF"/>
              </a:buClr>
            </a:pPr>
            <a:r>
              <a:rPr lang="en-US" dirty="0" smtClean="0">
                <a:solidFill>
                  <a:prstClr val="black"/>
                </a:solidFill>
              </a:rPr>
              <a:t>Grazing </a:t>
            </a:r>
            <a:r>
              <a:rPr lang="en-US" dirty="0">
                <a:solidFill>
                  <a:prstClr val="black"/>
                </a:solidFill>
              </a:rPr>
              <a:t>the </a:t>
            </a:r>
            <a:r>
              <a:rPr lang="en-US" dirty="0" smtClean="0">
                <a:solidFill>
                  <a:prstClr val="black"/>
                </a:solidFill>
              </a:rPr>
              <a:t>product </a:t>
            </a:r>
            <a:r>
              <a:rPr lang="en-US" dirty="0">
                <a:solidFill>
                  <a:prstClr val="black"/>
                </a:solidFill>
              </a:rPr>
              <a:t>of an intense administrative process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National Forests and the U.S. Forest Service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47800"/>
            <a:ext cx="5105400" cy="544483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809C-59F7-4F72-9CAD-541374AE5A64}" type="datetime1">
              <a:rPr lang="en-US" smtClean="0"/>
              <a:t>4/28/2016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56F2-9979-4EF0-A60E-F783A699F5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4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2DA2BF"/>
              </a:buClr>
            </a:pPr>
            <a:r>
              <a:rPr lang="en-US" dirty="0" smtClean="0">
                <a:solidFill>
                  <a:prstClr val="black"/>
                </a:solidFill>
              </a:rPr>
              <a:t>Established </a:t>
            </a:r>
            <a:r>
              <a:rPr lang="en-US" dirty="0">
                <a:solidFill>
                  <a:prstClr val="black"/>
                </a:solidFill>
              </a:rPr>
              <a:t>a political partnership between </a:t>
            </a:r>
            <a:r>
              <a:rPr lang="en-US" dirty="0" smtClean="0">
                <a:solidFill>
                  <a:prstClr val="black"/>
                </a:solidFill>
              </a:rPr>
              <a:t>western ranchers </a:t>
            </a:r>
            <a:r>
              <a:rPr lang="en-US" dirty="0">
                <a:solidFill>
                  <a:prstClr val="black"/>
                </a:solidFill>
              </a:rPr>
              <a:t>and the federal government </a:t>
            </a:r>
          </a:p>
          <a:p>
            <a:pPr lvl="2">
              <a:buClr>
                <a:srgbClr val="2DA2BF"/>
              </a:buClr>
            </a:pPr>
            <a:r>
              <a:rPr lang="en-US" dirty="0">
                <a:solidFill>
                  <a:prstClr val="black"/>
                </a:solidFill>
              </a:rPr>
              <a:t>“to stop injury to the public grazing lands”</a:t>
            </a:r>
          </a:p>
          <a:p>
            <a:pPr lvl="2">
              <a:buClr>
                <a:srgbClr val="2DA2BF"/>
              </a:buClr>
            </a:pPr>
            <a:r>
              <a:rPr lang="en-US" dirty="0">
                <a:solidFill>
                  <a:prstClr val="black"/>
                </a:solidFill>
              </a:rPr>
              <a:t>to provide for the “orderly use, improvement, and development” </a:t>
            </a:r>
            <a:r>
              <a:rPr lang="en-US" dirty="0" smtClean="0">
                <a:solidFill>
                  <a:prstClr val="black"/>
                </a:solidFill>
              </a:rPr>
              <a:t>of public rangelands </a:t>
            </a:r>
            <a:endParaRPr lang="en-US" dirty="0">
              <a:solidFill>
                <a:prstClr val="black"/>
              </a:solidFill>
            </a:endParaRPr>
          </a:p>
          <a:p>
            <a:pPr lvl="2">
              <a:buClr>
                <a:srgbClr val="2DA2BF"/>
              </a:buClr>
            </a:pPr>
            <a:r>
              <a:rPr lang="en-US" dirty="0">
                <a:solidFill>
                  <a:prstClr val="black"/>
                </a:solidFill>
              </a:rPr>
              <a:t>“to stabilize the livestock industry dependent upon the public range</a:t>
            </a:r>
            <a:r>
              <a:rPr lang="en-US" dirty="0" smtClean="0">
                <a:solidFill>
                  <a:prstClr val="black"/>
                </a:solidFill>
              </a:rPr>
              <a:t>”</a:t>
            </a:r>
          </a:p>
          <a:p>
            <a:r>
              <a:rPr lang="en-US" dirty="0" smtClean="0"/>
              <a:t>Expanded federal administrative responsibilities</a:t>
            </a:r>
          </a:p>
          <a:p>
            <a:r>
              <a:rPr lang="en-US" dirty="0" smtClean="0"/>
              <a:t>Distributed rangeland resources to ranchers</a:t>
            </a:r>
          </a:p>
          <a:p>
            <a:pPr lvl="1"/>
            <a:r>
              <a:rPr lang="en-US" i="1" dirty="0"/>
              <a:t>g</a:t>
            </a:r>
            <a:r>
              <a:rPr lang="en-US" i="1" dirty="0" smtClean="0"/>
              <a:t>razing advisory boards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Taylor Grazing Act (1934)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4678-24E4-4E27-8B7D-310910464134}" type="datetime1">
              <a:rPr lang="en-US" smtClean="0"/>
              <a:t>4/28/2016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56F2-9979-4EF0-A60E-F783A699F5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2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politics of multiple-use </a:t>
            </a:r>
          </a:p>
          <a:p>
            <a:pPr lvl="1"/>
            <a:r>
              <a:rPr lang="en-US" dirty="0"/>
              <a:t>A product of </a:t>
            </a:r>
            <a:r>
              <a:rPr lang="en-US" dirty="0" smtClean="0"/>
              <a:t>evolving perceptions </a:t>
            </a:r>
            <a:r>
              <a:rPr lang="en-US" dirty="0"/>
              <a:t>of the landscape, its proper use, and the role of stockgrowers and range scientists in its </a:t>
            </a:r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Modern environmental movement </a:t>
            </a:r>
            <a:endParaRPr lang="en-US" dirty="0"/>
          </a:p>
          <a:p>
            <a:r>
              <a:rPr lang="en-US" dirty="0" smtClean="0"/>
              <a:t>Debates and disputes on the ground influenced policy</a:t>
            </a:r>
          </a:p>
          <a:p>
            <a:pPr lvl="1"/>
            <a:r>
              <a:rPr lang="en-US" dirty="0" smtClean="0"/>
              <a:t>Multiple Use-Sustained Yield Act (1960)</a:t>
            </a:r>
          </a:p>
          <a:p>
            <a:pPr lvl="1"/>
            <a:r>
              <a:rPr lang="en-US" dirty="0" smtClean="0"/>
              <a:t>Wilderness Act (1964)</a:t>
            </a:r>
          </a:p>
          <a:p>
            <a:pPr lvl="1"/>
            <a:r>
              <a:rPr lang="en-US" dirty="0" smtClean="0"/>
              <a:t>National Environmental Policy Act (1970)</a:t>
            </a:r>
          </a:p>
          <a:p>
            <a:pPr lvl="1"/>
            <a:r>
              <a:rPr lang="en-US" dirty="0" smtClean="0"/>
              <a:t>Endangered Species Act (1973)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Use and Environmental Regulation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F7AC-2FD3-4951-9205-BEA8EE1F5F44}" type="datetime1">
              <a:rPr lang="en-US" smtClean="0"/>
              <a:t>4/28/2016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56F2-9979-4EF0-A60E-F783A699F5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4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E410E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1" r="16874" b="1022"/>
          <a:stretch/>
        </p:blipFill>
        <p:spPr>
          <a:xfrm rot="5400000">
            <a:off x="1079199" y="628929"/>
            <a:ext cx="6909401" cy="55626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C2D7-5F9A-440C-8E12-4752137AE3A4}" type="datetime1">
              <a:rPr lang="en-US" smtClean="0"/>
              <a:t>4/28/2016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56F2-9979-4EF0-A60E-F783A699F5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9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703</TotalTime>
  <Words>514</Words>
  <Application>Microsoft Office PowerPoint</Application>
  <PresentationFormat>On-screen Show (4:3)</PresentationFormat>
  <Paragraphs>82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Understanding the History of Grazing in the West</vt:lpstr>
      <vt:lpstr>PowerPoint Presentation</vt:lpstr>
      <vt:lpstr>Restoration of Sage Grouse Habitat</vt:lpstr>
      <vt:lpstr>Rangelands and Culture</vt:lpstr>
      <vt:lpstr>Rangelands, Livestock, and Ranchers</vt:lpstr>
      <vt:lpstr>National Forests and the U.S. Forest Service</vt:lpstr>
      <vt:lpstr>The Taylor Grazing Act (1934)</vt:lpstr>
      <vt:lpstr>Multiple Use and Environmental Regulation</vt:lpstr>
      <vt:lpstr>PowerPoint Presentation</vt:lpstr>
      <vt:lpstr>PowerPoint Presentation</vt:lpstr>
      <vt:lpstr>In your spare time…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Rangelands—A Historical Perspective; or, Bringing History into Range Management</dc:title>
  <dc:creator>Matt Pearce</dc:creator>
  <cp:lastModifiedBy>Matt Pearce</cp:lastModifiedBy>
  <cp:revision>39</cp:revision>
  <dcterms:created xsi:type="dcterms:W3CDTF">2015-03-24T14:54:48Z</dcterms:created>
  <dcterms:modified xsi:type="dcterms:W3CDTF">2016-04-28T13:24:08Z</dcterms:modified>
</cp:coreProperties>
</file>