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9"/>
  </p:notesMasterIdLst>
  <p:sldIdLst>
    <p:sldId id="259" r:id="rId5"/>
    <p:sldId id="263" r:id="rId6"/>
    <p:sldId id="265" r:id="rId7"/>
    <p:sldId id="266" r:id="rId8"/>
    <p:sldId id="267" r:id="rId9"/>
    <p:sldId id="268" r:id="rId10"/>
    <p:sldId id="269" r:id="rId11"/>
    <p:sldId id="270" r:id="rId12"/>
    <p:sldId id="271" r:id="rId13"/>
    <p:sldId id="272" r:id="rId14"/>
    <p:sldId id="273" r:id="rId15"/>
    <p:sldId id="274" r:id="rId16"/>
    <p:sldId id="275" r:id="rId17"/>
    <p:sldId id="26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snapToObjects="1">
      <p:cViewPr varScale="1">
        <p:scale>
          <a:sx n="101" d="100"/>
          <a:sy n="101" d="100"/>
        </p:scale>
        <p:origin x="126" y="2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13284B-5EBF-44CB-8136-8C6DB6D6073D}" type="datetimeFigureOut">
              <a:rPr lang="en-US" smtClean="0"/>
              <a:t>4/22/2016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D1C502-F293-4562-BF1F-AF40FD003767}" type="slidenum">
              <a:rPr lang="en-US" smtClean="0"/>
              <a:t>‹#›</a:t>
            </a:fld>
            <a:endParaRPr lang="en-US"/>
          </a:p>
        </p:txBody>
      </p:sp>
    </p:spTree>
    <p:extLst>
      <p:ext uri="{BB962C8B-B14F-4D97-AF65-F5344CB8AC3E}">
        <p14:creationId xmlns:p14="http://schemas.microsoft.com/office/powerpoint/2010/main" val="2417076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Forest Land 9%</a:t>
            </a:r>
            <a:r>
              <a:rPr lang="en-US" baseline="0" dirty="0" smtClean="0"/>
              <a:t> of Total Forest land within Wisconsin, however contributes 3% of the harvest.  At ASQ National Forest would represent 7% of harvest IF total industrial </a:t>
            </a:r>
            <a:r>
              <a:rPr lang="en-US" baseline="0" dirty="0" err="1" smtClean="0"/>
              <a:t>roundwood</a:t>
            </a:r>
            <a:r>
              <a:rPr lang="en-US" baseline="0" dirty="0" smtClean="0"/>
              <a:t> harvest remained flat.  National Forest Lands will never be managed as intensively as private, County or even State properties.  During FY 15 CNNF sold 166,000 cord equivalents of Industrial </a:t>
            </a:r>
            <a:r>
              <a:rPr lang="en-US" baseline="0" dirty="0" err="1" smtClean="0"/>
              <a:t>Roundwood</a:t>
            </a:r>
            <a:r>
              <a:rPr lang="en-US" baseline="0" dirty="0" smtClean="0"/>
              <a:t>.  (35% increase over 2009 numbers indicated)</a:t>
            </a:r>
            <a:endParaRPr lang="en-US" dirty="0"/>
          </a:p>
        </p:txBody>
      </p:sp>
      <p:sp>
        <p:nvSpPr>
          <p:cNvPr id="4" name="Slide Number Placeholder 3"/>
          <p:cNvSpPr>
            <a:spLocks noGrp="1"/>
          </p:cNvSpPr>
          <p:nvPr>
            <p:ph type="sldNum" sz="quarter" idx="10"/>
          </p:nvPr>
        </p:nvSpPr>
        <p:spPr/>
        <p:txBody>
          <a:bodyPr/>
          <a:lstStyle/>
          <a:p>
            <a:fld id="{0A9085C6-AC83-4D6C-91FC-3B6361D2A9A2}" type="slidenum">
              <a:rPr lang="en-US" smtClean="0"/>
              <a:t>3</a:t>
            </a:fld>
            <a:endParaRPr lang="en-US"/>
          </a:p>
        </p:txBody>
      </p:sp>
    </p:spTree>
    <p:extLst>
      <p:ext uri="{BB962C8B-B14F-4D97-AF65-F5344CB8AC3E}">
        <p14:creationId xmlns:p14="http://schemas.microsoft.com/office/powerpoint/2010/main" val="1054163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Negotiating Teams</a:t>
            </a:r>
            <a:r>
              <a:rPr lang="en-US" baseline="0" dirty="0" smtClean="0"/>
              <a:t> must be able to make decisions and speak for their respective units.</a:t>
            </a:r>
          </a:p>
          <a:p>
            <a:r>
              <a:rPr lang="en-US" baseline="0" dirty="0" smtClean="0"/>
              <a:t>Keep time frames reasonable based on the size of the projects.</a:t>
            </a:r>
          </a:p>
          <a:p>
            <a:r>
              <a:rPr lang="en-US" baseline="0" dirty="0" smtClean="0"/>
              <a:t>Significant commitments are required by all parties to balance additional workloads</a:t>
            </a:r>
          </a:p>
          <a:p>
            <a:r>
              <a:rPr lang="en-US" baseline="0" dirty="0" smtClean="0"/>
              <a:t>While there are reduced costs in regards to appropriations there remain real costs associated with these projects</a:t>
            </a:r>
          </a:p>
          <a:p>
            <a:r>
              <a:rPr lang="en-US" baseline="0" dirty="0" smtClean="0"/>
              <a:t>The outcomes outweigh the costs but costs must be recognized</a:t>
            </a:r>
            <a:endParaRPr lang="en-US" dirty="0"/>
          </a:p>
        </p:txBody>
      </p:sp>
      <p:sp>
        <p:nvSpPr>
          <p:cNvPr id="4" name="Slide Number Placeholder 3"/>
          <p:cNvSpPr>
            <a:spLocks noGrp="1"/>
          </p:cNvSpPr>
          <p:nvPr>
            <p:ph type="sldNum" sz="quarter" idx="10"/>
          </p:nvPr>
        </p:nvSpPr>
        <p:spPr/>
        <p:txBody>
          <a:bodyPr/>
          <a:lstStyle/>
          <a:p>
            <a:fld id="{0A9085C6-AC83-4D6C-91FC-3B6361D2A9A2}" type="slidenum">
              <a:rPr lang="en-US" smtClean="0"/>
              <a:t>12</a:t>
            </a:fld>
            <a:endParaRPr lang="en-US"/>
          </a:p>
        </p:txBody>
      </p:sp>
    </p:spTree>
    <p:extLst>
      <p:ext uri="{BB962C8B-B14F-4D97-AF65-F5344CB8AC3E}">
        <p14:creationId xmlns:p14="http://schemas.microsoft.com/office/powerpoint/2010/main" val="3858031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Forest Industry is important to the overall health and well being of the economy of Wisconsin.  Also these impacts are not equally distributed throughout the State but tend to be concentrated.  Beyond the direct impacts the indirect impacts are cumulative in regards to collections to the General Revenue of the State, Counties and local levels in terms of taxes received, stability of school enrollments </a:t>
            </a:r>
            <a:r>
              <a:rPr lang="en-US" baseline="0" dirty="0" err="1" smtClean="0"/>
              <a:t>etc</a:t>
            </a:r>
            <a:r>
              <a:rPr lang="en-US" baseline="0" dirty="0" smtClean="0"/>
              <a:t>   Without Forest Industry the financial incentive to keep Private Forests as Forests is also be reduced leading to habitat loss for wildlife and fish as well as recreational opportunities.</a:t>
            </a:r>
            <a:endParaRPr lang="en-US" dirty="0"/>
          </a:p>
        </p:txBody>
      </p:sp>
      <p:sp>
        <p:nvSpPr>
          <p:cNvPr id="4" name="Slide Number Placeholder 3"/>
          <p:cNvSpPr>
            <a:spLocks noGrp="1"/>
          </p:cNvSpPr>
          <p:nvPr>
            <p:ph type="sldNum" sz="quarter" idx="10"/>
          </p:nvPr>
        </p:nvSpPr>
        <p:spPr/>
        <p:txBody>
          <a:bodyPr/>
          <a:lstStyle/>
          <a:p>
            <a:fld id="{0A9085C6-AC83-4D6C-91FC-3B6361D2A9A2}" type="slidenum">
              <a:rPr lang="en-US" smtClean="0"/>
              <a:t>4</a:t>
            </a:fld>
            <a:endParaRPr lang="en-US"/>
          </a:p>
        </p:txBody>
      </p:sp>
    </p:spTree>
    <p:extLst>
      <p:ext uri="{BB962C8B-B14F-4D97-AF65-F5344CB8AC3E}">
        <p14:creationId xmlns:p14="http://schemas.microsoft.com/office/powerpoint/2010/main" val="2389823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*resulting in a loss of Economic/Social/Environmental Benefits associated with Plan implementation</a:t>
            </a:r>
          </a:p>
          <a:p>
            <a:r>
              <a:rPr lang="en-US" dirty="0" smtClean="0"/>
              <a:t>*Wisconsin DNR is well recognized for their expertise and leadership in Forest Management in the State.  State Legislature passed additional appropriation of $750,000 to provide “seed” money prior to the onset of earned Program Income</a:t>
            </a:r>
          </a:p>
          <a:p>
            <a:r>
              <a:rPr lang="en-US" dirty="0" smtClean="0"/>
              <a:t>*Multiple levels Local, State, Congressional and Industry; 2014 Farm Bill recognized as the venue that provided “new” tools to the National Forest System</a:t>
            </a:r>
          </a:p>
          <a:p>
            <a:r>
              <a:rPr lang="en-US" dirty="0" smtClean="0"/>
              <a:t>*Approximately 320 MMBF of NEPA analyzed volume ready for implementation as of October 1, 2015; with little prospect of increasing implementation schedules due to funding limitations</a:t>
            </a:r>
          </a:p>
          <a:p>
            <a:endParaRPr lang="en-US" dirty="0" smtClean="0"/>
          </a:p>
          <a:p>
            <a:endParaRPr lang="en-US" dirty="0" smtClean="0"/>
          </a:p>
          <a:p>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0A9085C6-AC83-4D6C-91FC-3B6361D2A9A2}" type="slidenum">
              <a:rPr lang="en-US" smtClean="0"/>
              <a:t>5</a:t>
            </a:fld>
            <a:endParaRPr lang="en-US"/>
          </a:p>
        </p:txBody>
      </p:sp>
    </p:spTree>
    <p:extLst>
      <p:ext uri="{BB962C8B-B14F-4D97-AF65-F5344CB8AC3E}">
        <p14:creationId xmlns:p14="http://schemas.microsoft.com/office/powerpoint/2010/main" val="3623151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Farm Bill PL 113-79 Defines “Forest, rangeland,</a:t>
            </a:r>
            <a:r>
              <a:rPr lang="en-US" baseline="0" dirty="0" smtClean="0"/>
              <a:t> and watershed restoration services” means</a:t>
            </a:r>
          </a:p>
          <a:p>
            <a:r>
              <a:rPr lang="en-US" baseline="0" dirty="0" smtClean="0"/>
              <a:t>Activities to treat insect and disease infected trees	</a:t>
            </a:r>
          </a:p>
          <a:p>
            <a:r>
              <a:rPr lang="en-US" baseline="0" dirty="0" smtClean="0"/>
              <a:t>Activities to reduce hazardous fuels</a:t>
            </a:r>
          </a:p>
          <a:p>
            <a:r>
              <a:rPr lang="en-US" baseline="0" dirty="0" smtClean="0"/>
              <a:t>Any other activities to restore or improve forest, rangeland, and watershed health, including fish and wildlife habitat</a:t>
            </a:r>
            <a:endParaRPr lang="en-US" dirty="0"/>
          </a:p>
        </p:txBody>
      </p:sp>
      <p:sp>
        <p:nvSpPr>
          <p:cNvPr id="4" name="Slide Number Placeholder 3"/>
          <p:cNvSpPr>
            <a:spLocks noGrp="1"/>
          </p:cNvSpPr>
          <p:nvPr>
            <p:ph type="sldNum" sz="quarter" idx="10"/>
          </p:nvPr>
        </p:nvSpPr>
        <p:spPr/>
        <p:txBody>
          <a:bodyPr/>
          <a:lstStyle/>
          <a:p>
            <a:fld id="{0A9085C6-AC83-4D6C-91FC-3B6361D2A9A2}" type="slidenum">
              <a:rPr lang="en-US" smtClean="0"/>
              <a:t>6</a:t>
            </a:fld>
            <a:endParaRPr lang="en-US"/>
          </a:p>
        </p:txBody>
      </p:sp>
    </p:spTree>
    <p:extLst>
      <p:ext uri="{BB962C8B-B14F-4D97-AF65-F5344CB8AC3E}">
        <p14:creationId xmlns:p14="http://schemas.microsoft.com/office/powerpoint/2010/main" val="3497047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anticipation of increased funding to further build internal capacity.  Needed</a:t>
            </a:r>
            <a:r>
              <a:rPr lang="en-US" baseline="0" dirty="0" smtClean="0"/>
              <a:t> to look to “new authorities” to supplement internal abilities.  </a:t>
            </a:r>
            <a:r>
              <a:rPr lang="en-US" dirty="0" smtClean="0"/>
              <a:t>Addition of 25 MMBF/</a:t>
            </a:r>
            <a:r>
              <a:rPr lang="en-US" dirty="0" err="1" smtClean="0"/>
              <a:t>yr</a:t>
            </a:r>
            <a:r>
              <a:rPr lang="en-US" baseline="0" dirty="0" smtClean="0"/>
              <a:t> results in a 30% increase in volume output AND 30% increase in acres treated through </a:t>
            </a:r>
            <a:r>
              <a:rPr lang="en-US" baseline="0" dirty="0" err="1" smtClean="0"/>
              <a:t>silvicultural</a:t>
            </a:r>
            <a:r>
              <a:rPr lang="en-US" baseline="0" dirty="0" smtClean="0"/>
              <a:t> management techniques, bringing the Forest closer to creating/sustaining habitats and ecosystem functions described in the Forest Plan.  Example: Early Successional habitats</a:t>
            </a:r>
            <a:endParaRPr lang="en-US" dirty="0"/>
          </a:p>
        </p:txBody>
      </p:sp>
      <p:sp>
        <p:nvSpPr>
          <p:cNvPr id="4" name="Slide Number Placeholder 3"/>
          <p:cNvSpPr>
            <a:spLocks noGrp="1"/>
          </p:cNvSpPr>
          <p:nvPr>
            <p:ph type="sldNum" sz="quarter" idx="10"/>
          </p:nvPr>
        </p:nvSpPr>
        <p:spPr/>
        <p:txBody>
          <a:bodyPr/>
          <a:lstStyle/>
          <a:p>
            <a:fld id="{0A9085C6-AC83-4D6C-91FC-3B6361D2A9A2}" type="slidenum">
              <a:rPr lang="en-US" smtClean="0"/>
              <a:t>7</a:t>
            </a:fld>
            <a:endParaRPr lang="en-US"/>
          </a:p>
        </p:txBody>
      </p:sp>
    </p:spTree>
    <p:extLst>
      <p:ext uri="{BB962C8B-B14F-4D97-AF65-F5344CB8AC3E}">
        <p14:creationId xmlns:p14="http://schemas.microsoft.com/office/powerpoint/2010/main" val="4060053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 Language form the Appendix A Scope of Work;  Many different activities occurring concurrently.</a:t>
            </a:r>
          </a:p>
          <a:p>
            <a:endParaRPr lang="en-US" dirty="0" smtClean="0"/>
          </a:p>
          <a:p>
            <a:r>
              <a:rPr lang="en-US" dirty="0" smtClean="0"/>
              <a:t>Intent is to enter into 2</a:t>
            </a:r>
            <a:r>
              <a:rPr lang="en-US" baseline="30000" dirty="0" smtClean="0"/>
              <a:t>nd</a:t>
            </a:r>
            <a:r>
              <a:rPr lang="en-US" dirty="0" smtClean="0"/>
              <a:t> SPA about</a:t>
            </a:r>
            <a:r>
              <a:rPr lang="en-US" baseline="0" dirty="0" smtClean="0"/>
              <a:t> year 5 to earn Program Income during years 6-10 of the Existing Agreement while insuring complete expenditure of Program Income in SPA #1.  The overlap allows the State and FS to continue work as seamlessly as possible with jeopardizing earned funds.</a:t>
            </a:r>
            <a:endParaRPr lang="en-US" dirty="0"/>
          </a:p>
        </p:txBody>
      </p:sp>
      <p:sp>
        <p:nvSpPr>
          <p:cNvPr id="4" name="Slide Number Placeholder 3"/>
          <p:cNvSpPr>
            <a:spLocks noGrp="1"/>
          </p:cNvSpPr>
          <p:nvPr>
            <p:ph type="sldNum" sz="quarter" idx="10"/>
          </p:nvPr>
        </p:nvSpPr>
        <p:spPr/>
        <p:txBody>
          <a:bodyPr/>
          <a:lstStyle/>
          <a:p>
            <a:fld id="{0A9085C6-AC83-4D6C-91FC-3B6361D2A9A2}" type="slidenum">
              <a:rPr lang="en-US" smtClean="0"/>
              <a:t>8</a:t>
            </a:fld>
            <a:endParaRPr lang="en-US"/>
          </a:p>
        </p:txBody>
      </p:sp>
    </p:spTree>
    <p:extLst>
      <p:ext uri="{BB962C8B-B14F-4D97-AF65-F5344CB8AC3E}">
        <p14:creationId xmlns:p14="http://schemas.microsoft.com/office/powerpoint/2010/main" val="2960688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Eyes wide open approach.  All parties know and understand the risks/benefits of entering into the agreement and the sideboards are concisely defined.</a:t>
            </a:r>
            <a:r>
              <a:rPr lang="en-US" baseline="0" dirty="0" smtClean="0"/>
              <a:t>  The start of the SPA is focused on Timber however it will broaden into additional ecosystem services in the near term.</a:t>
            </a:r>
          </a:p>
          <a:p>
            <a:r>
              <a:rPr lang="en-US" baseline="0" dirty="0" smtClean="0"/>
              <a:t>***Such items as Roads management, </a:t>
            </a:r>
            <a:r>
              <a:rPr lang="en-US" baseline="0" dirty="0" err="1" smtClean="0"/>
              <a:t>Apprisals</a:t>
            </a:r>
            <a:r>
              <a:rPr lang="en-US" baseline="0" dirty="0" smtClean="0"/>
              <a:t>, Payments, Billings, Reforestation, Law Enforcement etc.</a:t>
            </a:r>
          </a:p>
          <a:p>
            <a:r>
              <a:rPr lang="en-US" baseline="0" dirty="0" smtClean="0"/>
              <a:t>5,800 acres identified in year 1 and just completed year 2 modification with additional 4,400 acres</a:t>
            </a:r>
          </a:p>
          <a:p>
            <a:endParaRPr lang="en-US" dirty="0"/>
          </a:p>
        </p:txBody>
      </p:sp>
      <p:sp>
        <p:nvSpPr>
          <p:cNvPr id="4" name="Slide Number Placeholder 3"/>
          <p:cNvSpPr>
            <a:spLocks noGrp="1"/>
          </p:cNvSpPr>
          <p:nvPr>
            <p:ph type="sldNum" sz="quarter" idx="10"/>
          </p:nvPr>
        </p:nvSpPr>
        <p:spPr/>
        <p:txBody>
          <a:bodyPr/>
          <a:lstStyle/>
          <a:p>
            <a:fld id="{0A9085C6-AC83-4D6C-91FC-3B6361D2A9A2}" type="slidenum">
              <a:rPr lang="en-US" smtClean="0"/>
              <a:t>9</a:t>
            </a:fld>
            <a:endParaRPr lang="en-US"/>
          </a:p>
        </p:txBody>
      </p:sp>
    </p:spTree>
    <p:extLst>
      <p:ext uri="{BB962C8B-B14F-4D97-AF65-F5344CB8AC3E}">
        <p14:creationId xmlns:p14="http://schemas.microsoft.com/office/powerpoint/2010/main" val="2869050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Bid opening scheduled</a:t>
            </a:r>
            <a:r>
              <a:rPr lang="en-US" baseline="0" dirty="0" smtClean="0"/>
              <a:t> for April 20, 2016</a:t>
            </a:r>
            <a:endParaRPr lang="en-US" dirty="0" smtClean="0"/>
          </a:p>
          <a:p>
            <a:r>
              <a:rPr lang="en-US" dirty="0" smtClean="0"/>
              <a:t>Modification completed and</a:t>
            </a:r>
            <a:r>
              <a:rPr lang="en-US" baseline="0" dirty="0" smtClean="0"/>
              <a:t> with revised Appendix C Stand List sent to state for review/signature April 11, 2016</a:t>
            </a:r>
          </a:p>
          <a:p>
            <a:r>
              <a:rPr lang="en-US" baseline="0" dirty="0" err="1" smtClean="0"/>
              <a:t>Goldenwinged</a:t>
            </a:r>
            <a:r>
              <a:rPr lang="en-US" baseline="0" dirty="0" smtClean="0"/>
              <a:t> warbler, pictured species associated with early successional habitat often through </a:t>
            </a:r>
            <a:r>
              <a:rPr lang="en-US" baseline="0" dirty="0" err="1" smtClean="0"/>
              <a:t>silvicultural</a:t>
            </a:r>
            <a:r>
              <a:rPr lang="en-US" baseline="0" dirty="0" smtClean="0"/>
              <a:t> treatments species is in dramatic decline as is the nesting habitat within the north-central US </a:t>
            </a:r>
            <a:endParaRPr lang="en-US" dirty="0"/>
          </a:p>
        </p:txBody>
      </p:sp>
      <p:sp>
        <p:nvSpPr>
          <p:cNvPr id="4" name="Slide Number Placeholder 3"/>
          <p:cNvSpPr>
            <a:spLocks noGrp="1"/>
          </p:cNvSpPr>
          <p:nvPr>
            <p:ph type="sldNum" sz="quarter" idx="10"/>
          </p:nvPr>
        </p:nvSpPr>
        <p:spPr/>
        <p:txBody>
          <a:bodyPr/>
          <a:lstStyle/>
          <a:p>
            <a:fld id="{0A9085C6-AC83-4D6C-91FC-3B6361D2A9A2}" type="slidenum">
              <a:rPr lang="en-US" smtClean="0"/>
              <a:t>10</a:t>
            </a:fld>
            <a:endParaRPr lang="en-US"/>
          </a:p>
        </p:txBody>
      </p:sp>
    </p:spTree>
    <p:extLst>
      <p:ext uri="{BB962C8B-B14F-4D97-AF65-F5344CB8AC3E}">
        <p14:creationId xmlns:p14="http://schemas.microsoft.com/office/powerpoint/2010/main" val="1550211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Multitude</a:t>
            </a:r>
            <a:r>
              <a:rPr lang="en-US" baseline="0" dirty="0" smtClean="0"/>
              <a:t> of opportunities to explore including stream habitat restoration, prescribed burning/fuels treatments partnerships, road decommissioning, terrestrial habitat, Compartment Inventory, Species Diversification, etc.  Infinite options, the </a:t>
            </a:r>
            <a:r>
              <a:rPr lang="en-US" baseline="0" dirty="0" err="1" smtClean="0"/>
              <a:t>challange</a:t>
            </a:r>
            <a:r>
              <a:rPr lang="en-US" baseline="0" dirty="0" smtClean="0"/>
              <a:t> is to focus and plan.</a:t>
            </a:r>
          </a:p>
          <a:p>
            <a:r>
              <a:rPr lang="en-US" baseline="0" dirty="0" smtClean="0"/>
              <a:t>10 </a:t>
            </a:r>
            <a:r>
              <a:rPr lang="en-US" baseline="0" dirty="0" err="1" smtClean="0"/>
              <a:t>yr</a:t>
            </a:r>
            <a:r>
              <a:rPr lang="en-US" baseline="0" dirty="0" smtClean="0"/>
              <a:t> agreement could result in as much as 40,000 – 50,000 additional acres treated yielding upwards of 250 MMBF with a project value $21,000,000 - $25,000,000 and </a:t>
            </a:r>
            <a:endParaRPr lang="en-US" dirty="0"/>
          </a:p>
        </p:txBody>
      </p:sp>
      <p:sp>
        <p:nvSpPr>
          <p:cNvPr id="4" name="Slide Number Placeholder 3"/>
          <p:cNvSpPr>
            <a:spLocks noGrp="1"/>
          </p:cNvSpPr>
          <p:nvPr>
            <p:ph type="sldNum" sz="quarter" idx="10"/>
          </p:nvPr>
        </p:nvSpPr>
        <p:spPr/>
        <p:txBody>
          <a:bodyPr/>
          <a:lstStyle/>
          <a:p>
            <a:fld id="{0A9085C6-AC83-4D6C-91FC-3B6361D2A9A2}" type="slidenum">
              <a:rPr lang="en-US" smtClean="0"/>
              <a:t>11</a:t>
            </a:fld>
            <a:endParaRPr lang="en-US"/>
          </a:p>
        </p:txBody>
      </p:sp>
    </p:spTree>
    <p:extLst>
      <p:ext uri="{BB962C8B-B14F-4D97-AF65-F5344CB8AC3E}">
        <p14:creationId xmlns:p14="http://schemas.microsoft.com/office/powerpoint/2010/main" val="35961900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69727"/>
            <a:ext cx="7772400" cy="1470025"/>
          </a:xfrm>
          <a:prstGeom prst="rect">
            <a:avLst/>
          </a:prstGeom>
        </p:spPr>
        <p:txBody>
          <a:bodyPr/>
          <a:lstStyle>
            <a:lvl1pPr algn="l">
              <a:defRPr sz="2400"/>
            </a:lvl1pPr>
          </a:lstStyle>
          <a:p>
            <a:r>
              <a:rPr lang="en-US" dirty="0" smtClean="0"/>
              <a:t>Click to add Unit Title</a:t>
            </a:r>
            <a:endParaRPr lang="en-US" dirty="0"/>
          </a:p>
        </p:txBody>
      </p:sp>
      <p:sp>
        <p:nvSpPr>
          <p:cNvPr id="3" name="Subtitle 2"/>
          <p:cNvSpPr>
            <a:spLocks noGrp="1"/>
          </p:cNvSpPr>
          <p:nvPr>
            <p:ph type="subTitle" idx="1" hasCustomPrompt="1"/>
          </p:nvPr>
        </p:nvSpPr>
        <p:spPr>
          <a:xfrm>
            <a:off x="1371600" y="2361235"/>
            <a:ext cx="6400800" cy="3277565"/>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Presentation Title</a:t>
            </a:r>
            <a:endParaRPr lang="en-US" dirty="0"/>
          </a:p>
        </p:txBody>
      </p:sp>
      <p:pic>
        <p:nvPicPr>
          <p:cNvPr id="13" name="Picture 12" descr=" SigLockup Master PwPt.4c-whiteb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14" name="Straight Connector 13"/>
          <p:cNvCxnSpPr/>
          <p:nvPr userDrawn="1"/>
        </p:nvCxnSpPr>
        <p:spPr>
          <a:xfrm>
            <a:off x="0" y="70699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6362" y="5830416"/>
            <a:ext cx="741327" cy="822874"/>
          </a:xfrm>
          <a:prstGeom prst="rect">
            <a:avLst/>
          </a:prstGeom>
        </p:spPr>
      </p:pic>
      <p:sp>
        <p:nvSpPr>
          <p:cNvPr id="16" name="TextBox 15"/>
          <p:cNvSpPr txBox="1"/>
          <p:nvPr userDrawn="1"/>
        </p:nvSpPr>
        <p:spPr>
          <a:xfrm>
            <a:off x="983067" y="5952292"/>
            <a:ext cx="1470274" cy="738664"/>
          </a:xfrm>
          <a:prstGeom prst="rect">
            <a:avLst/>
          </a:prstGeom>
          <a:noFill/>
        </p:spPr>
        <p:txBody>
          <a:bodyPr wrap="none" rtlCol="0">
            <a:spAutoFit/>
          </a:bodyPr>
          <a:lstStyle/>
          <a:p>
            <a:r>
              <a:rPr lang="en-US" sz="950" b="1" dirty="0" smtClean="0">
                <a:latin typeface="Helvetica" pitchFamily="34" charset="0"/>
                <a:cs typeface="DokChampa" panose="020B0604020202020204" pitchFamily="34" charset="-34"/>
              </a:rPr>
              <a:t>Forest Service</a:t>
            </a:r>
            <a:br>
              <a:rPr lang="en-US" sz="950" b="1" dirty="0" smtClean="0">
                <a:latin typeface="Helvetica" pitchFamily="34" charset="0"/>
                <a:cs typeface="DokChampa" panose="020B0604020202020204" pitchFamily="34" charset="-34"/>
              </a:rPr>
            </a:br>
            <a:r>
              <a:rPr lang="en-US" sz="400" b="1" dirty="0" smtClean="0">
                <a:latin typeface="Helvetica" pitchFamily="34" charset="0"/>
                <a:cs typeface="DokChampa" panose="020B0604020202020204" pitchFamily="34" charset="-34"/>
              </a:rPr>
              <a:t/>
            </a:r>
            <a:br>
              <a:rPr lang="en-US" sz="400" b="1" dirty="0" smtClean="0">
                <a:latin typeface="Helvetica" pitchFamily="34" charset="0"/>
                <a:cs typeface="DokChampa" panose="020B0604020202020204" pitchFamily="34" charset="-34"/>
              </a:rPr>
            </a:br>
            <a:r>
              <a:rPr lang="en-US" sz="950" b="1" dirty="0" smtClean="0">
                <a:latin typeface="Helvetica" pitchFamily="34" charset="0"/>
                <a:cs typeface="DokChampa" panose="020B0604020202020204" pitchFamily="34" charset="-34"/>
              </a:rPr>
              <a:t> </a:t>
            </a:r>
            <a:br>
              <a:rPr lang="en-US" sz="950" b="1" dirty="0" smtClean="0">
                <a:latin typeface="Helvetica" pitchFamily="34" charset="0"/>
                <a:cs typeface="DokChampa" panose="020B0604020202020204" pitchFamily="34" charset="-34"/>
              </a:rPr>
            </a:br>
            <a:r>
              <a:rPr lang="en-US" sz="950" b="1" dirty="0" smtClean="0">
                <a:latin typeface="Helvetica" pitchFamily="34" charset="0"/>
                <a:cs typeface="DokChampa" panose="020B0604020202020204" pitchFamily="34" charset="-34"/>
              </a:rPr>
              <a:t>Chequamegon-Nicolet</a:t>
            </a:r>
            <a:endParaRPr lang="en-US" sz="950" b="1" baseline="0" dirty="0" smtClean="0">
              <a:latin typeface="Helvetica" pitchFamily="34" charset="0"/>
              <a:cs typeface="DokChampa" panose="020B0604020202020204" pitchFamily="34" charset="-34"/>
            </a:endParaRPr>
          </a:p>
          <a:p>
            <a:r>
              <a:rPr lang="en-US" sz="950" b="1" baseline="0" dirty="0" smtClean="0">
                <a:latin typeface="Helvetica" pitchFamily="34" charset="0"/>
                <a:cs typeface="DokChampa" panose="020B0604020202020204" pitchFamily="34" charset="-34"/>
              </a:rPr>
              <a:t>National Forest</a:t>
            </a:r>
            <a:endParaRPr lang="en-US" sz="950" b="1" dirty="0">
              <a:latin typeface="Helvetica" pitchFamily="34" charset="0"/>
              <a:cs typeface="DokChampa" panose="020B0604020202020204" pitchFamily="34" charset="-34"/>
            </a:endParaRPr>
          </a:p>
        </p:txBody>
      </p:sp>
    </p:spTree>
    <p:extLst>
      <p:ext uri="{BB962C8B-B14F-4D97-AF65-F5344CB8AC3E}">
        <p14:creationId xmlns:p14="http://schemas.microsoft.com/office/powerpoint/2010/main" val="4273380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2164465"/>
            <a:ext cx="8229600" cy="396169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 SigLockup Master PwPt.4c-whiteb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5" name="Straight Connector 4"/>
          <p:cNvCxnSpPr/>
          <p:nvPr userDrawn="1"/>
        </p:nvCxnSpPr>
        <p:spPr>
          <a:xfrm>
            <a:off x="0" y="70699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6362" y="5830416"/>
            <a:ext cx="741327" cy="822874"/>
          </a:xfrm>
          <a:prstGeom prst="rect">
            <a:avLst/>
          </a:prstGeom>
        </p:spPr>
      </p:pic>
      <p:sp>
        <p:nvSpPr>
          <p:cNvPr id="7" name="TextBox 6"/>
          <p:cNvSpPr txBox="1"/>
          <p:nvPr userDrawn="1"/>
        </p:nvSpPr>
        <p:spPr>
          <a:xfrm>
            <a:off x="983067" y="5952292"/>
            <a:ext cx="1470274" cy="738664"/>
          </a:xfrm>
          <a:prstGeom prst="rect">
            <a:avLst/>
          </a:prstGeom>
          <a:noFill/>
        </p:spPr>
        <p:txBody>
          <a:bodyPr wrap="none" rtlCol="0">
            <a:spAutoFit/>
          </a:bodyPr>
          <a:lstStyle/>
          <a:p>
            <a:r>
              <a:rPr lang="en-US" sz="950" b="1" dirty="0" smtClean="0">
                <a:latin typeface="Helvetica" pitchFamily="34" charset="0"/>
                <a:cs typeface="DokChampa" panose="020B0604020202020204" pitchFamily="34" charset="-34"/>
              </a:rPr>
              <a:t>Forest Service</a:t>
            </a:r>
            <a:br>
              <a:rPr lang="en-US" sz="950" b="1" dirty="0" smtClean="0">
                <a:latin typeface="Helvetica" pitchFamily="34" charset="0"/>
                <a:cs typeface="DokChampa" panose="020B0604020202020204" pitchFamily="34" charset="-34"/>
              </a:rPr>
            </a:br>
            <a:r>
              <a:rPr lang="en-US" sz="400" b="1" dirty="0" smtClean="0">
                <a:latin typeface="Helvetica" pitchFamily="34" charset="0"/>
                <a:cs typeface="DokChampa" panose="020B0604020202020204" pitchFamily="34" charset="-34"/>
              </a:rPr>
              <a:t/>
            </a:r>
            <a:br>
              <a:rPr lang="en-US" sz="400" b="1" dirty="0" smtClean="0">
                <a:latin typeface="Helvetica" pitchFamily="34" charset="0"/>
                <a:cs typeface="DokChampa" panose="020B0604020202020204" pitchFamily="34" charset="-34"/>
              </a:rPr>
            </a:br>
            <a:r>
              <a:rPr lang="en-US" sz="950" b="1" dirty="0" smtClean="0">
                <a:latin typeface="Helvetica" pitchFamily="34" charset="0"/>
                <a:cs typeface="DokChampa" panose="020B0604020202020204" pitchFamily="34" charset="-34"/>
              </a:rPr>
              <a:t> </a:t>
            </a:r>
            <a:br>
              <a:rPr lang="en-US" sz="950" b="1" dirty="0" smtClean="0">
                <a:latin typeface="Helvetica" pitchFamily="34" charset="0"/>
                <a:cs typeface="DokChampa" panose="020B0604020202020204" pitchFamily="34" charset="-34"/>
              </a:rPr>
            </a:br>
            <a:r>
              <a:rPr lang="en-US" sz="950" b="1" dirty="0" smtClean="0">
                <a:latin typeface="Helvetica" pitchFamily="34" charset="0"/>
                <a:cs typeface="DokChampa" panose="020B0604020202020204" pitchFamily="34" charset="-34"/>
              </a:rPr>
              <a:t>Chequamegon-Nicolet</a:t>
            </a:r>
          </a:p>
          <a:p>
            <a:r>
              <a:rPr lang="en-US" sz="950" b="1" dirty="0" smtClean="0">
                <a:latin typeface="Helvetica" pitchFamily="34" charset="0"/>
                <a:cs typeface="DokChampa" panose="020B0604020202020204" pitchFamily="34" charset="-34"/>
              </a:rPr>
              <a:t>National</a:t>
            </a:r>
            <a:r>
              <a:rPr lang="en-US" sz="950" b="1" baseline="0" dirty="0" smtClean="0">
                <a:latin typeface="Helvetica" pitchFamily="34" charset="0"/>
                <a:cs typeface="DokChampa" panose="020B0604020202020204" pitchFamily="34" charset="-34"/>
              </a:rPr>
              <a:t> Forest</a:t>
            </a:r>
            <a:endParaRPr lang="en-US" sz="950" b="1" dirty="0">
              <a:latin typeface="Helvetica" pitchFamily="34" charset="0"/>
              <a:cs typeface="DokChampa" panose="020B0604020202020204" pitchFamily="34" charset="-34"/>
            </a:endParaRPr>
          </a:p>
        </p:txBody>
      </p:sp>
    </p:spTree>
    <p:extLst>
      <p:ext uri="{BB962C8B-B14F-4D97-AF65-F5344CB8AC3E}">
        <p14:creationId xmlns:p14="http://schemas.microsoft.com/office/powerpoint/2010/main" val="3681373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032" y="6407944"/>
            <a:ext cx="1920240" cy="365760"/>
          </a:xfrm>
          <a:prstGeom prst="rect">
            <a:avLst/>
          </a:prstGeom>
        </p:spPr>
        <p:txBody>
          <a:bodyPr/>
          <a:lstStyle>
            <a:extLst/>
          </a:lstStyle>
          <a:p>
            <a:fld id="{7F4BB42B-84EF-4F44-952D-8C14CE4714BF}" type="datetimeFigureOut">
              <a:rPr lang="en-US" smtClean="0"/>
              <a:t>4/22/2016</a:t>
            </a:fld>
            <a:endParaRPr lang="en-US"/>
          </a:p>
        </p:txBody>
      </p:sp>
      <p:sp>
        <p:nvSpPr>
          <p:cNvPr id="3" name="Footer Placeholder 2"/>
          <p:cNvSpPr>
            <a:spLocks noGrp="1"/>
          </p:cNvSpPr>
          <p:nvPr>
            <p:ph type="ftr" sz="quarter" idx="11"/>
          </p:nvPr>
        </p:nvSpPr>
        <p:spPr>
          <a:xfrm>
            <a:off x="4380072" y="6407944"/>
            <a:ext cx="2350681" cy="365125"/>
          </a:xfrm>
          <a:prstGeom prst="rect">
            <a:avLst/>
          </a:prstGeom>
        </p:spPr>
        <p:txBody>
          <a:bodyPr/>
          <a:lstStyle>
            <a:extLst/>
          </a:lstStyle>
          <a:p>
            <a:endParaRPr lang="en-US"/>
          </a:p>
        </p:txBody>
      </p:sp>
      <p:sp>
        <p:nvSpPr>
          <p:cNvPr id="4" name="Slide Number Placeholder 3"/>
          <p:cNvSpPr>
            <a:spLocks noGrp="1"/>
          </p:cNvSpPr>
          <p:nvPr>
            <p:ph type="sldNum" sz="quarter" idx="12"/>
          </p:nvPr>
        </p:nvSpPr>
        <p:spPr>
          <a:xfrm>
            <a:off x="8647272" y="6407944"/>
            <a:ext cx="365760" cy="365125"/>
          </a:xfrm>
          <a:prstGeom prst="rect">
            <a:avLst/>
          </a:prstGeom>
        </p:spPr>
        <p:txBody>
          <a:bodyPr/>
          <a:lstStyle>
            <a:extLst/>
          </a:lstStyle>
          <a:p>
            <a:fld id="{7BC68D7B-73BC-4E8A-BB51-07C77F38EA83}" type="slidenum">
              <a:rPr lang="en-US" smtClean="0"/>
              <a:t>‹#›</a:t>
            </a:fld>
            <a:endParaRPr lang="en-US"/>
          </a:p>
        </p:txBody>
      </p:sp>
    </p:spTree>
    <p:extLst>
      <p:ext uri="{BB962C8B-B14F-4D97-AF65-F5344CB8AC3E}">
        <p14:creationId xmlns:p14="http://schemas.microsoft.com/office/powerpoint/2010/main" val="20666714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667997"/>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88"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70295"/>
            <a:ext cx="7772400" cy="1470025"/>
          </a:xfrm>
        </p:spPr>
        <p:txBody>
          <a:bodyPr/>
          <a:lstStyle/>
          <a:p>
            <a:pPr algn="ctr"/>
            <a:r>
              <a:rPr lang="en-US" dirty="0"/>
              <a:t>Chequamegon-Nicolet NF, Wisconsin Department of Natural Resources &amp; Good Neighbor </a:t>
            </a:r>
            <a:r>
              <a:rPr lang="en-US" dirty="0" smtClean="0"/>
              <a:t>Authority</a:t>
            </a:r>
            <a:br>
              <a:rPr lang="en-US" dirty="0" smtClean="0"/>
            </a:br>
            <a:r>
              <a:rPr lang="en-US" dirty="0" smtClean="0"/>
              <a:t> </a:t>
            </a:r>
            <a:r>
              <a:rPr lang="en-US" sz="1200" dirty="0" smtClean="0"/>
              <a:t/>
            </a:r>
            <a:br>
              <a:rPr lang="en-US" sz="1200" dirty="0" smtClean="0"/>
            </a:br>
            <a:r>
              <a:rPr lang="en-US" sz="3400" dirty="0" smtClean="0"/>
              <a:t>Wisconsin </a:t>
            </a:r>
            <a:r>
              <a:rPr lang="en-US" sz="3400" dirty="0"/>
              <a:t>Timber SPA Experience</a:t>
            </a:r>
            <a:r>
              <a:rPr lang="en-US" sz="2800" dirty="0"/>
              <a:t/>
            </a:r>
            <a:br>
              <a:rPr lang="en-US" sz="2800" dirty="0"/>
            </a:br>
            <a:endParaRPr lang="en-US" sz="2800" dirty="0"/>
          </a:p>
        </p:txBody>
      </p:sp>
      <p:sp>
        <p:nvSpPr>
          <p:cNvPr id="3" name="Subtitle 2"/>
          <p:cNvSpPr>
            <a:spLocks noGrp="1"/>
          </p:cNvSpPr>
          <p:nvPr>
            <p:ph type="subTitle" idx="1"/>
          </p:nvPr>
        </p:nvSpPr>
        <p:spPr>
          <a:xfrm>
            <a:off x="5113867" y="3271193"/>
            <a:ext cx="4030133" cy="1932248"/>
          </a:xfrm>
        </p:spPr>
        <p:txBody>
          <a:bodyPr/>
          <a:lstStyle/>
          <a:p>
            <a:r>
              <a:rPr lang="en-US" sz="2400" dirty="0"/>
              <a:t>March 30, 2016; </a:t>
            </a:r>
            <a:endParaRPr lang="en-US" sz="2400" dirty="0" smtClean="0"/>
          </a:p>
          <a:p>
            <a:r>
              <a:rPr lang="en-US" sz="2400" dirty="0" smtClean="0"/>
              <a:t>Prepared </a:t>
            </a:r>
            <a:r>
              <a:rPr lang="en-US" sz="2400" dirty="0"/>
              <a:t>for Collaborative Restoration Workshop</a:t>
            </a:r>
          </a:p>
          <a:p>
            <a:r>
              <a:rPr lang="en-US" sz="2400" dirty="0"/>
              <a:t>By: Karl Welch</a:t>
            </a:r>
          </a:p>
          <a:p>
            <a:endParaRPr lang="en-US" dirty="0"/>
          </a:p>
        </p:txBody>
      </p:sp>
      <p:pic>
        <p:nvPicPr>
          <p:cNvPr id="4" name="Picture 4" descr="valmet skidder"/>
          <p:cNvPicPr>
            <a:picLocks noChangeAspect="1" noChangeArrowheads="1"/>
          </p:cNvPicPr>
          <p:nvPr/>
        </p:nvPicPr>
        <p:blipFill>
          <a:blip r:embed="rId2" cstate="print"/>
          <a:srcRect/>
          <a:stretch>
            <a:fillRect/>
          </a:stretch>
        </p:blipFill>
        <p:spPr>
          <a:xfrm>
            <a:off x="728134" y="2775219"/>
            <a:ext cx="4385733" cy="2924196"/>
          </a:xfrm>
          <a:prstGeom prst="rect">
            <a:avLst/>
          </a:prstGeom>
          <a:noFill/>
          <a:ln/>
        </p:spPr>
      </p:pic>
    </p:spTree>
    <p:extLst>
      <p:ext uri="{BB962C8B-B14F-4D97-AF65-F5344CB8AC3E}">
        <p14:creationId xmlns:p14="http://schemas.microsoft.com/office/powerpoint/2010/main" val="2978860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What have been the Outcomes?</a:t>
            </a:r>
            <a:endParaRPr lang="en-US" dirty="0"/>
          </a:p>
        </p:txBody>
      </p:sp>
      <p:sp>
        <p:nvSpPr>
          <p:cNvPr id="2" name="Content Placeholder 1"/>
          <p:cNvSpPr>
            <a:spLocks noGrp="1"/>
          </p:cNvSpPr>
          <p:nvPr>
            <p:ph idx="1"/>
          </p:nvPr>
        </p:nvSpPr>
        <p:spPr>
          <a:xfrm>
            <a:off x="457200" y="1729988"/>
            <a:ext cx="5454203" cy="3961697"/>
          </a:xfrm>
        </p:spPr>
        <p:txBody>
          <a:bodyPr/>
          <a:lstStyle/>
          <a:p>
            <a:r>
              <a:rPr lang="en-US" sz="1700" dirty="0" smtClean="0"/>
              <a:t>WI DNR “Staffed marking and cruising of Sale Areas to Private Contractors and willing Wisconsin County Forestry Departments</a:t>
            </a:r>
          </a:p>
          <a:p>
            <a:r>
              <a:rPr lang="en-US" sz="1700" dirty="0" smtClean="0"/>
              <a:t>Approximately 1,300 acres of SPA Prepared, Approved and Advertised</a:t>
            </a:r>
          </a:p>
          <a:p>
            <a:pPr lvl="1"/>
            <a:r>
              <a:rPr lang="en-US" sz="1300" dirty="0" smtClean="0"/>
              <a:t>8 Individual Timber Sales Currently Advertised for April 2016 Bid Opening; with a project value of $447,000</a:t>
            </a:r>
          </a:p>
          <a:p>
            <a:r>
              <a:rPr lang="en-US" sz="1700" dirty="0" smtClean="0"/>
              <a:t>Additional 2,800 acres of </a:t>
            </a:r>
            <a:r>
              <a:rPr lang="en-US" sz="1700" dirty="0" err="1" smtClean="0"/>
              <a:t>silvicultural</a:t>
            </a:r>
            <a:r>
              <a:rPr lang="en-US" sz="1700" dirty="0" smtClean="0"/>
              <a:t> prescriptions have been approved and 1,000 acres of additional sale prep marking/cruising completed</a:t>
            </a:r>
          </a:p>
          <a:p>
            <a:r>
              <a:rPr lang="en-US" sz="1700" dirty="0" smtClean="0"/>
              <a:t>First Reporting period is approaching and both parties are in agreement to begin the process of SPA modification to include a new stand list with second 25 MMBF</a:t>
            </a:r>
          </a:p>
          <a:p>
            <a:r>
              <a:rPr lang="en-US" sz="1700" dirty="0" smtClean="0"/>
              <a:t>Up” and has begun to sub-award</a:t>
            </a:r>
          </a:p>
          <a:p>
            <a:endParaRPr lang="en-US" sz="1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1403" y="1729988"/>
            <a:ext cx="3057123" cy="203808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1403" y="3768070"/>
            <a:ext cx="3057123" cy="2292842"/>
          </a:xfrm>
          <a:prstGeom prst="rect">
            <a:avLst/>
          </a:prstGeom>
        </p:spPr>
      </p:pic>
    </p:spTree>
    <p:extLst>
      <p:ext uri="{BB962C8B-B14F-4D97-AF65-F5344CB8AC3E}">
        <p14:creationId xmlns:p14="http://schemas.microsoft.com/office/powerpoint/2010/main" val="3195121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normAutofit/>
          </a:bodyPr>
          <a:lstStyle/>
          <a:p>
            <a:r>
              <a:rPr lang="en-US" dirty="0" smtClean="0"/>
              <a:t>     What’s Next??</a:t>
            </a:r>
            <a:endParaRPr lang="en-US" b="0" dirty="0"/>
          </a:p>
        </p:txBody>
      </p:sp>
      <p:sp>
        <p:nvSpPr>
          <p:cNvPr id="2" name="Content Placeholder 1"/>
          <p:cNvSpPr>
            <a:spLocks noGrp="1"/>
          </p:cNvSpPr>
          <p:nvPr>
            <p:ph idx="1"/>
          </p:nvPr>
        </p:nvSpPr>
        <p:spPr>
          <a:xfrm>
            <a:off x="457200" y="1760889"/>
            <a:ext cx="5608749" cy="3961697"/>
          </a:xfrm>
          <a:prstGeom prst="rect">
            <a:avLst/>
          </a:prstGeom>
        </p:spPr>
        <p:txBody>
          <a:bodyPr>
            <a:normAutofit fontScale="70000" lnSpcReduction="20000"/>
          </a:bodyPr>
          <a:lstStyle/>
          <a:p>
            <a:r>
              <a:rPr lang="en-US" dirty="0"/>
              <a:t>Internal </a:t>
            </a:r>
            <a:r>
              <a:rPr lang="en-US" dirty="0" smtClean="0"/>
              <a:t>commitment </a:t>
            </a:r>
            <a:r>
              <a:rPr lang="en-US" dirty="0"/>
              <a:t>to </a:t>
            </a:r>
            <a:r>
              <a:rPr lang="en-US" dirty="0" smtClean="0"/>
              <a:t>identify future acreage and </a:t>
            </a:r>
            <a:r>
              <a:rPr lang="en-US" dirty="0"/>
              <a:t>formalize procedures to select and sustain this level</a:t>
            </a:r>
          </a:p>
          <a:p>
            <a:r>
              <a:rPr lang="en-US" dirty="0" smtClean="0"/>
              <a:t>Continue meetings between </a:t>
            </a:r>
            <a:r>
              <a:rPr lang="en-US" dirty="0"/>
              <a:t>with WI State </a:t>
            </a:r>
            <a:r>
              <a:rPr lang="en-US" dirty="0" smtClean="0"/>
              <a:t>Forester, </a:t>
            </a:r>
            <a:r>
              <a:rPr lang="en-US" dirty="0"/>
              <a:t>CNNF Forest Supervisor and key staff </a:t>
            </a:r>
            <a:r>
              <a:rPr lang="en-US" dirty="0" smtClean="0"/>
              <a:t>as needed</a:t>
            </a:r>
            <a:endParaRPr lang="en-US" dirty="0"/>
          </a:p>
          <a:p>
            <a:r>
              <a:rPr lang="en-US" dirty="0"/>
              <a:t>Discussions will become “inclusive” to identify other restoration services</a:t>
            </a:r>
            <a:r>
              <a:rPr lang="en-US" dirty="0" smtClean="0"/>
              <a:t>, </a:t>
            </a:r>
            <a:r>
              <a:rPr lang="en-US" dirty="0"/>
              <a:t>to be conducted by the </a:t>
            </a:r>
            <a:r>
              <a:rPr lang="en-US" dirty="0" smtClean="0"/>
              <a:t>state </a:t>
            </a:r>
            <a:r>
              <a:rPr lang="en-US" dirty="0"/>
              <a:t>after WI legislative loan payback is complete and Program Income becomes available </a:t>
            </a:r>
            <a:endParaRPr lang="en-US" dirty="0" smtClean="0"/>
          </a:p>
          <a:p>
            <a:pPr lvl="1"/>
            <a:r>
              <a:rPr lang="en-US" sz="2200" dirty="0" smtClean="0"/>
              <a:t>Current Financial Plan estimates that $600,000-$750,000/year of Program Income will be earned after reimbursement of state costs to prepare and administer sales</a:t>
            </a:r>
          </a:p>
          <a:p>
            <a:pPr marL="109728" indent="0">
              <a:buClr>
                <a:srgbClr val="2DA2BF"/>
              </a:buClr>
              <a:buNone/>
            </a:pPr>
            <a:endParaRPr lang="en-US" dirty="0"/>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5949" y="1634715"/>
            <a:ext cx="2756078" cy="219261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9560" y="3827329"/>
            <a:ext cx="793863" cy="2811596"/>
          </a:xfrm>
          <a:prstGeom prst="rect">
            <a:avLst/>
          </a:prstGeom>
        </p:spPr>
      </p:pic>
    </p:spTree>
    <p:extLst>
      <p:ext uri="{BB962C8B-B14F-4D97-AF65-F5344CB8AC3E}">
        <p14:creationId xmlns:p14="http://schemas.microsoft.com/office/powerpoint/2010/main" val="1601403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pPr algn="ctr"/>
            <a:r>
              <a:rPr lang="en-US" dirty="0" smtClean="0"/>
              <a:t>Lessons Learned….</a:t>
            </a:r>
            <a:endParaRPr lang="en-US" dirty="0"/>
          </a:p>
        </p:txBody>
      </p:sp>
      <p:sp>
        <p:nvSpPr>
          <p:cNvPr id="2" name="Content Placeholder 1"/>
          <p:cNvSpPr>
            <a:spLocks noGrp="1"/>
          </p:cNvSpPr>
          <p:nvPr>
            <p:ph idx="1"/>
          </p:nvPr>
        </p:nvSpPr>
        <p:spPr>
          <a:xfrm>
            <a:off x="457200" y="1855372"/>
            <a:ext cx="6458755" cy="3961697"/>
          </a:xfrm>
          <a:prstGeom prst="rect">
            <a:avLst/>
          </a:prstGeom>
        </p:spPr>
        <p:txBody>
          <a:bodyPr>
            <a:normAutofit fontScale="70000" lnSpcReduction="20000"/>
          </a:bodyPr>
          <a:lstStyle/>
          <a:p>
            <a:r>
              <a:rPr lang="en-US" dirty="0" smtClean="0"/>
              <a:t>All parties need to be empowered by their agency to make decisions, be prepared to clearly communicate, be willing to listen and negotiate in good faith to achieve mutually desired outcomes</a:t>
            </a:r>
          </a:p>
          <a:p>
            <a:r>
              <a:rPr lang="en-US" dirty="0" smtClean="0"/>
              <a:t>Consistent joint public outreach/external </a:t>
            </a:r>
            <a:r>
              <a:rPr lang="en-US" dirty="0"/>
              <a:t>c</a:t>
            </a:r>
            <a:r>
              <a:rPr lang="en-US" dirty="0" smtClean="0"/>
              <a:t>ommunications describing this effort are already paying dividends with local, state and federal interested parties</a:t>
            </a:r>
          </a:p>
          <a:p>
            <a:r>
              <a:rPr lang="en-US" dirty="0" smtClean="0"/>
              <a:t>Internal communications describing what is expected and why as well as what is NOT expected need to occur early and often to avoid confusion and the spread of misinformation</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5955" y="1989138"/>
            <a:ext cx="2021983" cy="3235173"/>
          </a:xfrm>
          <a:prstGeom prst="rect">
            <a:avLst/>
          </a:prstGeom>
        </p:spPr>
      </p:pic>
    </p:spTree>
    <p:extLst>
      <p:ext uri="{BB962C8B-B14F-4D97-AF65-F5344CB8AC3E}">
        <p14:creationId xmlns:p14="http://schemas.microsoft.com/office/powerpoint/2010/main" val="2296152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834" y="823585"/>
            <a:ext cx="2481456" cy="1997783"/>
          </a:xfrm>
          <a:prstGeom prst="rect">
            <a:avLst/>
          </a:prstGeom>
          <a:ln>
            <a:solidFill>
              <a:schemeClr val="tx1"/>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8659" y="823585"/>
            <a:ext cx="3684906" cy="2074161"/>
          </a:xfrm>
          <a:prstGeom prst="rect">
            <a:avLst/>
          </a:prstGeom>
          <a:ln>
            <a:solidFill>
              <a:schemeClr val="tx1"/>
            </a:solidFill>
          </a:ln>
        </p:spPr>
      </p:pic>
      <p:sp>
        <p:nvSpPr>
          <p:cNvPr id="5" name="TextBox 4"/>
          <p:cNvSpPr txBox="1"/>
          <p:nvPr/>
        </p:nvSpPr>
        <p:spPr>
          <a:xfrm>
            <a:off x="1791702" y="823585"/>
            <a:ext cx="4322545" cy="2092881"/>
          </a:xfrm>
          <a:prstGeom prst="rect">
            <a:avLst/>
          </a:prstGeom>
          <a:noFill/>
        </p:spPr>
        <p:txBody>
          <a:bodyPr wrap="square" rtlCol="0">
            <a:spAutoFit/>
          </a:bodyPr>
          <a:lstStyle/>
          <a:p>
            <a:pPr algn="ctr"/>
            <a:r>
              <a:rPr lang="en-US" sz="2200" dirty="0" smtClean="0"/>
              <a:t>The evolution from</a:t>
            </a:r>
          </a:p>
          <a:p>
            <a:pPr algn="ctr"/>
            <a:endParaRPr lang="en-US" sz="1000" dirty="0"/>
          </a:p>
          <a:p>
            <a:pPr algn="ctr"/>
            <a:r>
              <a:rPr lang="en-US" sz="2200" dirty="0" smtClean="0"/>
              <a:t>Forest Extraction </a:t>
            </a:r>
          </a:p>
          <a:p>
            <a:pPr algn="ctr"/>
            <a:r>
              <a:rPr lang="en-US" sz="2200" dirty="0" smtClean="0"/>
              <a:t>-to-</a:t>
            </a:r>
          </a:p>
          <a:p>
            <a:pPr algn="ctr"/>
            <a:r>
              <a:rPr lang="en-US" sz="2200" dirty="0" smtClean="0"/>
              <a:t>Forest Restoration</a:t>
            </a:r>
          </a:p>
          <a:p>
            <a:pPr algn="ctr"/>
            <a:endParaRPr lang="en-US" sz="1000" dirty="0"/>
          </a:p>
          <a:p>
            <a:pPr algn="ctr"/>
            <a:r>
              <a:rPr lang="en-US" sz="2200" dirty="0" smtClean="0"/>
              <a:t>in Wisconsin</a:t>
            </a:r>
            <a:endParaRPr lang="en-US" sz="2200" dirty="0"/>
          </a:p>
        </p:txBody>
      </p:sp>
      <p:sp>
        <p:nvSpPr>
          <p:cNvPr id="6" name="TextBox 5"/>
          <p:cNvSpPr txBox="1"/>
          <p:nvPr/>
        </p:nvSpPr>
        <p:spPr>
          <a:xfrm>
            <a:off x="262689" y="3185535"/>
            <a:ext cx="8700876" cy="2339102"/>
          </a:xfrm>
          <a:prstGeom prst="rect">
            <a:avLst/>
          </a:prstGeom>
          <a:noFill/>
        </p:spPr>
        <p:txBody>
          <a:bodyPr wrap="square" rtlCol="0">
            <a:spAutoFit/>
          </a:bodyPr>
          <a:lstStyle/>
          <a:p>
            <a:pPr algn="ctr"/>
            <a:r>
              <a:rPr lang="en-US" sz="3200" i="1" dirty="0" smtClean="0"/>
              <a:t>Thank You for the opportunity to share our Wisconsin experience.</a:t>
            </a:r>
          </a:p>
          <a:p>
            <a:endParaRPr lang="en-US" i="1" dirty="0"/>
          </a:p>
          <a:p>
            <a:pPr algn="r"/>
            <a:r>
              <a:rPr lang="en-US" sz="1600" dirty="0" smtClean="0"/>
              <a:t>Prepared by:  Karl Welch</a:t>
            </a:r>
          </a:p>
          <a:p>
            <a:pPr algn="r"/>
            <a:r>
              <a:rPr lang="en-US" sz="1600" dirty="0" smtClean="0"/>
              <a:t>kwelch@fs.fed.us</a:t>
            </a:r>
          </a:p>
          <a:p>
            <a:pPr algn="r"/>
            <a:r>
              <a:rPr lang="en-US" sz="1600" dirty="0" smtClean="0"/>
              <a:t>Timber Program Manager/Timber Contracting Officer</a:t>
            </a:r>
          </a:p>
          <a:p>
            <a:pPr algn="r"/>
            <a:r>
              <a:rPr lang="en-US" sz="1600" dirty="0" smtClean="0"/>
              <a:t>Chequamegon-Nicolet National Forest</a:t>
            </a:r>
          </a:p>
        </p:txBody>
      </p:sp>
    </p:spTree>
    <p:extLst>
      <p:ext uri="{BB962C8B-B14F-4D97-AF65-F5344CB8AC3E}">
        <p14:creationId xmlns:p14="http://schemas.microsoft.com/office/powerpoint/2010/main" val="2695610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5860"/>
            <a:ext cx="8229600" cy="6074841"/>
          </a:xfrm>
        </p:spPr>
        <p:txBody>
          <a:bodyPr>
            <a:normAutofit/>
          </a:bodyPr>
          <a:lstStyle/>
          <a:p>
            <a:pPr algn="just"/>
            <a:r>
              <a:rPr lang="en-US" sz="1200" dirty="0" smtClean="0"/>
              <a:t/>
            </a:r>
            <a:br>
              <a:rPr lang="en-US" sz="1200" dirty="0" smtClean="0"/>
            </a:br>
            <a:r>
              <a:rPr lang="en-US" sz="1200" dirty="0"/>
              <a:t/>
            </a:r>
            <a:br>
              <a:rPr lang="en-US" sz="1200" dirty="0"/>
            </a:br>
            <a:r>
              <a:rPr lang="en-US" sz="1200" dirty="0" smtClean="0"/>
              <a:t/>
            </a:r>
            <a:br>
              <a:rPr lang="en-US" sz="1200" dirty="0" smtClean="0"/>
            </a:br>
            <a:r>
              <a:rPr lang="en-US" sz="1200" dirty="0"/>
              <a:t/>
            </a:r>
            <a:br>
              <a:rPr lang="en-US" sz="1200" dirty="0"/>
            </a:br>
            <a:r>
              <a:rPr lang="en-US" sz="1200" dirty="0" smtClean="0"/>
              <a:t/>
            </a:r>
            <a:br>
              <a:rPr lang="en-US" sz="1200" dirty="0" smtClean="0"/>
            </a:br>
            <a:r>
              <a:rPr lang="en-US" sz="1200" dirty="0"/>
              <a:t/>
            </a:r>
            <a:br>
              <a:rPr lang="en-US" sz="1200" dirty="0"/>
            </a:br>
            <a:r>
              <a:rPr lang="en-US" sz="1200" dirty="0" smtClean="0"/>
              <a:t/>
            </a:r>
            <a:br>
              <a:rPr lang="en-US" sz="1200" dirty="0" smtClean="0"/>
            </a:br>
            <a:r>
              <a:rPr lang="en-US" sz="1200" dirty="0"/>
              <a:t/>
            </a:r>
            <a:br>
              <a:rPr lang="en-US" sz="1200" dirty="0"/>
            </a:br>
            <a:r>
              <a:rPr lang="en-US" sz="1200" dirty="0" smtClean="0"/>
              <a:t/>
            </a:r>
            <a:br>
              <a:rPr lang="en-US" sz="1200" dirty="0" smtClean="0"/>
            </a:br>
            <a:r>
              <a:rPr lang="en-US" sz="1200" dirty="0"/>
              <a:t/>
            </a:r>
            <a:br>
              <a:rPr lang="en-US" sz="1200" dirty="0"/>
            </a:br>
            <a:r>
              <a:rPr lang="en-US" sz="1200" dirty="0" smtClean="0"/>
              <a:t>The </a:t>
            </a:r>
            <a:r>
              <a:rPr lang="en-US" sz="1200" dirty="0"/>
              <a:t>U.S. Department of Agriculture (USDA) prohibits discrimination in all its programs and activities on the basis of race, color, national origin, age, disability, and where applicable, sex, marital status, familial status, parental status, religion, sexual orientation, genetic information, political beliefs, reprisal, or because all or part of an individual’s income is derived from any public assistance program. (Not all prohibited bases apply to all programs.) Persons with disabilities who require alternative means for communication of program information (Braille, large print, audiotape, etc.) should contact USDA’s TARGET Center at (202) 720-2600 (voice and TDD). To file a complaint of discrimination, write USDA, Director, Office of Civil Rights, 1400 Independence Avenue, S.W., Washington, D.C. 20250-9410, or call (800) 795-3272 (voice) or (202) 720-6382 (TDD). USDA is an equal opportunity provider and employer.</a:t>
            </a:r>
          </a:p>
        </p:txBody>
      </p:sp>
    </p:spTree>
    <p:extLst>
      <p:ext uri="{BB962C8B-B14F-4D97-AF65-F5344CB8AC3E}">
        <p14:creationId xmlns:p14="http://schemas.microsoft.com/office/powerpoint/2010/main" val="1951361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artisticCrisscrossEtching/>
                    </a14:imgEffect>
                    <a14:imgEffect>
                      <a14:brightnessContrast bright="6000"/>
                    </a14:imgEffect>
                  </a14:imgLayer>
                </a14:imgProps>
              </a:ext>
              <a:ext uri="{28A0092B-C50C-407E-A947-70E740481C1C}">
                <a14:useLocalDpi xmlns:a14="http://schemas.microsoft.com/office/drawing/2010/main" val="0"/>
              </a:ext>
            </a:extLst>
          </a:blip>
          <a:srcRect t="19425"/>
          <a:stretch/>
        </p:blipFill>
        <p:spPr>
          <a:xfrm>
            <a:off x="355603" y="1777284"/>
            <a:ext cx="8331198" cy="3862457"/>
          </a:xfrm>
          <a:prstGeom prst="rect">
            <a:avLst/>
          </a:prstGeom>
        </p:spPr>
      </p:pic>
      <p:sp>
        <p:nvSpPr>
          <p:cNvPr id="2" name="Title 1"/>
          <p:cNvSpPr>
            <a:spLocks noGrp="1"/>
          </p:cNvSpPr>
          <p:nvPr>
            <p:ph type="title"/>
          </p:nvPr>
        </p:nvSpPr>
        <p:spPr/>
        <p:txBody>
          <a:bodyPr/>
          <a:lstStyle/>
          <a:p>
            <a:r>
              <a:rPr lang="en-US" dirty="0"/>
              <a:t>Wisconsin Forest Resources</a:t>
            </a:r>
          </a:p>
        </p:txBody>
      </p:sp>
      <p:sp>
        <p:nvSpPr>
          <p:cNvPr id="3" name="Content Placeholder 2"/>
          <p:cNvSpPr>
            <a:spLocks noGrp="1"/>
          </p:cNvSpPr>
          <p:nvPr>
            <p:ph idx="1"/>
          </p:nvPr>
        </p:nvSpPr>
        <p:spPr>
          <a:xfrm>
            <a:off x="457200" y="1989138"/>
            <a:ext cx="8229600" cy="3961697"/>
          </a:xfrm>
        </p:spPr>
        <p:txBody>
          <a:bodyPr/>
          <a:lstStyle/>
          <a:p>
            <a:r>
              <a:rPr lang="en-US" sz="2800" dirty="0"/>
              <a:t>16.7 million acres of Forestland</a:t>
            </a:r>
          </a:p>
          <a:p>
            <a:pPr lvl="1"/>
            <a:r>
              <a:rPr lang="en-US" sz="2400" dirty="0"/>
              <a:t>10.6 million acres Non-Industrial Private (63%)</a:t>
            </a:r>
          </a:p>
          <a:p>
            <a:pPr lvl="1"/>
            <a:r>
              <a:rPr lang="en-US" sz="2400" dirty="0"/>
              <a:t>2.4 million acres County Owned (15%)</a:t>
            </a:r>
          </a:p>
          <a:p>
            <a:pPr lvl="1"/>
            <a:r>
              <a:rPr lang="en-US" sz="2400" dirty="0"/>
              <a:t>1.5 million acres Chequamegon-Nicolet NF (9%)</a:t>
            </a:r>
          </a:p>
          <a:p>
            <a:pPr lvl="1"/>
            <a:r>
              <a:rPr lang="en-US" sz="2400" dirty="0"/>
              <a:t>1.2 million acres State Owned Lands (7%)</a:t>
            </a:r>
          </a:p>
          <a:p>
            <a:pPr lvl="1"/>
            <a:r>
              <a:rPr lang="en-US" sz="2400" dirty="0"/>
              <a:t>0.9 million acres Industrial Private (5%)</a:t>
            </a:r>
          </a:p>
          <a:p>
            <a:pPr lvl="1"/>
            <a:r>
              <a:rPr lang="en-US" sz="2400" dirty="0"/>
              <a:t>0.4 million acres Other; local, other federal (2%)</a:t>
            </a:r>
          </a:p>
          <a:p>
            <a:endParaRPr lang="en-US" sz="2400" dirty="0"/>
          </a:p>
        </p:txBody>
      </p:sp>
    </p:spTree>
    <p:extLst>
      <p:ext uri="{BB962C8B-B14F-4D97-AF65-F5344CB8AC3E}">
        <p14:creationId xmlns:p14="http://schemas.microsoft.com/office/powerpoint/2010/main" val="4136832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dirty="0" smtClean="0"/>
              <a:t>Timber Production in Wisconsin</a:t>
            </a:r>
            <a:endParaRPr lang="en-US" dirty="0"/>
          </a:p>
        </p:txBody>
      </p:sp>
      <p:sp>
        <p:nvSpPr>
          <p:cNvPr id="2" name="Content Placeholder 1"/>
          <p:cNvSpPr>
            <a:spLocks noGrp="1"/>
          </p:cNvSpPr>
          <p:nvPr>
            <p:ph idx="1"/>
          </p:nvPr>
        </p:nvSpPr>
        <p:spPr>
          <a:xfrm>
            <a:off x="439221" y="1658907"/>
            <a:ext cx="4285179" cy="3961697"/>
          </a:xfrm>
          <a:prstGeom prst="rect">
            <a:avLst/>
          </a:prstGeom>
        </p:spPr>
        <p:txBody>
          <a:bodyPr/>
          <a:lstStyle/>
          <a:p>
            <a:r>
              <a:rPr lang="en-US" sz="2400" dirty="0" smtClean="0"/>
              <a:t>4,900,000 </a:t>
            </a:r>
            <a:r>
              <a:rPr lang="en-US" sz="2400" dirty="0"/>
              <a:t>cords (2.4 billion board feet) of </a:t>
            </a:r>
            <a:r>
              <a:rPr lang="en-US" sz="2400" dirty="0" err="1"/>
              <a:t>roundwood</a:t>
            </a:r>
            <a:r>
              <a:rPr lang="en-US" sz="2400" dirty="0"/>
              <a:t> harvested </a:t>
            </a:r>
            <a:r>
              <a:rPr lang="en-US" sz="2400" dirty="0" smtClean="0"/>
              <a:t>in 2009</a:t>
            </a:r>
            <a:endParaRPr lang="en-US" sz="2400" dirty="0"/>
          </a:p>
          <a:p>
            <a:pPr lvl="1"/>
            <a:r>
              <a:rPr lang="en-US" sz="2000" dirty="0" smtClean="0"/>
              <a:t>3,700,000 </a:t>
            </a:r>
            <a:r>
              <a:rPr lang="en-US" sz="2000" dirty="0"/>
              <a:t>cords (1.8 billion board feet) of industrial </a:t>
            </a:r>
            <a:r>
              <a:rPr lang="en-US" sz="2000" dirty="0" err="1"/>
              <a:t>roundwood</a:t>
            </a:r>
            <a:endParaRPr lang="en-US" sz="2000" dirty="0"/>
          </a:p>
          <a:p>
            <a:pPr lvl="1"/>
            <a:r>
              <a:rPr lang="en-US" sz="2000" dirty="0"/>
              <a:t>1,200,000 cords (0.6 billion board feet) of residential fuelwood</a:t>
            </a:r>
          </a:p>
          <a:p>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4986" y="1728779"/>
            <a:ext cx="3577370" cy="236411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0743" y="3832532"/>
            <a:ext cx="3565856" cy="1883611"/>
          </a:xfrm>
          <a:prstGeom prst="rect">
            <a:avLst/>
          </a:prstGeom>
        </p:spPr>
      </p:pic>
      <p:pic>
        <p:nvPicPr>
          <p:cNvPr id="4" name="Picture 3"/>
          <p:cNvPicPr>
            <a:picLocks noChangeAspect="1"/>
          </p:cNvPicPr>
          <p:nvPr/>
        </p:nvPicPr>
        <p:blipFill>
          <a:blip r:embed="rId5"/>
          <a:stretch>
            <a:fillRect/>
          </a:stretch>
        </p:blipFill>
        <p:spPr>
          <a:xfrm>
            <a:off x="457200" y="4805250"/>
            <a:ext cx="6014700" cy="1044468"/>
          </a:xfrm>
          <a:prstGeom prst="rect">
            <a:avLst/>
          </a:prstGeom>
        </p:spPr>
      </p:pic>
    </p:spTree>
    <p:extLst>
      <p:ext uri="{BB962C8B-B14F-4D97-AF65-F5344CB8AC3E}">
        <p14:creationId xmlns:p14="http://schemas.microsoft.com/office/powerpoint/2010/main" val="3564611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dirty="0" smtClean="0"/>
              <a:t>Forest Industry in Wisconsin</a:t>
            </a:r>
            <a:endParaRPr lang="en-US" dirty="0"/>
          </a:p>
        </p:txBody>
      </p:sp>
      <p:sp>
        <p:nvSpPr>
          <p:cNvPr id="2" name="Content Placeholder 1"/>
          <p:cNvSpPr>
            <a:spLocks noGrp="1"/>
          </p:cNvSpPr>
          <p:nvPr>
            <p:ph idx="1"/>
          </p:nvPr>
        </p:nvSpPr>
        <p:spPr>
          <a:xfrm>
            <a:off x="531845" y="1764064"/>
            <a:ext cx="4941303" cy="3961697"/>
          </a:xfrm>
          <a:prstGeom prst="rect">
            <a:avLst/>
          </a:prstGeom>
        </p:spPr>
        <p:txBody>
          <a:bodyPr>
            <a:normAutofit fontScale="70000" lnSpcReduction="20000"/>
          </a:bodyPr>
          <a:lstStyle/>
          <a:p>
            <a:pPr marL="109728" indent="0" algn="ctr">
              <a:buNone/>
            </a:pPr>
            <a:r>
              <a:rPr lang="en-US" b="1" dirty="0"/>
              <a:t>Second Largest Manufacturing Industry in the </a:t>
            </a:r>
            <a:r>
              <a:rPr lang="en-US" b="1" dirty="0" smtClean="0"/>
              <a:t>State</a:t>
            </a:r>
            <a:br>
              <a:rPr lang="en-US" b="1" dirty="0" smtClean="0"/>
            </a:br>
            <a:endParaRPr lang="en-US" sz="700" b="1" dirty="0"/>
          </a:p>
          <a:p>
            <a:pPr lvl="1"/>
            <a:r>
              <a:rPr lang="en-US" dirty="0"/>
              <a:t>Over $18.0 Billion/year Forest Industry Shipments </a:t>
            </a:r>
          </a:p>
          <a:p>
            <a:pPr lvl="1"/>
            <a:r>
              <a:rPr lang="en-US" dirty="0"/>
              <a:t>60,000 Forest Industry Employees</a:t>
            </a:r>
          </a:p>
          <a:p>
            <a:pPr lvl="1"/>
            <a:r>
              <a:rPr lang="en-US" dirty="0"/>
              <a:t>Over $3.0 Billion/year in employee wages</a:t>
            </a:r>
          </a:p>
          <a:p>
            <a:pPr lvl="1"/>
            <a:r>
              <a:rPr lang="en-US" dirty="0"/>
              <a:t>Over 1,200 Wood Manufacturing Establishments</a:t>
            </a:r>
          </a:p>
          <a:p>
            <a:pPr lvl="1"/>
            <a:r>
              <a:rPr lang="en-US" dirty="0"/>
              <a:t>Over 200 primary wood processing mills</a:t>
            </a:r>
          </a:p>
          <a:p>
            <a:pPr lvl="1"/>
            <a:r>
              <a:rPr lang="en-US" dirty="0"/>
              <a:t>Number 1 paper producing State in the nation for the past 50 years</a:t>
            </a:r>
          </a:p>
          <a:p>
            <a:endParaRPr lang="en-US" dirty="0"/>
          </a:p>
        </p:txBody>
      </p:sp>
      <p:pic>
        <p:nvPicPr>
          <p:cNvPr id="5" name="Content Placeholder 4"/>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5547792" y="1716861"/>
            <a:ext cx="3233807" cy="194914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8009" y="4353792"/>
            <a:ext cx="2960374" cy="219567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3964" y="3219738"/>
            <a:ext cx="3215472" cy="1661703"/>
          </a:xfrm>
          <a:prstGeom prst="rect">
            <a:avLst/>
          </a:prstGeom>
        </p:spPr>
      </p:pic>
    </p:spTree>
    <p:extLst>
      <p:ext uri="{BB962C8B-B14F-4D97-AF65-F5344CB8AC3E}">
        <p14:creationId xmlns:p14="http://schemas.microsoft.com/office/powerpoint/2010/main" val="1472333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745" r="4551" b="9531"/>
          <a:stretch/>
        </p:blipFill>
        <p:spPr>
          <a:xfrm>
            <a:off x="3316311" y="2807594"/>
            <a:ext cx="5673143" cy="3902300"/>
          </a:xfrm>
          <a:prstGeom prst="rect">
            <a:avLst/>
          </a:prstGeom>
        </p:spPr>
      </p:pic>
      <p:sp>
        <p:nvSpPr>
          <p:cNvPr id="3" name="Title 2"/>
          <p:cNvSpPr>
            <a:spLocks noGrp="1"/>
          </p:cNvSpPr>
          <p:nvPr>
            <p:ph type="title"/>
          </p:nvPr>
        </p:nvSpPr>
        <p:spPr>
          <a:prstGeom prst="rect">
            <a:avLst/>
          </a:prstGeom>
        </p:spPr>
        <p:txBody>
          <a:bodyPr>
            <a:normAutofit fontScale="90000"/>
          </a:bodyPr>
          <a:lstStyle/>
          <a:p>
            <a:pPr algn="ctr"/>
            <a:r>
              <a:rPr lang="en-US" dirty="0" smtClean="0"/>
              <a:t>Why partner with WI DNR through GNA Agreement?</a:t>
            </a:r>
            <a:endParaRPr lang="en-US" dirty="0"/>
          </a:p>
        </p:txBody>
      </p:sp>
      <p:sp>
        <p:nvSpPr>
          <p:cNvPr id="2" name="Content Placeholder 1"/>
          <p:cNvSpPr>
            <a:spLocks noGrp="1"/>
          </p:cNvSpPr>
          <p:nvPr>
            <p:ph idx="1"/>
          </p:nvPr>
        </p:nvSpPr>
        <p:spPr>
          <a:xfrm>
            <a:off x="457200" y="2203916"/>
            <a:ext cx="8229600" cy="3961697"/>
          </a:xfrm>
          <a:prstGeom prst="rect">
            <a:avLst/>
          </a:prstGeom>
        </p:spPr>
        <p:txBody>
          <a:bodyPr>
            <a:normAutofit/>
          </a:bodyPr>
          <a:lstStyle/>
          <a:p>
            <a:pPr>
              <a:lnSpc>
                <a:spcPct val="120000"/>
              </a:lnSpc>
            </a:pPr>
            <a:r>
              <a:rPr lang="en-US" sz="2400" dirty="0"/>
              <a:t>Well Short of Stated Objectives and Desired Future Conditions in 2004 Forest </a:t>
            </a:r>
            <a:r>
              <a:rPr lang="en-US" sz="2400" dirty="0" smtClean="0"/>
              <a:t>Plan</a:t>
            </a:r>
            <a:endParaRPr lang="en-US" sz="2400" dirty="0"/>
          </a:p>
          <a:p>
            <a:pPr>
              <a:lnSpc>
                <a:spcPct val="120000"/>
              </a:lnSpc>
            </a:pPr>
            <a:r>
              <a:rPr lang="en-US" sz="2400" dirty="0"/>
              <a:t>Willing/Invested Partner at the Table </a:t>
            </a:r>
            <a:endParaRPr lang="en-US" sz="2400" dirty="0" smtClean="0"/>
          </a:p>
          <a:p>
            <a:pPr>
              <a:lnSpc>
                <a:spcPct val="120000"/>
              </a:lnSpc>
            </a:pPr>
            <a:r>
              <a:rPr lang="en-US" sz="2400" dirty="0" smtClean="0"/>
              <a:t>Intense Pressure on the CNNF to increase the rate of Forest Management Practices </a:t>
            </a:r>
          </a:p>
          <a:p>
            <a:pPr>
              <a:lnSpc>
                <a:spcPct val="120000"/>
              </a:lnSpc>
            </a:pPr>
            <a:r>
              <a:rPr lang="en-US" sz="2400" dirty="0" smtClean="0"/>
              <a:t>Existing Volume through NEPA Analysis</a:t>
            </a:r>
          </a:p>
        </p:txBody>
      </p:sp>
    </p:spTree>
    <p:extLst>
      <p:ext uri="{BB962C8B-B14F-4D97-AF65-F5344CB8AC3E}">
        <p14:creationId xmlns:p14="http://schemas.microsoft.com/office/powerpoint/2010/main" val="2515358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The Wisconsin Timber SPA</a:t>
            </a:r>
            <a:endParaRPr lang="en-US" dirty="0"/>
          </a:p>
        </p:txBody>
      </p:sp>
      <p:sp>
        <p:nvSpPr>
          <p:cNvPr id="2" name="Content Placeholder 1"/>
          <p:cNvSpPr>
            <a:spLocks noGrp="1"/>
          </p:cNvSpPr>
          <p:nvPr>
            <p:ph idx="1"/>
          </p:nvPr>
        </p:nvSpPr>
        <p:spPr>
          <a:xfrm>
            <a:off x="457200" y="1803857"/>
            <a:ext cx="8229600" cy="3961697"/>
          </a:xfrm>
        </p:spPr>
        <p:txBody>
          <a:bodyPr>
            <a:normAutofit/>
          </a:bodyPr>
          <a:lstStyle/>
          <a:p>
            <a:pPr marL="109728" indent="0" algn="ctr">
              <a:buNone/>
            </a:pPr>
            <a:r>
              <a:rPr lang="en-US" sz="3200" i="1" dirty="0" smtClean="0"/>
              <a:t>First in the Nation Timber SPA and First use of the Authority East of the Mississippi River</a:t>
            </a:r>
          </a:p>
          <a:p>
            <a:pPr marL="109728" indent="0" algn="ctr">
              <a:buNone/>
            </a:pPr>
            <a:endParaRPr lang="en-US" b="1" dirty="0" smtClean="0"/>
          </a:p>
          <a:p>
            <a:r>
              <a:rPr lang="en-US" sz="2400" dirty="0" smtClean="0"/>
              <a:t>All resource related </a:t>
            </a:r>
            <a:r>
              <a:rPr lang="en-US" sz="2400" dirty="0"/>
              <a:t>g</a:t>
            </a:r>
            <a:r>
              <a:rPr lang="en-US" sz="2400" dirty="0" smtClean="0"/>
              <a:t>oals and objectives </a:t>
            </a:r>
            <a:r>
              <a:rPr lang="en-US" sz="2400" dirty="0"/>
              <a:t>d</a:t>
            </a:r>
            <a:r>
              <a:rPr lang="en-US" sz="2400" dirty="0" smtClean="0"/>
              <a:t>escribed in the Chequamegon-Nicolet National Forest Land and Resource Management Plan are </a:t>
            </a:r>
            <a:r>
              <a:rPr lang="en-US" sz="2400" b="1" i="1" dirty="0" smtClean="0"/>
              <a:t>“restorative” </a:t>
            </a:r>
            <a:r>
              <a:rPr lang="en-US" sz="2400" dirty="0" smtClean="0"/>
              <a:t>in nature</a:t>
            </a:r>
          </a:p>
        </p:txBody>
      </p:sp>
    </p:spTree>
    <p:extLst>
      <p:ext uri="{BB962C8B-B14F-4D97-AF65-F5344CB8AC3E}">
        <p14:creationId xmlns:p14="http://schemas.microsoft.com/office/powerpoint/2010/main" val="1350417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300" dirty="0"/>
              <a:t>The Wisconsin </a:t>
            </a:r>
            <a:r>
              <a:rPr lang="en-US" sz="4300" dirty="0" smtClean="0"/>
              <a:t>Timber </a:t>
            </a:r>
            <a:r>
              <a:rPr lang="en-US" sz="4300" dirty="0"/>
              <a:t>SPA</a:t>
            </a:r>
          </a:p>
        </p:txBody>
      </p:sp>
      <p:sp>
        <p:nvSpPr>
          <p:cNvPr id="2" name="Content Placeholder 1"/>
          <p:cNvSpPr>
            <a:spLocks noGrp="1"/>
          </p:cNvSpPr>
          <p:nvPr>
            <p:ph idx="1"/>
          </p:nvPr>
        </p:nvSpPr>
        <p:spPr>
          <a:xfrm>
            <a:off x="457200" y="1727143"/>
            <a:ext cx="8229600" cy="3961697"/>
          </a:xfrm>
        </p:spPr>
        <p:txBody>
          <a:bodyPr/>
          <a:lstStyle/>
          <a:p>
            <a:pPr lvl="0"/>
            <a:r>
              <a:rPr lang="en-US" sz="2300" dirty="0">
                <a:solidFill>
                  <a:prstClr val="black"/>
                </a:solidFill>
              </a:rPr>
              <a:t>Negotiations with the WI DNR indicated their desire to prepare and administer </a:t>
            </a:r>
            <a:r>
              <a:rPr lang="en-US" sz="2300" dirty="0" smtClean="0">
                <a:solidFill>
                  <a:prstClr val="black"/>
                </a:solidFill>
              </a:rPr>
              <a:t>25 </a:t>
            </a:r>
            <a:r>
              <a:rPr lang="en-US" sz="2300" dirty="0">
                <a:solidFill>
                  <a:prstClr val="black"/>
                </a:solidFill>
              </a:rPr>
              <a:t>MMBF/year </a:t>
            </a:r>
            <a:r>
              <a:rPr lang="en-US" sz="2300" dirty="0" smtClean="0">
                <a:solidFill>
                  <a:prstClr val="black"/>
                </a:solidFill>
              </a:rPr>
              <a:t>(4,000 – 5,000 acres) of National Forest Timber</a:t>
            </a:r>
            <a:endParaRPr lang="en-US" sz="2300" dirty="0">
              <a:solidFill>
                <a:prstClr val="black"/>
              </a:solidFill>
            </a:endParaRPr>
          </a:p>
          <a:p>
            <a:pPr lvl="1"/>
            <a:r>
              <a:rPr lang="en-US" sz="1900" dirty="0" smtClean="0">
                <a:solidFill>
                  <a:prstClr val="black"/>
                </a:solidFill>
              </a:rPr>
              <a:t>CNNF internal capacity ceiling is 85 MMBF/</a:t>
            </a:r>
            <a:r>
              <a:rPr lang="en-US" sz="1900" dirty="0" err="1" smtClean="0">
                <a:solidFill>
                  <a:prstClr val="black"/>
                </a:solidFill>
              </a:rPr>
              <a:t>yr</a:t>
            </a:r>
            <a:endParaRPr lang="en-US" sz="1900" dirty="0">
              <a:solidFill>
                <a:prstClr val="black"/>
              </a:solidFill>
            </a:endParaRPr>
          </a:p>
          <a:p>
            <a:pPr lvl="1"/>
            <a:r>
              <a:rPr lang="en-US" sz="1900" dirty="0" smtClean="0">
                <a:solidFill>
                  <a:prstClr val="black"/>
                </a:solidFill>
              </a:rPr>
              <a:t>Designed </a:t>
            </a:r>
            <a:r>
              <a:rPr lang="en-US" sz="1900" dirty="0">
                <a:solidFill>
                  <a:prstClr val="black"/>
                </a:solidFill>
              </a:rPr>
              <a:t>to be “no-cost” to the WI </a:t>
            </a:r>
            <a:r>
              <a:rPr lang="en-US" sz="1900" dirty="0" smtClean="0">
                <a:solidFill>
                  <a:prstClr val="black"/>
                </a:solidFill>
              </a:rPr>
              <a:t>DNR</a:t>
            </a:r>
            <a:endParaRPr lang="en-US" sz="1900" dirty="0">
              <a:solidFill>
                <a:prstClr val="black"/>
              </a:solidFill>
            </a:endParaRPr>
          </a:p>
          <a:p>
            <a:pPr lvl="1"/>
            <a:r>
              <a:rPr lang="en-US" sz="1900" dirty="0">
                <a:solidFill>
                  <a:prstClr val="black"/>
                </a:solidFill>
              </a:rPr>
              <a:t>Program Income earned through the Sale of Stumpage </a:t>
            </a:r>
            <a:br>
              <a:rPr lang="en-US" sz="1900" dirty="0">
                <a:solidFill>
                  <a:prstClr val="black"/>
                </a:solidFill>
              </a:rPr>
            </a:br>
            <a:r>
              <a:rPr lang="en-US" sz="1900" dirty="0" smtClean="0">
                <a:solidFill>
                  <a:prstClr val="black"/>
                </a:solidFill>
              </a:rPr>
              <a:t>will </a:t>
            </a:r>
            <a:r>
              <a:rPr lang="en-US" sz="1900" dirty="0">
                <a:solidFill>
                  <a:prstClr val="black"/>
                </a:solidFill>
              </a:rPr>
              <a:t>compensate the State for all realized expenses</a:t>
            </a:r>
          </a:p>
          <a:p>
            <a:pPr lvl="0"/>
            <a:r>
              <a:rPr lang="en-US" sz="2300" dirty="0">
                <a:solidFill>
                  <a:prstClr val="black"/>
                </a:solidFill>
              </a:rPr>
              <a:t>Flexible Enough for the inclusion of any work conceptualized in the Forest Plan to allow for the expenditure of Program Income in excess of Timber Sale Preparation/Administration costs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6710" t="896" r="29252"/>
          <a:stretch/>
        </p:blipFill>
        <p:spPr>
          <a:xfrm>
            <a:off x="7225635" y="2547762"/>
            <a:ext cx="1653322" cy="2090499"/>
          </a:xfrm>
          <a:prstGeom prst="rect">
            <a:avLst/>
          </a:prstGeom>
        </p:spPr>
      </p:pic>
    </p:spTree>
    <p:extLst>
      <p:ext uri="{BB962C8B-B14F-4D97-AF65-F5344CB8AC3E}">
        <p14:creationId xmlns:p14="http://schemas.microsoft.com/office/powerpoint/2010/main" val="755416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4300" dirty="0" smtClean="0"/>
              <a:t>The Wisconsin Timber SPA Design &amp; Scope of Work</a:t>
            </a:r>
            <a:endParaRPr lang="en-US" sz="4300" dirty="0"/>
          </a:p>
        </p:txBody>
      </p:sp>
      <p:sp>
        <p:nvSpPr>
          <p:cNvPr id="2" name="Content Placeholder 1"/>
          <p:cNvSpPr>
            <a:spLocks noGrp="1"/>
          </p:cNvSpPr>
          <p:nvPr>
            <p:ph idx="1"/>
          </p:nvPr>
        </p:nvSpPr>
        <p:spPr>
          <a:xfrm>
            <a:off x="457200" y="2304573"/>
            <a:ext cx="6629400" cy="3961697"/>
          </a:xfrm>
        </p:spPr>
        <p:txBody>
          <a:bodyPr>
            <a:normAutofit fontScale="62500" lnSpcReduction="20000"/>
          </a:bodyPr>
          <a:lstStyle/>
          <a:p>
            <a:r>
              <a:rPr lang="en-US" sz="3000" dirty="0"/>
              <a:t>Broad – covers the entire suite of activities that meet the goals and objectives identified in the Forest Plan </a:t>
            </a:r>
            <a:r>
              <a:rPr lang="en-US" sz="3000" b="1" dirty="0"/>
              <a:t>and</a:t>
            </a:r>
            <a:r>
              <a:rPr lang="en-US" sz="3000" dirty="0"/>
              <a:t> that are authorized activities under Good Neighbor Authority </a:t>
            </a:r>
            <a:r>
              <a:rPr lang="en-US" sz="3000" dirty="0" smtClean="0"/>
              <a:t>Law</a:t>
            </a:r>
          </a:p>
          <a:p>
            <a:pPr marL="109728" indent="0">
              <a:buNone/>
            </a:pPr>
            <a:endParaRPr lang="en-US" sz="3000" dirty="0"/>
          </a:p>
          <a:p>
            <a:r>
              <a:rPr lang="en-US" sz="3000" dirty="0" smtClean="0"/>
              <a:t>10-Year Agreement</a:t>
            </a:r>
          </a:p>
          <a:p>
            <a:pPr lvl="1"/>
            <a:r>
              <a:rPr lang="en-US" sz="2600" dirty="0" smtClean="0"/>
              <a:t>Agreement Years 1-3: Primary Focus on Commercial Timber Harvest Forest Restoration Projects (Establish Program Income)</a:t>
            </a:r>
          </a:p>
          <a:p>
            <a:pPr lvl="1"/>
            <a:r>
              <a:rPr lang="en-US" sz="2600" dirty="0" smtClean="0"/>
              <a:t>Agreement Years 4-5: Focus on both Timber and Non-Timber Restoration Projects (Establish and Expend Program Income)</a:t>
            </a:r>
            <a:endParaRPr lang="en-US" sz="2600" dirty="0"/>
          </a:p>
          <a:p>
            <a:pPr lvl="1"/>
            <a:r>
              <a:rPr lang="en-US" sz="2600" dirty="0" smtClean="0"/>
              <a:t>Agreement Years 6-10: Focus to Shift to Implementation of Non-Timber Restoration Projects and Finishing Previously Contracted Commercial Timber Harvest Projects (Expend Remaining Program Income prior to Agreement Expiration)</a:t>
            </a:r>
          </a:p>
          <a:p>
            <a:endParaRPr lang="en-US" dirty="0" smtClean="0"/>
          </a:p>
          <a:p>
            <a:endParaRPr lang="en-US" sz="2800" b="1" dirty="0" smtClean="0"/>
          </a:p>
          <a:p>
            <a:endParaRPr lang="en-US" sz="2800" dirty="0"/>
          </a:p>
          <a:p>
            <a:endParaRPr lang="en-US" dirty="0" smtClean="0"/>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2304573"/>
            <a:ext cx="1828800" cy="1828800"/>
          </a:xfrm>
          <a:prstGeom prst="rect">
            <a:avLst/>
          </a:prstGeom>
        </p:spPr>
      </p:pic>
    </p:spTree>
    <p:extLst>
      <p:ext uri="{BB962C8B-B14F-4D97-AF65-F5344CB8AC3E}">
        <p14:creationId xmlns:p14="http://schemas.microsoft.com/office/powerpoint/2010/main" val="3101693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What is Included in the SPA??</a:t>
            </a:r>
            <a:endParaRPr lang="en-US" sz="3600" dirty="0"/>
          </a:p>
        </p:txBody>
      </p:sp>
      <p:sp>
        <p:nvSpPr>
          <p:cNvPr id="2" name="Content Placeholder 1"/>
          <p:cNvSpPr>
            <a:spLocks noGrp="1"/>
          </p:cNvSpPr>
          <p:nvPr>
            <p:ph idx="1"/>
          </p:nvPr>
        </p:nvSpPr>
        <p:spPr>
          <a:xfrm>
            <a:off x="457200" y="1418099"/>
            <a:ext cx="8229600" cy="3961697"/>
          </a:xfrm>
        </p:spPr>
        <p:txBody>
          <a:bodyPr>
            <a:noAutofit/>
          </a:bodyPr>
          <a:lstStyle/>
          <a:p>
            <a:pPr marL="109728" indent="0" algn="ctr">
              <a:buNone/>
            </a:pPr>
            <a:r>
              <a:rPr lang="en-US" sz="1800" dirty="0" smtClean="0"/>
              <a:t>Clear and Concise Description of the Roles and Responsibilities of the Forest Service and Wisconsin DNR</a:t>
            </a:r>
            <a:endParaRPr lang="en-US" sz="1800" dirty="0"/>
          </a:p>
          <a:p>
            <a:pPr marL="395478" indent="-285750"/>
            <a:r>
              <a:rPr lang="en-US" sz="1600" dirty="0"/>
              <a:t>Approximately 10,200 acres of Timbered Stands through the NEPA process and ready for </a:t>
            </a:r>
            <a:r>
              <a:rPr lang="en-US" sz="1600" dirty="0" smtClean="0"/>
              <a:t>implementation</a:t>
            </a:r>
          </a:p>
          <a:p>
            <a:pPr marL="795528" lvl="1"/>
            <a:r>
              <a:rPr lang="en-US" sz="1400" dirty="0" smtClean="0"/>
              <a:t>The </a:t>
            </a:r>
            <a:r>
              <a:rPr lang="en-US" sz="1400" dirty="0"/>
              <a:t>10,200 acres is estimated to yield 50 MMBF with an estimated stumpage value of $4,250,000</a:t>
            </a:r>
          </a:p>
          <a:p>
            <a:pPr marL="395478" lvl="1">
              <a:buFont typeface="Arial"/>
              <a:buChar char="•"/>
            </a:pPr>
            <a:r>
              <a:rPr lang="en-US" sz="1600" dirty="0" smtClean="0"/>
              <a:t>Agreement </a:t>
            </a:r>
            <a:r>
              <a:rPr lang="en-US" sz="1600" dirty="0"/>
              <a:t>of Standards, Procedures, Quality Control and Oversight of the currently Included WI </a:t>
            </a:r>
            <a:r>
              <a:rPr lang="en-US" sz="1600" dirty="0" smtClean="0"/>
              <a:t>DNR Activities</a:t>
            </a:r>
          </a:p>
          <a:p>
            <a:pPr marL="795528" lvl="2"/>
            <a:r>
              <a:rPr lang="en-US" sz="1400" dirty="0" err="1" smtClean="0"/>
              <a:t>Silvicultural</a:t>
            </a:r>
            <a:r>
              <a:rPr lang="en-US" sz="1400" dirty="0" smtClean="0"/>
              <a:t> </a:t>
            </a:r>
            <a:r>
              <a:rPr lang="en-US" sz="1400" dirty="0"/>
              <a:t>Prescription </a:t>
            </a:r>
            <a:r>
              <a:rPr lang="en-US" sz="1400" dirty="0" smtClean="0"/>
              <a:t>Writing</a:t>
            </a:r>
          </a:p>
          <a:p>
            <a:pPr marL="795528" lvl="2"/>
            <a:r>
              <a:rPr lang="en-US" sz="1400" dirty="0" smtClean="0"/>
              <a:t>Project </a:t>
            </a:r>
            <a:r>
              <a:rPr lang="en-US" sz="1400" dirty="0"/>
              <a:t>Design </a:t>
            </a:r>
            <a:r>
              <a:rPr lang="en-US" sz="1400" dirty="0" smtClean="0"/>
              <a:t>Layout</a:t>
            </a:r>
          </a:p>
          <a:p>
            <a:pPr marL="795528" lvl="2"/>
            <a:r>
              <a:rPr lang="en-US" sz="1400" dirty="0" smtClean="0"/>
              <a:t>Marking/Cruising</a:t>
            </a:r>
          </a:p>
          <a:p>
            <a:pPr marL="795528" lvl="2"/>
            <a:r>
              <a:rPr lang="en-US" sz="1400" dirty="0" smtClean="0"/>
              <a:t>Appraisals</a:t>
            </a:r>
          </a:p>
          <a:p>
            <a:pPr marL="795528" lvl="2"/>
            <a:r>
              <a:rPr lang="en-US" sz="1400" dirty="0" smtClean="0"/>
              <a:t>Contract </a:t>
            </a:r>
            <a:r>
              <a:rPr lang="en-US" sz="1400" dirty="0"/>
              <a:t>Development, </a:t>
            </a:r>
            <a:r>
              <a:rPr lang="en-US" sz="1400" dirty="0" smtClean="0"/>
              <a:t>Maps</a:t>
            </a:r>
          </a:p>
          <a:p>
            <a:pPr marL="795528" lvl="2"/>
            <a:r>
              <a:rPr lang="en-US" sz="1400" dirty="0" smtClean="0"/>
              <a:t>Advertisements/Sale Awards</a:t>
            </a:r>
          </a:p>
          <a:p>
            <a:pPr marL="795528" lvl="2"/>
            <a:r>
              <a:rPr lang="en-US" sz="1400" dirty="0" smtClean="0"/>
              <a:t>Financial Records</a:t>
            </a:r>
          </a:p>
          <a:p>
            <a:pPr marL="795528" lvl="2"/>
            <a:r>
              <a:rPr lang="en-US" sz="1400" dirty="0" smtClean="0"/>
              <a:t>Sale Administration</a:t>
            </a:r>
          </a:p>
          <a:p>
            <a:pPr marL="795528" lvl="2"/>
            <a:r>
              <a:rPr lang="en-US" sz="1400" dirty="0" smtClean="0"/>
              <a:t>Reporting</a:t>
            </a:r>
            <a:endParaRPr lang="en-US" sz="1400" dirty="0"/>
          </a:p>
          <a:p>
            <a:pPr marL="109728" indent="0" algn="ctr">
              <a:buNone/>
            </a:pPr>
            <a:endParaRPr lang="en-US" sz="1800" b="1"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2324" y="3398947"/>
            <a:ext cx="1219200" cy="3010371"/>
          </a:xfrm>
          <a:prstGeom prst="rect">
            <a:avLst/>
          </a:prstGeom>
        </p:spPr>
      </p:pic>
    </p:spTree>
    <p:extLst>
      <p:ext uri="{BB962C8B-B14F-4D97-AF65-F5344CB8AC3E}">
        <p14:creationId xmlns:p14="http://schemas.microsoft.com/office/powerpoint/2010/main" val="3426114281"/>
      </p:ext>
    </p:extLst>
  </p:cSld>
  <p:clrMapOvr>
    <a:masterClrMapping/>
  </p:clrMapOvr>
</p:sld>
</file>

<file path=ppt/theme/theme1.xml><?xml version="1.0" encoding="utf-8"?>
<a:theme xmlns:a="http://schemas.openxmlformats.org/drawingml/2006/main" name="Powerpoint Templates -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lgn="l">
          <a:defRPr sz="24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7FE79A0D881741A551BF1703371BA4" ma:contentTypeVersion="0" ma:contentTypeDescription="Create a new document." ma:contentTypeScope="" ma:versionID="0a81423184312366f061ce01f6dd02e4">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9A52CE-20F0-4539-A0F4-B0F09A239A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BC403F6-F510-4FF9-9A59-163287E1BCC4}">
  <ds:schemaRefs>
    <ds:schemaRef ds:uri="http://schemas.microsoft.com/sharepoint/v3/contenttype/forms"/>
  </ds:schemaRefs>
</ds:datastoreItem>
</file>

<file path=customXml/itemProps3.xml><?xml version="1.0" encoding="utf-8"?>
<ds:datastoreItem xmlns:ds="http://schemas.openxmlformats.org/officeDocument/2006/customXml" ds:itemID="{C8363819-7BCF-427B-A834-E95577AF9FDE}">
  <ds:schemaRefs>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PresentationTemplate - White</Template>
  <TotalTime>44</TotalTime>
  <Words>1526</Words>
  <Application>Microsoft Office PowerPoint</Application>
  <PresentationFormat>On-screen Show (4:3)</PresentationFormat>
  <Paragraphs>135</Paragraphs>
  <Slides>14</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DokChampa</vt:lpstr>
      <vt:lpstr>Helvetica</vt:lpstr>
      <vt:lpstr>Powerpoint Templates - white</vt:lpstr>
      <vt:lpstr>Chequamegon-Nicolet NF, Wisconsin Department of Natural Resources &amp; Good Neighbor Authority   Wisconsin Timber SPA Experience </vt:lpstr>
      <vt:lpstr>Wisconsin Forest Resources</vt:lpstr>
      <vt:lpstr>Timber Production in Wisconsin</vt:lpstr>
      <vt:lpstr>Forest Industry in Wisconsin</vt:lpstr>
      <vt:lpstr>Why partner with WI DNR through GNA Agreement?</vt:lpstr>
      <vt:lpstr>The Wisconsin Timber SPA</vt:lpstr>
      <vt:lpstr>The Wisconsin Timber SPA</vt:lpstr>
      <vt:lpstr>The Wisconsin Timber SPA Design &amp; Scope of Work</vt:lpstr>
      <vt:lpstr>What is Included in the SPA??</vt:lpstr>
      <vt:lpstr>What have been the Outcomes?</vt:lpstr>
      <vt:lpstr>     What’s Next??</vt:lpstr>
      <vt:lpstr>Lessons Learned….</vt:lpstr>
      <vt:lpstr>PowerPoint Presentation</vt:lpstr>
      <vt:lpstr>          The U.S. Department of Agriculture (USDA) prohibits discrimination in all its programs and activities on the basis of race, color, national origin, age, disability, and where applicable, sex, marital status, familial status, parental status, religion, sexual orientation, genetic information, political beliefs, reprisal, or because all or part of an individual’s income is derived from any public assistance program. (Not all prohibited bases apply to all programs.) Persons with disabilities who require alternative means for communication of program information (Braille, large print, audiotape, etc.) should contact USDA’s TARGET Center at (202) 720-2600 (voice and TDD). To file a complaint of discrimination, write USDA, Director, Office of Civil Rights, 1400 Independence Avenue, S.W., Washington, D.C. 20250-9410, or call (800) 795-3272 (voice) or (202) 720-6382 (TDD). USDA is an equal opportunity provider and employer.</vt:lpstr>
    </vt:vector>
  </TitlesOfParts>
  <Company>USDA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Chequamegon-Nicolet NF, Wisconsin Department of Natural Resources &amp; Good Neighbor Authority   Wisconsin Timber SPA Experience</dc:title>
  <dc:creator>Markin, Hilary R -FS</dc:creator>
  <cp:lastModifiedBy>Welch, Karl M -FS</cp:lastModifiedBy>
  <cp:revision>18</cp:revision>
  <cp:lastPrinted>2012-10-23T11:48:32Z</cp:lastPrinted>
  <dcterms:created xsi:type="dcterms:W3CDTF">2016-04-22T02:44:24Z</dcterms:created>
  <dcterms:modified xsi:type="dcterms:W3CDTF">2016-04-22T19:51:31Z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0x010100BE7FE79A0D881741A551BF1703371BA4</vt:lpwstr>
  </property>
</Properties>
</file>