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9"/>
  </p:notesMasterIdLst>
  <p:sldIdLst>
    <p:sldId id="256" r:id="rId2"/>
    <p:sldId id="257" r:id="rId3"/>
    <p:sldId id="276" r:id="rId4"/>
    <p:sldId id="281" r:id="rId5"/>
    <p:sldId id="278" r:id="rId6"/>
    <p:sldId id="261" r:id="rId7"/>
    <p:sldId id="277" r:id="rId8"/>
    <p:sldId id="271" r:id="rId9"/>
    <p:sldId id="282" r:id="rId10"/>
    <p:sldId id="269" r:id="rId11"/>
    <p:sldId id="284" r:id="rId12"/>
    <p:sldId id="285" r:id="rId13"/>
    <p:sldId id="283" r:id="rId14"/>
    <p:sldId id="270" r:id="rId15"/>
    <p:sldId id="289" r:id="rId16"/>
    <p:sldId id="288" r:id="rId17"/>
    <p:sldId id="28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94660"/>
  </p:normalViewPr>
  <p:slideViewPr>
    <p:cSldViewPr>
      <p:cViewPr varScale="1">
        <p:scale>
          <a:sx n="110" d="100"/>
          <a:sy n="110" d="100"/>
        </p:scale>
        <p:origin x="1584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03B352-E8C0-4E33-AC77-5B777A3710A9}" type="doc">
      <dgm:prSet loTypeId="urn:microsoft.com/office/officeart/2005/8/layout/cycle5" loCatId="cycle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CC93B187-918A-46A7-A4CE-CBA05E69E359}">
      <dgm:prSet phldrT="[Text]"/>
      <dgm:spPr/>
      <dgm:t>
        <a:bodyPr/>
        <a:lstStyle/>
        <a:p>
          <a:r>
            <a:rPr lang="en-US" dirty="0" smtClean="0"/>
            <a:t>Plan</a:t>
          </a:r>
          <a:endParaRPr lang="en-US" dirty="0"/>
        </a:p>
      </dgm:t>
    </dgm:pt>
    <dgm:pt modelId="{1164AFD3-1127-4675-98A4-95A1A6266257}" type="parTrans" cxnId="{977E50D5-2F8C-4CF1-886E-A4CB4AFCA395}">
      <dgm:prSet/>
      <dgm:spPr/>
      <dgm:t>
        <a:bodyPr/>
        <a:lstStyle/>
        <a:p>
          <a:endParaRPr lang="en-US"/>
        </a:p>
      </dgm:t>
    </dgm:pt>
    <dgm:pt modelId="{FDDE843B-16BB-474A-A609-C83A6659F833}" type="sibTrans" cxnId="{977E50D5-2F8C-4CF1-886E-A4CB4AFCA395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BA0F5564-74F6-4714-93D4-76684A7513F2}">
      <dgm:prSet phldrT="[Text]"/>
      <dgm:spPr/>
      <dgm:t>
        <a:bodyPr/>
        <a:lstStyle/>
        <a:p>
          <a:r>
            <a:rPr lang="en-US" dirty="0" smtClean="0"/>
            <a:t>Act</a:t>
          </a:r>
          <a:endParaRPr lang="en-US" dirty="0"/>
        </a:p>
      </dgm:t>
    </dgm:pt>
    <dgm:pt modelId="{7CE514E6-BA51-45FD-8E95-8872D0952246}" type="parTrans" cxnId="{20342E88-F589-4DB7-AD2D-9527F980ADBA}">
      <dgm:prSet/>
      <dgm:spPr/>
      <dgm:t>
        <a:bodyPr/>
        <a:lstStyle/>
        <a:p>
          <a:endParaRPr lang="en-US"/>
        </a:p>
      </dgm:t>
    </dgm:pt>
    <dgm:pt modelId="{09712848-1F59-4261-99E8-FCF3A97C3CF2}" type="sibTrans" cxnId="{20342E88-F589-4DB7-AD2D-9527F980ADBA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F5FA1DE3-11CA-47CA-B28E-1617226B31C4}">
      <dgm:prSet phldrT="[Text]"/>
      <dgm:spPr/>
      <dgm:t>
        <a:bodyPr/>
        <a:lstStyle/>
        <a:p>
          <a:r>
            <a:rPr lang="en-US" dirty="0" smtClean="0"/>
            <a:t>Monitor</a:t>
          </a:r>
          <a:endParaRPr lang="en-US" dirty="0"/>
        </a:p>
      </dgm:t>
    </dgm:pt>
    <dgm:pt modelId="{F53BD55B-0D04-4554-85A5-2CF4DBA1464B}" type="parTrans" cxnId="{FF8BF82B-3DCB-44B7-A5F2-3D161BBFF25C}">
      <dgm:prSet/>
      <dgm:spPr/>
      <dgm:t>
        <a:bodyPr/>
        <a:lstStyle/>
        <a:p>
          <a:endParaRPr lang="en-US"/>
        </a:p>
      </dgm:t>
    </dgm:pt>
    <dgm:pt modelId="{4E600BDB-12C1-4A34-915E-785A3CBC66FD}" type="sibTrans" cxnId="{FF8BF82B-3DCB-44B7-A5F2-3D161BBFF25C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9D526C43-C0E2-4A2A-9E3D-32C9BDB01227}">
      <dgm:prSet phldrT="[Text]"/>
      <dgm:spPr/>
      <dgm:t>
        <a:bodyPr/>
        <a:lstStyle/>
        <a:p>
          <a:r>
            <a:rPr lang="en-US" dirty="0" smtClean="0"/>
            <a:t>Evaluate</a:t>
          </a:r>
          <a:endParaRPr lang="en-US" dirty="0"/>
        </a:p>
      </dgm:t>
    </dgm:pt>
    <dgm:pt modelId="{7A21274C-4C62-45AD-96B7-272C973A7A22}" type="parTrans" cxnId="{34E88817-A3C0-4BCD-BD22-AC4401F8E522}">
      <dgm:prSet/>
      <dgm:spPr/>
      <dgm:t>
        <a:bodyPr/>
        <a:lstStyle/>
        <a:p>
          <a:endParaRPr lang="en-US"/>
        </a:p>
      </dgm:t>
    </dgm:pt>
    <dgm:pt modelId="{038BC67F-C9BA-407C-AF79-AB7A0B7551FD}" type="sibTrans" cxnId="{34E88817-A3C0-4BCD-BD22-AC4401F8E522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261AB8FB-4667-4E30-9027-91B2E94BC896}">
      <dgm:prSet phldrT="[Text]"/>
      <dgm:spPr/>
      <dgm:t>
        <a:bodyPr/>
        <a:lstStyle/>
        <a:p>
          <a:r>
            <a:rPr lang="en-US" dirty="0" smtClean="0"/>
            <a:t>Inform</a:t>
          </a:r>
          <a:endParaRPr lang="en-US" dirty="0"/>
        </a:p>
      </dgm:t>
    </dgm:pt>
    <dgm:pt modelId="{7049C617-7D3B-43AE-B734-62625B19D997}" type="parTrans" cxnId="{5AEF262A-06EA-46CE-9AD5-F65AE882937A}">
      <dgm:prSet/>
      <dgm:spPr/>
      <dgm:t>
        <a:bodyPr/>
        <a:lstStyle/>
        <a:p>
          <a:endParaRPr lang="en-US"/>
        </a:p>
      </dgm:t>
    </dgm:pt>
    <dgm:pt modelId="{C063671B-EE32-45B4-9E63-2D6AFA3C7DDD}" type="sibTrans" cxnId="{5AEF262A-06EA-46CE-9AD5-F65AE882937A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EF80CEA6-748E-48EE-BFDE-37A431D6F123}" type="pres">
      <dgm:prSet presAssocID="{7103B352-E8C0-4E33-AC77-5B777A3710A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D4DB12-B95F-4F59-A4FA-30F42B2E818D}" type="pres">
      <dgm:prSet presAssocID="{CC93B187-918A-46A7-A4CE-CBA05E69E35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DAFCE3-A0B3-4F0F-AE06-3A81050D5088}" type="pres">
      <dgm:prSet presAssocID="{CC93B187-918A-46A7-A4CE-CBA05E69E359}" presName="spNode" presStyleCnt="0"/>
      <dgm:spPr/>
    </dgm:pt>
    <dgm:pt modelId="{93BFD301-4224-435F-BD33-1B47B09BA2E9}" type="pres">
      <dgm:prSet presAssocID="{FDDE843B-16BB-474A-A609-C83A6659F833}" presName="sibTrans" presStyleLbl="sibTrans1D1" presStyleIdx="0" presStyleCnt="5"/>
      <dgm:spPr/>
      <dgm:t>
        <a:bodyPr/>
        <a:lstStyle/>
        <a:p>
          <a:endParaRPr lang="en-US"/>
        </a:p>
      </dgm:t>
    </dgm:pt>
    <dgm:pt modelId="{69043E99-8214-42B0-82CF-F2D37C0E0256}" type="pres">
      <dgm:prSet presAssocID="{BA0F5564-74F6-4714-93D4-76684A7513F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379AE0-7529-4C09-A013-5D93658178AF}" type="pres">
      <dgm:prSet presAssocID="{BA0F5564-74F6-4714-93D4-76684A7513F2}" presName="spNode" presStyleCnt="0"/>
      <dgm:spPr/>
    </dgm:pt>
    <dgm:pt modelId="{601520E6-612E-4093-B66F-B7A3570EB7BF}" type="pres">
      <dgm:prSet presAssocID="{09712848-1F59-4261-99E8-FCF3A97C3CF2}" presName="sibTrans" presStyleLbl="sibTrans1D1" presStyleIdx="1" presStyleCnt="5"/>
      <dgm:spPr/>
      <dgm:t>
        <a:bodyPr/>
        <a:lstStyle/>
        <a:p>
          <a:endParaRPr lang="en-US"/>
        </a:p>
      </dgm:t>
    </dgm:pt>
    <dgm:pt modelId="{E98E0B58-36B2-4736-98E1-D421F09F903A}" type="pres">
      <dgm:prSet presAssocID="{F5FA1DE3-11CA-47CA-B28E-1617226B31C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EEC261-3DEF-4075-A895-900C50879E0A}" type="pres">
      <dgm:prSet presAssocID="{F5FA1DE3-11CA-47CA-B28E-1617226B31C4}" presName="spNode" presStyleCnt="0"/>
      <dgm:spPr/>
    </dgm:pt>
    <dgm:pt modelId="{3EBC19E2-D5CD-43A8-BCB0-27F0E86AD8DF}" type="pres">
      <dgm:prSet presAssocID="{4E600BDB-12C1-4A34-915E-785A3CBC66FD}" presName="sibTrans" presStyleLbl="sibTrans1D1" presStyleIdx="2" presStyleCnt="5"/>
      <dgm:spPr/>
      <dgm:t>
        <a:bodyPr/>
        <a:lstStyle/>
        <a:p>
          <a:endParaRPr lang="en-US"/>
        </a:p>
      </dgm:t>
    </dgm:pt>
    <dgm:pt modelId="{3E55ACE2-0557-43B5-8A14-52E73AACFADE}" type="pres">
      <dgm:prSet presAssocID="{9D526C43-C0E2-4A2A-9E3D-32C9BDB0122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0032FA-230F-4763-971C-412773DA232A}" type="pres">
      <dgm:prSet presAssocID="{9D526C43-C0E2-4A2A-9E3D-32C9BDB01227}" presName="spNode" presStyleCnt="0"/>
      <dgm:spPr/>
    </dgm:pt>
    <dgm:pt modelId="{67BE2F9E-3FC5-4714-8061-0011E4F0597E}" type="pres">
      <dgm:prSet presAssocID="{038BC67F-C9BA-407C-AF79-AB7A0B7551FD}" presName="sibTrans" presStyleLbl="sibTrans1D1" presStyleIdx="3" presStyleCnt="5"/>
      <dgm:spPr/>
      <dgm:t>
        <a:bodyPr/>
        <a:lstStyle/>
        <a:p>
          <a:endParaRPr lang="en-US"/>
        </a:p>
      </dgm:t>
    </dgm:pt>
    <dgm:pt modelId="{1BB93950-35A6-46FD-AD91-06B0E6B07C8A}" type="pres">
      <dgm:prSet presAssocID="{261AB8FB-4667-4E30-9027-91B2E94BC89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D767AD-3239-4AFF-92F8-9D85B64EF2B8}" type="pres">
      <dgm:prSet presAssocID="{261AB8FB-4667-4E30-9027-91B2E94BC896}" presName="spNode" presStyleCnt="0"/>
      <dgm:spPr/>
    </dgm:pt>
    <dgm:pt modelId="{EF1224E2-A295-4597-B81E-F8695EFF5EA1}" type="pres">
      <dgm:prSet presAssocID="{C063671B-EE32-45B4-9E63-2D6AFA3C7DDD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4DEAA6E4-EDA2-4B10-BB33-75F7C625B6E6}" type="presOf" srcId="{BA0F5564-74F6-4714-93D4-76684A7513F2}" destId="{69043E99-8214-42B0-82CF-F2D37C0E0256}" srcOrd="0" destOrd="0" presId="urn:microsoft.com/office/officeart/2005/8/layout/cycle5"/>
    <dgm:cxn modelId="{34E88817-A3C0-4BCD-BD22-AC4401F8E522}" srcId="{7103B352-E8C0-4E33-AC77-5B777A3710A9}" destId="{9D526C43-C0E2-4A2A-9E3D-32C9BDB01227}" srcOrd="3" destOrd="0" parTransId="{7A21274C-4C62-45AD-96B7-272C973A7A22}" sibTransId="{038BC67F-C9BA-407C-AF79-AB7A0B7551FD}"/>
    <dgm:cxn modelId="{DBB15919-2E41-4EC7-B808-187AF1E7B2EF}" type="presOf" srcId="{9D526C43-C0E2-4A2A-9E3D-32C9BDB01227}" destId="{3E55ACE2-0557-43B5-8A14-52E73AACFADE}" srcOrd="0" destOrd="0" presId="urn:microsoft.com/office/officeart/2005/8/layout/cycle5"/>
    <dgm:cxn modelId="{3EEAD0C7-7773-4AEC-922B-E08FA689ED23}" type="presOf" srcId="{4E600BDB-12C1-4A34-915E-785A3CBC66FD}" destId="{3EBC19E2-D5CD-43A8-BCB0-27F0E86AD8DF}" srcOrd="0" destOrd="0" presId="urn:microsoft.com/office/officeart/2005/8/layout/cycle5"/>
    <dgm:cxn modelId="{62C49CC7-779D-47D2-BB9B-12CFE074A0D9}" type="presOf" srcId="{FDDE843B-16BB-474A-A609-C83A6659F833}" destId="{93BFD301-4224-435F-BD33-1B47B09BA2E9}" srcOrd="0" destOrd="0" presId="urn:microsoft.com/office/officeart/2005/8/layout/cycle5"/>
    <dgm:cxn modelId="{6C4AA3E4-C9E0-4E15-87C0-735DF2401ED1}" type="presOf" srcId="{09712848-1F59-4261-99E8-FCF3A97C3CF2}" destId="{601520E6-612E-4093-B66F-B7A3570EB7BF}" srcOrd="0" destOrd="0" presId="urn:microsoft.com/office/officeart/2005/8/layout/cycle5"/>
    <dgm:cxn modelId="{E4901342-88F1-4CBD-B847-AAD0D7FBADDB}" type="presOf" srcId="{038BC67F-C9BA-407C-AF79-AB7A0B7551FD}" destId="{67BE2F9E-3FC5-4714-8061-0011E4F0597E}" srcOrd="0" destOrd="0" presId="urn:microsoft.com/office/officeart/2005/8/layout/cycle5"/>
    <dgm:cxn modelId="{14532AC7-9AB6-4A6E-9B1C-8ED02DAFE454}" type="presOf" srcId="{F5FA1DE3-11CA-47CA-B28E-1617226B31C4}" destId="{E98E0B58-36B2-4736-98E1-D421F09F903A}" srcOrd="0" destOrd="0" presId="urn:microsoft.com/office/officeart/2005/8/layout/cycle5"/>
    <dgm:cxn modelId="{5AEF262A-06EA-46CE-9AD5-F65AE882937A}" srcId="{7103B352-E8C0-4E33-AC77-5B777A3710A9}" destId="{261AB8FB-4667-4E30-9027-91B2E94BC896}" srcOrd="4" destOrd="0" parTransId="{7049C617-7D3B-43AE-B734-62625B19D997}" sibTransId="{C063671B-EE32-45B4-9E63-2D6AFA3C7DDD}"/>
    <dgm:cxn modelId="{06961B5F-0559-4BF5-BD5B-3A8DA20E1AF5}" type="presOf" srcId="{C063671B-EE32-45B4-9E63-2D6AFA3C7DDD}" destId="{EF1224E2-A295-4597-B81E-F8695EFF5EA1}" srcOrd="0" destOrd="0" presId="urn:microsoft.com/office/officeart/2005/8/layout/cycle5"/>
    <dgm:cxn modelId="{977E50D5-2F8C-4CF1-886E-A4CB4AFCA395}" srcId="{7103B352-E8C0-4E33-AC77-5B777A3710A9}" destId="{CC93B187-918A-46A7-A4CE-CBA05E69E359}" srcOrd="0" destOrd="0" parTransId="{1164AFD3-1127-4675-98A4-95A1A6266257}" sibTransId="{FDDE843B-16BB-474A-A609-C83A6659F833}"/>
    <dgm:cxn modelId="{20342E88-F589-4DB7-AD2D-9527F980ADBA}" srcId="{7103B352-E8C0-4E33-AC77-5B777A3710A9}" destId="{BA0F5564-74F6-4714-93D4-76684A7513F2}" srcOrd="1" destOrd="0" parTransId="{7CE514E6-BA51-45FD-8E95-8872D0952246}" sibTransId="{09712848-1F59-4261-99E8-FCF3A97C3CF2}"/>
    <dgm:cxn modelId="{69043747-55D7-46BE-BAA9-E528347EF8D7}" type="presOf" srcId="{CC93B187-918A-46A7-A4CE-CBA05E69E359}" destId="{25D4DB12-B95F-4F59-A4FA-30F42B2E818D}" srcOrd="0" destOrd="0" presId="urn:microsoft.com/office/officeart/2005/8/layout/cycle5"/>
    <dgm:cxn modelId="{79DD022B-E0D0-4C4B-A8D6-F5E407CED3EB}" type="presOf" srcId="{7103B352-E8C0-4E33-AC77-5B777A3710A9}" destId="{EF80CEA6-748E-48EE-BFDE-37A431D6F123}" srcOrd="0" destOrd="0" presId="urn:microsoft.com/office/officeart/2005/8/layout/cycle5"/>
    <dgm:cxn modelId="{5C46FFE9-0447-44EE-B49F-A468B6D14836}" type="presOf" srcId="{261AB8FB-4667-4E30-9027-91B2E94BC896}" destId="{1BB93950-35A6-46FD-AD91-06B0E6B07C8A}" srcOrd="0" destOrd="0" presId="urn:microsoft.com/office/officeart/2005/8/layout/cycle5"/>
    <dgm:cxn modelId="{FF8BF82B-3DCB-44B7-A5F2-3D161BBFF25C}" srcId="{7103B352-E8C0-4E33-AC77-5B777A3710A9}" destId="{F5FA1DE3-11CA-47CA-B28E-1617226B31C4}" srcOrd="2" destOrd="0" parTransId="{F53BD55B-0D04-4554-85A5-2CF4DBA1464B}" sibTransId="{4E600BDB-12C1-4A34-915E-785A3CBC66FD}"/>
    <dgm:cxn modelId="{BE0919A7-ED1C-4B00-B8B0-37638BFA0D10}" type="presParOf" srcId="{EF80CEA6-748E-48EE-BFDE-37A431D6F123}" destId="{25D4DB12-B95F-4F59-A4FA-30F42B2E818D}" srcOrd="0" destOrd="0" presId="urn:microsoft.com/office/officeart/2005/8/layout/cycle5"/>
    <dgm:cxn modelId="{AC941CFD-A706-45D1-8D9D-0DC59CCEF89C}" type="presParOf" srcId="{EF80CEA6-748E-48EE-BFDE-37A431D6F123}" destId="{31DAFCE3-A0B3-4F0F-AE06-3A81050D5088}" srcOrd="1" destOrd="0" presId="urn:microsoft.com/office/officeart/2005/8/layout/cycle5"/>
    <dgm:cxn modelId="{8CAAD39B-8A6A-486F-AFF4-F6255400C5B5}" type="presParOf" srcId="{EF80CEA6-748E-48EE-BFDE-37A431D6F123}" destId="{93BFD301-4224-435F-BD33-1B47B09BA2E9}" srcOrd="2" destOrd="0" presId="urn:microsoft.com/office/officeart/2005/8/layout/cycle5"/>
    <dgm:cxn modelId="{18388F34-810D-46D9-AF05-FF497DA3B623}" type="presParOf" srcId="{EF80CEA6-748E-48EE-BFDE-37A431D6F123}" destId="{69043E99-8214-42B0-82CF-F2D37C0E0256}" srcOrd="3" destOrd="0" presId="urn:microsoft.com/office/officeart/2005/8/layout/cycle5"/>
    <dgm:cxn modelId="{BAF04418-CEBE-45AF-93D2-374B716B5B97}" type="presParOf" srcId="{EF80CEA6-748E-48EE-BFDE-37A431D6F123}" destId="{9B379AE0-7529-4C09-A013-5D93658178AF}" srcOrd="4" destOrd="0" presId="urn:microsoft.com/office/officeart/2005/8/layout/cycle5"/>
    <dgm:cxn modelId="{9A04FF26-957A-4FF7-B571-EC0041F4A628}" type="presParOf" srcId="{EF80CEA6-748E-48EE-BFDE-37A431D6F123}" destId="{601520E6-612E-4093-B66F-B7A3570EB7BF}" srcOrd="5" destOrd="0" presId="urn:microsoft.com/office/officeart/2005/8/layout/cycle5"/>
    <dgm:cxn modelId="{62C1FB76-AECB-4836-B523-93EC751B9FC9}" type="presParOf" srcId="{EF80CEA6-748E-48EE-BFDE-37A431D6F123}" destId="{E98E0B58-36B2-4736-98E1-D421F09F903A}" srcOrd="6" destOrd="0" presId="urn:microsoft.com/office/officeart/2005/8/layout/cycle5"/>
    <dgm:cxn modelId="{8BA25872-CCF7-4FBF-B268-4F81D376FD57}" type="presParOf" srcId="{EF80CEA6-748E-48EE-BFDE-37A431D6F123}" destId="{37EEC261-3DEF-4075-A895-900C50879E0A}" srcOrd="7" destOrd="0" presId="urn:microsoft.com/office/officeart/2005/8/layout/cycle5"/>
    <dgm:cxn modelId="{F56CA97E-4DA2-4E6D-A52E-42503657B0B3}" type="presParOf" srcId="{EF80CEA6-748E-48EE-BFDE-37A431D6F123}" destId="{3EBC19E2-D5CD-43A8-BCB0-27F0E86AD8DF}" srcOrd="8" destOrd="0" presId="urn:microsoft.com/office/officeart/2005/8/layout/cycle5"/>
    <dgm:cxn modelId="{C1D250FA-BC09-4CE6-843A-3838541CD672}" type="presParOf" srcId="{EF80CEA6-748E-48EE-BFDE-37A431D6F123}" destId="{3E55ACE2-0557-43B5-8A14-52E73AACFADE}" srcOrd="9" destOrd="0" presId="urn:microsoft.com/office/officeart/2005/8/layout/cycle5"/>
    <dgm:cxn modelId="{2D22B879-6940-4597-BB6D-182A74B48A18}" type="presParOf" srcId="{EF80CEA6-748E-48EE-BFDE-37A431D6F123}" destId="{F30032FA-230F-4763-971C-412773DA232A}" srcOrd="10" destOrd="0" presId="urn:microsoft.com/office/officeart/2005/8/layout/cycle5"/>
    <dgm:cxn modelId="{56CFE0E1-C65E-403B-B05C-558A00D7C718}" type="presParOf" srcId="{EF80CEA6-748E-48EE-BFDE-37A431D6F123}" destId="{67BE2F9E-3FC5-4714-8061-0011E4F0597E}" srcOrd="11" destOrd="0" presId="urn:microsoft.com/office/officeart/2005/8/layout/cycle5"/>
    <dgm:cxn modelId="{D384D979-C6F6-40AA-A932-122D6EA5AB99}" type="presParOf" srcId="{EF80CEA6-748E-48EE-BFDE-37A431D6F123}" destId="{1BB93950-35A6-46FD-AD91-06B0E6B07C8A}" srcOrd="12" destOrd="0" presId="urn:microsoft.com/office/officeart/2005/8/layout/cycle5"/>
    <dgm:cxn modelId="{D9CD7830-25D4-4E6F-8228-C9A736F324EF}" type="presParOf" srcId="{EF80CEA6-748E-48EE-BFDE-37A431D6F123}" destId="{97D767AD-3239-4AFF-92F8-9D85B64EF2B8}" srcOrd="13" destOrd="0" presId="urn:microsoft.com/office/officeart/2005/8/layout/cycle5"/>
    <dgm:cxn modelId="{FECEBB4E-3180-4C6A-B6AB-2813E819F40F}" type="presParOf" srcId="{EF80CEA6-748E-48EE-BFDE-37A431D6F123}" destId="{EF1224E2-A295-4597-B81E-F8695EFF5EA1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03B352-E8C0-4E33-AC77-5B777A3710A9}" type="doc">
      <dgm:prSet loTypeId="urn:microsoft.com/office/officeart/2005/8/layout/cycle5" loCatId="cycle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CC93B187-918A-46A7-A4CE-CBA05E69E359}">
      <dgm:prSet phldrT="[Text]"/>
      <dgm:spPr/>
      <dgm:t>
        <a:bodyPr/>
        <a:lstStyle/>
        <a:p>
          <a:r>
            <a:rPr lang="en-US" dirty="0" smtClean="0"/>
            <a:t>Plan</a:t>
          </a:r>
          <a:endParaRPr lang="en-US" dirty="0"/>
        </a:p>
      </dgm:t>
    </dgm:pt>
    <dgm:pt modelId="{1164AFD3-1127-4675-98A4-95A1A6266257}" type="parTrans" cxnId="{977E50D5-2F8C-4CF1-886E-A4CB4AFCA395}">
      <dgm:prSet/>
      <dgm:spPr/>
      <dgm:t>
        <a:bodyPr/>
        <a:lstStyle/>
        <a:p>
          <a:endParaRPr lang="en-US"/>
        </a:p>
      </dgm:t>
    </dgm:pt>
    <dgm:pt modelId="{FDDE843B-16BB-474A-A609-C83A6659F833}" type="sibTrans" cxnId="{977E50D5-2F8C-4CF1-886E-A4CB4AFCA395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BA0F5564-74F6-4714-93D4-76684A7513F2}">
      <dgm:prSet phldrT="[Text]"/>
      <dgm:spPr/>
      <dgm:t>
        <a:bodyPr/>
        <a:lstStyle/>
        <a:p>
          <a:r>
            <a:rPr lang="en-US" dirty="0" smtClean="0"/>
            <a:t>Act</a:t>
          </a:r>
          <a:endParaRPr lang="en-US" dirty="0"/>
        </a:p>
      </dgm:t>
    </dgm:pt>
    <dgm:pt modelId="{7CE514E6-BA51-45FD-8E95-8872D0952246}" type="parTrans" cxnId="{20342E88-F589-4DB7-AD2D-9527F980ADBA}">
      <dgm:prSet/>
      <dgm:spPr/>
      <dgm:t>
        <a:bodyPr/>
        <a:lstStyle/>
        <a:p>
          <a:endParaRPr lang="en-US"/>
        </a:p>
      </dgm:t>
    </dgm:pt>
    <dgm:pt modelId="{09712848-1F59-4261-99E8-FCF3A97C3CF2}" type="sibTrans" cxnId="{20342E88-F589-4DB7-AD2D-9527F980ADBA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F5FA1DE3-11CA-47CA-B28E-1617226B31C4}">
      <dgm:prSet phldrT="[Text]"/>
      <dgm:spPr/>
      <dgm:t>
        <a:bodyPr/>
        <a:lstStyle/>
        <a:p>
          <a:r>
            <a:rPr lang="en-US" dirty="0" smtClean="0"/>
            <a:t>Monitor</a:t>
          </a:r>
          <a:endParaRPr lang="en-US" dirty="0"/>
        </a:p>
      </dgm:t>
    </dgm:pt>
    <dgm:pt modelId="{F53BD55B-0D04-4554-85A5-2CF4DBA1464B}" type="parTrans" cxnId="{FF8BF82B-3DCB-44B7-A5F2-3D161BBFF25C}">
      <dgm:prSet/>
      <dgm:spPr/>
      <dgm:t>
        <a:bodyPr/>
        <a:lstStyle/>
        <a:p>
          <a:endParaRPr lang="en-US"/>
        </a:p>
      </dgm:t>
    </dgm:pt>
    <dgm:pt modelId="{4E600BDB-12C1-4A34-915E-785A3CBC66FD}" type="sibTrans" cxnId="{FF8BF82B-3DCB-44B7-A5F2-3D161BBFF25C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9D526C43-C0E2-4A2A-9E3D-32C9BDB01227}">
      <dgm:prSet phldrT="[Text]"/>
      <dgm:spPr/>
      <dgm:t>
        <a:bodyPr/>
        <a:lstStyle/>
        <a:p>
          <a:r>
            <a:rPr lang="en-US" dirty="0" smtClean="0"/>
            <a:t>Evaluate</a:t>
          </a:r>
          <a:endParaRPr lang="en-US" dirty="0"/>
        </a:p>
      </dgm:t>
    </dgm:pt>
    <dgm:pt modelId="{7A21274C-4C62-45AD-96B7-272C973A7A22}" type="parTrans" cxnId="{34E88817-A3C0-4BCD-BD22-AC4401F8E522}">
      <dgm:prSet/>
      <dgm:spPr/>
      <dgm:t>
        <a:bodyPr/>
        <a:lstStyle/>
        <a:p>
          <a:endParaRPr lang="en-US"/>
        </a:p>
      </dgm:t>
    </dgm:pt>
    <dgm:pt modelId="{038BC67F-C9BA-407C-AF79-AB7A0B7551FD}" type="sibTrans" cxnId="{34E88817-A3C0-4BCD-BD22-AC4401F8E522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261AB8FB-4667-4E30-9027-91B2E94BC896}">
      <dgm:prSet phldrT="[Text]"/>
      <dgm:spPr/>
      <dgm:t>
        <a:bodyPr/>
        <a:lstStyle/>
        <a:p>
          <a:r>
            <a:rPr lang="en-US" dirty="0" smtClean="0"/>
            <a:t>Inform</a:t>
          </a:r>
          <a:endParaRPr lang="en-US" dirty="0"/>
        </a:p>
      </dgm:t>
    </dgm:pt>
    <dgm:pt modelId="{7049C617-7D3B-43AE-B734-62625B19D997}" type="parTrans" cxnId="{5AEF262A-06EA-46CE-9AD5-F65AE882937A}">
      <dgm:prSet/>
      <dgm:spPr/>
      <dgm:t>
        <a:bodyPr/>
        <a:lstStyle/>
        <a:p>
          <a:endParaRPr lang="en-US"/>
        </a:p>
      </dgm:t>
    </dgm:pt>
    <dgm:pt modelId="{C063671B-EE32-45B4-9E63-2D6AFA3C7DDD}" type="sibTrans" cxnId="{5AEF262A-06EA-46CE-9AD5-F65AE882937A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EF80CEA6-748E-48EE-BFDE-37A431D6F123}" type="pres">
      <dgm:prSet presAssocID="{7103B352-E8C0-4E33-AC77-5B777A3710A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D4DB12-B95F-4F59-A4FA-30F42B2E818D}" type="pres">
      <dgm:prSet presAssocID="{CC93B187-918A-46A7-A4CE-CBA05E69E35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DAFCE3-A0B3-4F0F-AE06-3A81050D5088}" type="pres">
      <dgm:prSet presAssocID="{CC93B187-918A-46A7-A4CE-CBA05E69E359}" presName="spNode" presStyleCnt="0"/>
      <dgm:spPr/>
    </dgm:pt>
    <dgm:pt modelId="{93BFD301-4224-435F-BD33-1B47B09BA2E9}" type="pres">
      <dgm:prSet presAssocID="{FDDE843B-16BB-474A-A609-C83A6659F833}" presName="sibTrans" presStyleLbl="sibTrans1D1" presStyleIdx="0" presStyleCnt="5"/>
      <dgm:spPr/>
      <dgm:t>
        <a:bodyPr/>
        <a:lstStyle/>
        <a:p>
          <a:endParaRPr lang="en-US"/>
        </a:p>
      </dgm:t>
    </dgm:pt>
    <dgm:pt modelId="{69043E99-8214-42B0-82CF-F2D37C0E0256}" type="pres">
      <dgm:prSet presAssocID="{BA0F5564-74F6-4714-93D4-76684A7513F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379AE0-7529-4C09-A013-5D93658178AF}" type="pres">
      <dgm:prSet presAssocID="{BA0F5564-74F6-4714-93D4-76684A7513F2}" presName="spNode" presStyleCnt="0"/>
      <dgm:spPr/>
    </dgm:pt>
    <dgm:pt modelId="{601520E6-612E-4093-B66F-B7A3570EB7BF}" type="pres">
      <dgm:prSet presAssocID="{09712848-1F59-4261-99E8-FCF3A97C3CF2}" presName="sibTrans" presStyleLbl="sibTrans1D1" presStyleIdx="1" presStyleCnt="5"/>
      <dgm:spPr/>
      <dgm:t>
        <a:bodyPr/>
        <a:lstStyle/>
        <a:p>
          <a:endParaRPr lang="en-US"/>
        </a:p>
      </dgm:t>
    </dgm:pt>
    <dgm:pt modelId="{E98E0B58-36B2-4736-98E1-D421F09F903A}" type="pres">
      <dgm:prSet presAssocID="{F5FA1DE3-11CA-47CA-B28E-1617226B31C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EEC261-3DEF-4075-A895-900C50879E0A}" type="pres">
      <dgm:prSet presAssocID="{F5FA1DE3-11CA-47CA-B28E-1617226B31C4}" presName="spNode" presStyleCnt="0"/>
      <dgm:spPr/>
    </dgm:pt>
    <dgm:pt modelId="{3EBC19E2-D5CD-43A8-BCB0-27F0E86AD8DF}" type="pres">
      <dgm:prSet presAssocID="{4E600BDB-12C1-4A34-915E-785A3CBC66FD}" presName="sibTrans" presStyleLbl="sibTrans1D1" presStyleIdx="2" presStyleCnt="5"/>
      <dgm:spPr/>
      <dgm:t>
        <a:bodyPr/>
        <a:lstStyle/>
        <a:p>
          <a:endParaRPr lang="en-US"/>
        </a:p>
      </dgm:t>
    </dgm:pt>
    <dgm:pt modelId="{3E55ACE2-0557-43B5-8A14-52E73AACFADE}" type="pres">
      <dgm:prSet presAssocID="{9D526C43-C0E2-4A2A-9E3D-32C9BDB0122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0032FA-230F-4763-971C-412773DA232A}" type="pres">
      <dgm:prSet presAssocID="{9D526C43-C0E2-4A2A-9E3D-32C9BDB01227}" presName="spNode" presStyleCnt="0"/>
      <dgm:spPr/>
    </dgm:pt>
    <dgm:pt modelId="{67BE2F9E-3FC5-4714-8061-0011E4F0597E}" type="pres">
      <dgm:prSet presAssocID="{038BC67F-C9BA-407C-AF79-AB7A0B7551FD}" presName="sibTrans" presStyleLbl="sibTrans1D1" presStyleIdx="3" presStyleCnt="5"/>
      <dgm:spPr/>
      <dgm:t>
        <a:bodyPr/>
        <a:lstStyle/>
        <a:p>
          <a:endParaRPr lang="en-US"/>
        </a:p>
      </dgm:t>
    </dgm:pt>
    <dgm:pt modelId="{1BB93950-35A6-46FD-AD91-06B0E6B07C8A}" type="pres">
      <dgm:prSet presAssocID="{261AB8FB-4667-4E30-9027-91B2E94BC89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D767AD-3239-4AFF-92F8-9D85B64EF2B8}" type="pres">
      <dgm:prSet presAssocID="{261AB8FB-4667-4E30-9027-91B2E94BC896}" presName="spNode" presStyleCnt="0"/>
      <dgm:spPr/>
    </dgm:pt>
    <dgm:pt modelId="{EF1224E2-A295-4597-B81E-F8695EFF5EA1}" type="pres">
      <dgm:prSet presAssocID="{C063671B-EE32-45B4-9E63-2D6AFA3C7DDD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62E2DF6F-8964-44C6-8984-FEC9AD623EBF}" type="presOf" srcId="{038BC67F-C9BA-407C-AF79-AB7A0B7551FD}" destId="{67BE2F9E-3FC5-4714-8061-0011E4F0597E}" srcOrd="0" destOrd="0" presId="urn:microsoft.com/office/officeart/2005/8/layout/cycle5"/>
    <dgm:cxn modelId="{0AFE2E96-BC61-4708-8269-A66253D48129}" type="presOf" srcId="{CC93B187-918A-46A7-A4CE-CBA05E69E359}" destId="{25D4DB12-B95F-4F59-A4FA-30F42B2E818D}" srcOrd="0" destOrd="0" presId="urn:microsoft.com/office/officeart/2005/8/layout/cycle5"/>
    <dgm:cxn modelId="{34E88817-A3C0-4BCD-BD22-AC4401F8E522}" srcId="{7103B352-E8C0-4E33-AC77-5B777A3710A9}" destId="{9D526C43-C0E2-4A2A-9E3D-32C9BDB01227}" srcOrd="3" destOrd="0" parTransId="{7A21274C-4C62-45AD-96B7-272C973A7A22}" sibTransId="{038BC67F-C9BA-407C-AF79-AB7A0B7551FD}"/>
    <dgm:cxn modelId="{B1B76F10-EFDD-41BB-B600-10631D7E2A02}" type="presOf" srcId="{261AB8FB-4667-4E30-9027-91B2E94BC896}" destId="{1BB93950-35A6-46FD-AD91-06B0E6B07C8A}" srcOrd="0" destOrd="0" presId="urn:microsoft.com/office/officeart/2005/8/layout/cycle5"/>
    <dgm:cxn modelId="{2E3914F7-3C14-45F1-9583-F3E3834613D0}" type="presOf" srcId="{4E600BDB-12C1-4A34-915E-785A3CBC66FD}" destId="{3EBC19E2-D5CD-43A8-BCB0-27F0E86AD8DF}" srcOrd="0" destOrd="0" presId="urn:microsoft.com/office/officeart/2005/8/layout/cycle5"/>
    <dgm:cxn modelId="{6B24DA63-B166-4C68-9511-FBBA84479310}" type="presOf" srcId="{BA0F5564-74F6-4714-93D4-76684A7513F2}" destId="{69043E99-8214-42B0-82CF-F2D37C0E0256}" srcOrd="0" destOrd="0" presId="urn:microsoft.com/office/officeart/2005/8/layout/cycle5"/>
    <dgm:cxn modelId="{5AEF262A-06EA-46CE-9AD5-F65AE882937A}" srcId="{7103B352-E8C0-4E33-AC77-5B777A3710A9}" destId="{261AB8FB-4667-4E30-9027-91B2E94BC896}" srcOrd="4" destOrd="0" parTransId="{7049C617-7D3B-43AE-B734-62625B19D997}" sibTransId="{C063671B-EE32-45B4-9E63-2D6AFA3C7DDD}"/>
    <dgm:cxn modelId="{72E95A13-A148-42DD-9861-C9ADF674489C}" type="presOf" srcId="{9D526C43-C0E2-4A2A-9E3D-32C9BDB01227}" destId="{3E55ACE2-0557-43B5-8A14-52E73AACFADE}" srcOrd="0" destOrd="0" presId="urn:microsoft.com/office/officeart/2005/8/layout/cycle5"/>
    <dgm:cxn modelId="{E8782641-2257-4ED6-9FD0-318694AFA055}" type="presOf" srcId="{7103B352-E8C0-4E33-AC77-5B777A3710A9}" destId="{EF80CEA6-748E-48EE-BFDE-37A431D6F123}" srcOrd="0" destOrd="0" presId="urn:microsoft.com/office/officeart/2005/8/layout/cycle5"/>
    <dgm:cxn modelId="{7FD71AF2-E90F-4ACC-B1F9-CF61A2150933}" type="presOf" srcId="{C063671B-EE32-45B4-9E63-2D6AFA3C7DDD}" destId="{EF1224E2-A295-4597-B81E-F8695EFF5EA1}" srcOrd="0" destOrd="0" presId="urn:microsoft.com/office/officeart/2005/8/layout/cycle5"/>
    <dgm:cxn modelId="{61C68A50-37BB-4341-9D35-D7DAE150BF4C}" type="presOf" srcId="{FDDE843B-16BB-474A-A609-C83A6659F833}" destId="{93BFD301-4224-435F-BD33-1B47B09BA2E9}" srcOrd="0" destOrd="0" presId="urn:microsoft.com/office/officeart/2005/8/layout/cycle5"/>
    <dgm:cxn modelId="{977E50D5-2F8C-4CF1-886E-A4CB4AFCA395}" srcId="{7103B352-E8C0-4E33-AC77-5B777A3710A9}" destId="{CC93B187-918A-46A7-A4CE-CBA05E69E359}" srcOrd="0" destOrd="0" parTransId="{1164AFD3-1127-4675-98A4-95A1A6266257}" sibTransId="{FDDE843B-16BB-474A-A609-C83A6659F833}"/>
    <dgm:cxn modelId="{E170DCEF-D905-44DD-8603-41381A55CEAE}" type="presOf" srcId="{09712848-1F59-4261-99E8-FCF3A97C3CF2}" destId="{601520E6-612E-4093-B66F-B7A3570EB7BF}" srcOrd="0" destOrd="0" presId="urn:microsoft.com/office/officeart/2005/8/layout/cycle5"/>
    <dgm:cxn modelId="{20342E88-F589-4DB7-AD2D-9527F980ADBA}" srcId="{7103B352-E8C0-4E33-AC77-5B777A3710A9}" destId="{BA0F5564-74F6-4714-93D4-76684A7513F2}" srcOrd="1" destOrd="0" parTransId="{7CE514E6-BA51-45FD-8E95-8872D0952246}" sibTransId="{09712848-1F59-4261-99E8-FCF3A97C3CF2}"/>
    <dgm:cxn modelId="{FF8BF82B-3DCB-44B7-A5F2-3D161BBFF25C}" srcId="{7103B352-E8C0-4E33-AC77-5B777A3710A9}" destId="{F5FA1DE3-11CA-47CA-B28E-1617226B31C4}" srcOrd="2" destOrd="0" parTransId="{F53BD55B-0D04-4554-85A5-2CF4DBA1464B}" sibTransId="{4E600BDB-12C1-4A34-915E-785A3CBC66FD}"/>
    <dgm:cxn modelId="{493D8936-7F76-44F1-B538-9B9006AC8FEB}" type="presOf" srcId="{F5FA1DE3-11CA-47CA-B28E-1617226B31C4}" destId="{E98E0B58-36B2-4736-98E1-D421F09F903A}" srcOrd="0" destOrd="0" presId="urn:microsoft.com/office/officeart/2005/8/layout/cycle5"/>
    <dgm:cxn modelId="{AAB93DC9-2ED2-4E07-A820-9723C9D8D48E}" type="presParOf" srcId="{EF80CEA6-748E-48EE-BFDE-37A431D6F123}" destId="{25D4DB12-B95F-4F59-A4FA-30F42B2E818D}" srcOrd="0" destOrd="0" presId="urn:microsoft.com/office/officeart/2005/8/layout/cycle5"/>
    <dgm:cxn modelId="{0B675683-55E9-4B7E-A342-7D4FE57090CA}" type="presParOf" srcId="{EF80CEA6-748E-48EE-BFDE-37A431D6F123}" destId="{31DAFCE3-A0B3-4F0F-AE06-3A81050D5088}" srcOrd="1" destOrd="0" presId="urn:microsoft.com/office/officeart/2005/8/layout/cycle5"/>
    <dgm:cxn modelId="{A09D7133-3E02-446C-BC83-23D8000507B1}" type="presParOf" srcId="{EF80CEA6-748E-48EE-BFDE-37A431D6F123}" destId="{93BFD301-4224-435F-BD33-1B47B09BA2E9}" srcOrd="2" destOrd="0" presId="urn:microsoft.com/office/officeart/2005/8/layout/cycle5"/>
    <dgm:cxn modelId="{1E20372B-E7C5-4355-9E0E-9A11757D57CE}" type="presParOf" srcId="{EF80CEA6-748E-48EE-BFDE-37A431D6F123}" destId="{69043E99-8214-42B0-82CF-F2D37C0E0256}" srcOrd="3" destOrd="0" presId="urn:microsoft.com/office/officeart/2005/8/layout/cycle5"/>
    <dgm:cxn modelId="{1BA0F987-7E30-4B45-B484-305BD7EA1AEB}" type="presParOf" srcId="{EF80CEA6-748E-48EE-BFDE-37A431D6F123}" destId="{9B379AE0-7529-4C09-A013-5D93658178AF}" srcOrd="4" destOrd="0" presId="urn:microsoft.com/office/officeart/2005/8/layout/cycle5"/>
    <dgm:cxn modelId="{9E9608E8-5AB5-4F5E-931B-0E3755CB1AF4}" type="presParOf" srcId="{EF80CEA6-748E-48EE-BFDE-37A431D6F123}" destId="{601520E6-612E-4093-B66F-B7A3570EB7BF}" srcOrd="5" destOrd="0" presId="urn:microsoft.com/office/officeart/2005/8/layout/cycle5"/>
    <dgm:cxn modelId="{E73ECB92-8CD1-4D6F-8F0E-4F7B1BA07CAD}" type="presParOf" srcId="{EF80CEA6-748E-48EE-BFDE-37A431D6F123}" destId="{E98E0B58-36B2-4736-98E1-D421F09F903A}" srcOrd="6" destOrd="0" presId="urn:microsoft.com/office/officeart/2005/8/layout/cycle5"/>
    <dgm:cxn modelId="{F584741A-46B6-4C1F-9CEB-41C0699F9177}" type="presParOf" srcId="{EF80CEA6-748E-48EE-BFDE-37A431D6F123}" destId="{37EEC261-3DEF-4075-A895-900C50879E0A}" srcOrd="7" destOrd="0" presId="urn:microsoft.com/office/officeart/2005/8/layout/cycle5"/>
    <dgm:cxn modelId="{1405CEAB-ADDE-4178-AC49-3844BBF43FB5}" type="presParOf" srcId="{EF80CEA6-748E-48EE-BFDE-37A431D6F123}" destId="{3EBC19E2-D5CD-43A8-BCB0-27F0E86AD8DF}" srcOrd="8" destOrd="0" presId="urn:microsoft.com/office/officeart/2005/8/layout/cycle5"/>
    <dgm:cxn modelId="{8391750C-EAF5-466A-B301-8425686DD93B}" type="presParOf" srcId="{EF80CEA6-748E-48EE-BFDE-37A431D6F123}" destId="{3E55ACE2-0557-43B5-8A14-52E73AACFADE}" srcOrd="9" destOrd="0" presId="urn:microsoft.com/office/officeart/2005/8/layout/cycle5"/>
    <dgm:cxn modelId="{ED23F7B5-CCF4-4828-9923-4AD23E83B5BA}" type="presParOf" srcId="{EF80CEA6-748E-48EE-BFDE-37A431D6F123}" destId="{F30032FA-230F-4763-971C-412773DA232A}" srcOrd="10" destOrd="0" presId="urn:microsoft.com/office/officeart/2005/8/layout/cycle5"/>
    <dgm:cxn modelId="{4774D04D-9611-429C-A789-DF81B7EF9358}" type="presParOf" srcId="{EF80CEA6-748E-48EE-BFDE-37A431D6F123}" destId="{67BE2F9E-3FC5-4714-8061-0011E4F0597E}" srcOrd="11" destOrd="0" presId="urn:microsoft.com/office/officeart/2005/8/layout/cycle5"/>
    <dgm:cxn modelId="{2F7BFFC7-5257-41F8-B88A-A8989307BD00}" type="presParOf" srcId="{EF80CEA6-748E-48EE-BFDE-37A431D6F123}" destId="{1BB93950-35A6-46FD-AD91-06B0E6B07C8A}" srcOrd="12" destOrd="0" presId="urn:microsoft.com/office/officeart/2005/8/layout/cycle5"/>
    <dgm:cxn modelId="{62A26DED-9BFA-4C8B-82F3-1B047C721307}" type="presParOf" srcId="{EF80CEA6-748E-48EE-BFDE-37A431D6F123}" destId="{97D767AD-3239-4AFF-92F8-9D85B64EF2B8}" srcOrd="13" destOrd="0" presId="urn:microsoft.com/office/officeart/2005/8/layout/cycle5"/>
    <dgm:cxn modelId="{18C72FFA-A09B-48A0-BD5F-17C44CA6C672}" type="presParOf" srcId="{EF80CEA6-748E-48EE-BFDE-37A431D6F123}" destId="{EF1224E2-A295-4597-B81E-F8695EFF5EA1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D4DB12-B95F-4F59-A4FA-30F42B2E818D}">
      <dsp:nvSpPr>
        <dsp:cNvPr id="0" name=""/>
        <dsp:cNvSpPr/>
      </dsp:nvSpPr>
      <dsp:spPr>
        <a:xfrm>
          <a:off x="1301948" y="691657"/>
          <a:ext cx="1053703" cy="68490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Plan</a:t>
          </a:r>
          <a:endParaRPr lang="en-US" sz="1900" kern="1200" dirty="0"/>
        </a:p>
      </dsp:txBody>
      <dsp:txXfrm>
        <a:off x="1335382" y="725091"/>
        <a:ext cx="986835" cy="618039"/>
      </dsp:txXfrm>
    </dsp:sp>
    <dsp:sp modelId="{93BFD301-4224-435F-BD33-1B47B09BA2E9}">
      <dsp:nvSpPr>
        <dsp:cNvPr id="0" name=""/>
        <dsp:cNvSpPr/>
      </dsp:nvSpPr>
      <dsp:spPr>
        <a:xfrm>
          <a:off x="460174" y="1034110"/>
          <a:ext cx="2737250" cy="2737250"/>
        </a:xfrm>
        <a:custGeom>
          <a:avLst/>
          <a:gdLst/>
          <a:ahLst/>
          <a:cxnLst/>
          <a:rect l="0" t="0" r="0" b="0"/>
          <a:pathLst>
            <a:path>
              <a:moveTo>
                <a:pt x="2036699" y="174133"/>
              </a:moveTo>
              <a:arcTo wR="1368625" hR="1368625" stAng="17953086" swAng="1212094"/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043E99-8214-42B0-82CF-F2D37C0E0256}">
      <dsp:nvSpPr>
        <dsp:cNvPr id="0" name=""/>
        <dsp:cNvSpPr/>
      </dsp:nvSpPr>
      <dsp:spPr>
        <a:xfrm>
          <a:off x="2603588" y="1637354"/>
          <a:ext cx="1053703" cy="68490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Act</a:t>
          </a:r>
          <a:endParaRPr lang="en-US" sz="1900" kern="1200" dirty="0"/>
        </a:p>
      </dsp:txBody>
      <dsp:txXfrm>
        <a:off x="2637022" y="1670788"/>
        <a:ext cx="986835" cy="618039"/>
      </dsp:txXfrm>
    </dsp:sp>
    <dsp:sp modelId="{601520E6-612E-4093-B66F-B7A3570EB7BF}">
      <dsp:nvSpPr>
        <dsp:cNvPr id="0" name=""/>
        <dsp:cNvSpPr/>
      </dsp:nvSpPr>
      <dsp:spPr>
        <a:xfrm>
          <a:off x="460174" y="1034110"/>
          <a:ext cx="2737250" cy="2737250"/>
        </a:xfrm>
        <a:custGeom>
          <a:avLst/>
          <a:gdLst/>
          <a:ahLst/>
          <a:cxnLst/>
          <a:rect l="0" t="0" r="0" b="0"/>
          <a:pathLst>
            <a:path>
              <a:moveTo>
                <a:pt x="2733972" y="1463293"/>
              </a:moveTo>
              <a:arcTo wR="1368625" hR="1368625" stAng="21837980" swAng="1360155"/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8E0B58-36B2-4736-98E1-D421F09F903A}">
      <dsp:nvSpPr>
        <dsp:cNvPr id="0" name=""/>
        <dsp:cNvSpPr/>
      </dsp:nvSpPr>
      <dsp:spPr>
        <a:xfrm>
          <a:off x="2106406" y="3167523"/>
          <a:ext cx="1053703" cy="68490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Monitor</a:t>
          </a:r>
          <a:endParaRPr lang="en-US" sz="1900" kern="1200" dirty="0"/>
        </a:p>
      </dsp:txBody>
      <dsp:txXfrm>
        <a:off x="2139840" y="3200957"/>
        <a:ext cx="986835" cy="618039"/>
      </dsp:txXfrm>
    </dsp:sp>
    <dsp:sp modelId="{3EBC19E2-D5CD-43A8-BCB0-27F0E86AD8DF}">
      <dsp:nvSpPr>
        <dsp:cNvPr id="0" name=""/>
        <dsp:cNvSpPr/>
      </dsp:nvSpPr>
      <dsp:spPr>
        <a:xfrm>
          <a:off x="460174" y="1034110"/>
          <a:ext cx="2737250" cy="2737250"/>
        </a:xfrm>
        <a:custGeom>
          <a:avLst/>
          <a:gdLst/>
          <a:ahLst/>
          <a:cxnLst/>
          <a:rect l="0" t="0" r="0" b="0"/>
          <a:pathLst>
            <a:path>
              <a:moveTo>
                <a:pt x="1536703" y="2726890"/>
              </a:moveTo>
              <a:arcTo wR="1368625" hR="1368625" stAng="4976749" swAng="846502"/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55ACE2-0557-43B5-8A14-52E73AACFADE}">
      <dsp:nvSpPr>
        <dsp:cNvPr id="0" name=""/>
        <dsp:cNvSpPr/>
      </dsp:nvSpPr>
      <dsp:spPr>
        <a:xfrm>
          <a:off x="497490" y="3167523"/>
          <a:ext cx="1053703" cy="68490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Evaluate</a:t>
          </a:r>
          <a:endParaRPr lang="en-US" sz="1900" kern="1200" dirty="0"/>
        </a:p>
      </dsp:txBody>
      <dsp:txXfrm>
        <a:off x="530924" y="3200957"/>
        <a:ext cx="986835" cy="618039"/>
      </dsp:txXfrm>
    </dsp:sp>
    <dsp:sp modelId="{67BE2F9E-3FC5-4714-8061-0011E4F0597E}">
      <dsp:nvSpPr>
        <dsp:cNvPr id="0" name=""/>
        <dsp:cNvSpPr/>
      </dsp:nvSpPr>
      <dsp:spPr>
        <a:xfrm>
          <a:off x="460174" y="1034110"/>
          <a:ext cx="2737250" cy="2737250"/>
        </a:xfrm>
        <a:custGeom>
          <a:avLst/>
          <a:gdLst/>
          <a:ahLst/>
          <a:cxnLst/>
          <a:rect l="0" t="0" r="0" b="0"/>
          <a:pathLst>
            <a:path>
              <a:moveTo>
                <a:pt x="145244" y="1982199"/>
              </a:moveTo>
              <a:arcTo wR="1368625" hR="1368625" stAng="9201865" swAng="1360155"/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B93950-35A6-46FD-AD91-06B0E6B07C8A}">
      <dsp:nvSpPr>
        <dsp:cNvPr id="0" name=""/>
        <dsp:cNvSpPr/>
      </dsp:nvSpPr>
      <dsp:spPr>
        <a:xfrm>
          <a:off x="308" y="1637354"/>
          <a:ext cx="1053703" cy="68490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Inform</a:t>
          </a:r>
          <a:endParaRPr lang="en-US" sz="1900" kern="1200" dirty="0"/>
        </a:p>
      </dsp:txBody>
      <dsp:txXfrm>
        <a:off x="33742" y="1670788"/>
        <a:ext cx="986835" cy="618039"/>
      </dsp:txXfrm>
    </dsp:sp>
    <dsp:sp modelId="{EF1224E2-A295-4597-B81E-F8695EFF5EA1}">
      <dsp:nvSpPr>
        <dsp:cNvPr id="0" name=""/>
        <dsp:cNvSpPr/>
      </dsp:nvSpPr>
      <dsp:spPr>
        <a:xfrm>
          <a:off x="460174" y="1034110"/>
          <a:ext cx="2737250" cy="2737250"/>
        </a:xfrm>
        <a:custGeom>
          <a:avLst/>
          <a:gdLst/>
          <a:ahLst/>
          <a:cxnLst/>
          <a:rect l="0" t="0" r="0" b="0"/>
          <a:pathLst>
            <a:path>
              <a:moveTo>
                <a:pt x="329161" y="478315"/>
              </a:moveTo>
              <a:arcTo wR="1368625" hR="1368625" stAng="13234821" swAng="1212094"/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411A7-B7BF-43A0-A713-142B298159E8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4EB5C-F645-4FE5-80EE-AAAEA56C7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7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4EB5C-F645-4FE5-80EE-AAAEA56C7E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186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4EB5C-F645-4FE5-80EE-AAAEA56C7EA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129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4EB5C-F645-4FE5-80EE-AAAEA56C7E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01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4EB5C-F645-4FE5-80EE-AAAEA56C7E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231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4EB5C-F645-4FE5-80EE-AAAEA56C7E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230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4EB5C-F645-4FE5-80EE-AAAEA56C7E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77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4EB5C-F645-4FE5-80EE-AAAEA56C7E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88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4EB5C-F645-4FE5-80EE-AAAEA56C7EA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66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4EB5C-F645-4FE5-80EE-AAAEA56C7EA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569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4EB5C-F645-4FE5-80EE-AAAEA56C7EA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569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E911B-C86C-4534-82C5-F27E8D46636E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D9457-2DB2-4074-A69E-1BF2F77EFD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E911B-C86C-4534-82C5-F27E8D46636E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D9457-2DB2-4074-A69E-1BF2F77EFD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E911B-C86C-4534-82C5-F27E8D46636E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D9457-2DB2-4074-A69E-1BF2F77EFD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E911B-C86C-4534-82C5-F27E8D46636E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D9457-2DB2-4074-A69E-1BF2F77EFD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E911B-C86C-4534-82C5-F27E8D46636E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D9457-2DB2-4074-A69E-1BF2F77EFD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E911B-C86C-4534-82C5-F27E8D46636E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D9457-2DB2-4074-A69E-1BF2F77EFD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E911B-C86C-4534-82C5-F27E8D46636E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D9457-2DB2-4074-A69E-1BF2F77EFD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E911B-C86C-4534-82C5-F27E8D46636E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D9457-2DB2-4074-A69E-1BF2F77EFD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E911B-C86C-4534-82C5-F27E8D46636E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D9457-2DB2-4074-A69E-1BF2F77EFD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E911B-C86C-4534-82C5-F27E8D46636E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D9457-2DB2-4074-A69E-1BF2F77EFDB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E911B-C86C-4534-82C5-F27E8D46636E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5D9457-2DB2-4074-A69E-1BF2F77EFDB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B5D9457-2DB2-4074-A69E-1BF2F77EFDB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2EE911B-C86C-4534-82C5-F27E8D46636E}" type="datetimeFigureOut">
              <a:rPr lang="en-US" smtClean="0"/>
              <a:t>4/18/2016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13.jpeg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4FRI Biophysical Monitoring Indicators:</a:t>
            </a:r>
            <a:br>
              <a:rPr lang="en-US" sz="4400" dirty="0" smtClean="0"/>
            </a:br>
            <a:r>
              <a:rPr lang="en-US" sz="4400" dirty="0" smtClean="0"/>
              <a:t>Assigning Metrics of Success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(or Failure)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4FRI Landscape Strategy &amp; Science and Monitoring </a:t>
            </a:r>
          </a:p>
          <a:p>
            <a:r>
              <a:rPr lang="en-US" dirty="0" smtClean="0"/>
              <a:t>Working Groups – 2011-2014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76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Parameterization of Indicators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166" y="1209694"/>
            <a:ext cx="3657600" cy="4590288"/>
          </a:xfrm>
        </p:spPr>
        <p:txBody>
          <a:bodyPr>
            <a:normAutofit/>
          </a:bodyPr>
          <a:lstStyle/>
          <a:p>
            <a:pPr marL="411480" lvl="1" indent="0">
              <a:buNone/>
            </a:pPr>
            <a:endParaRPr lang="en-US" dirty="0" smtClean="0"/>
          </a:p>
          <a:p>
            <a:r>
              <a:rPr lang="en-US" dirty="0" smtClean="0"/>
              <a:t>Based on “most” Desirable Conditions?</a:t>
            </a:r>
          </a:p>
          <a:p>
            <a:endParaRPr lang="en-US" dirty="0" smtClean="0"/>
          </a:p>
          <a:p>
            <a:r>
              <a:rPr lang="en-US" dirty="0" smtClean="0"/>
              <a:t>Based on “most” Undesirable Conditions?</a:t>
            </a:r>
          </a:p>
        </p:txBody>
      </p:sp>
      <p:pic>
        <p:nvPicPr>
          <p:cNvPr id="4098" name="Picture 2" descr="C:\Users\Public\Pictures\O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766" y="1489982"/>
            <a:ext cx="318901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williamson\Pictures\Wallo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314700"/>
            <a:ext cx="3301388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Users\Public\Pictures\brote10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340" y="4836175"/>
            <a:ext cx="2737059" cy="183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40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LSWG – SMWG work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30680"/>
            <a:ext cx="9051510" cy="4922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160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317391"/>
              </p:ext>
            </p:extLst>
          </p:nvPr>
        </p:nvGraphicFramePr>
        <p:xfrm>
          <a:off x="30480" y="685800"/>
          <a:ext cx="9067801" cy="5880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7800"/>
                <a:gridCol w="1981200"/>
                <a:gridCol w="5638801"/>
              </a:tblGrid>
              <a:tr h="1974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Indicator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16" marR="3416" marT="34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Measurable variable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16" marR="3416" marT="34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Trigger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16" marR="3416" marT="3416" marB="0" anchor="b"/>
                </a:tc>
              </a:tr>
              <a:tr h="761355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effectLst/>
                        </a:rPr>
                        <a:t>Invasive Plants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t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16" marR="3416" marT="3416" marB="0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Species cover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16" marR="3416" marT="34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u="none" strike="noStrike" dirty="0">
                          <a:effectLst/>
                        </a:rPr>
                        <a:t>TRIGGER: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Identification of new or existing “watch list” or “high risk” invasive species populations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16" marR="3416" marT="3416" marB="0"/>
                </a:tc>
              </a:tr>
              <a:tr h="613372">
                <a:tc vMerge="1">
                  <a:txBody>
                    <a:bodyPr/>
                    <a:lstStyle/>
                    <a:p>
                      <a:pPr algn="l" fontAlgn="t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16" marR="3416" marT="3416" marB="0"/>
                </a:tc>
                <a:tc vMerge="1">
                  <a:txBody>
                    <a:bodyPr/>
                    <a:lstStyle/>
                    <a:p>
                      <a:pPr algn="l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16" marR="3416" marT="34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u="none" strike="noStrike" dirty="0">
                          <a:effectLst/>
                        </a:rPr>
                        <a:t>TRIGGER 2: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Identification of areas at high risk of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cheatgrass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introduction, spread or dominance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16" marR="3416" marT="3416" marB="0"/>
                </a:tc>
              </a:tr>
              <a:tr h="613372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>
                          <a:effectLst/>
                        </a:rPr>
                        <a:t>Landscape Structure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16" marR="3416" marT="34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Landscape metrics (patch characteristics; configuration; diversity)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16" marR="3416" marT="34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u="none" strike="noStrike" dirty="0">
                          <a:effectLst/>
                        </a:rPr>
                        <a:t> </a:t>
                      </a:r>
                      <a:r>
                        <a:rPr lang="en-US" sz="1500" u="none" strike="noStrike" dirty="0" smtClean="0">
                          <a:effectLst/>
                        </a:rPr>
                        <a:t>TBD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16" marR="3416" marT="3416" marB="0"/>
                </a:tc>
              </a:tr>
              <a:tr h="936471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effectLst/>
                        </a:rPr>
                        <a:t>Diversity </a:t>
                      </a:r>
                      <a:r>
                        <a:rPr lang="en-US" sz="1400" b="1" u="none" strike="noStrike" dirty="0" smtClean="0">
                          <a:effectLst/>
                        </a:rPr>
                        <a:t>(understory</a:t>
                      </a:r>
                      <a:r>
                        <a:rPr lang="en-US" sz="1400" b="1" u="none" strike="noStrike" baseline="0" dirty="0" smtClean="0">
                          <a:effectLst/>
                        </a:rPr>
                        <a:t> community</a:t>
                      </a:r>
                      <a:r>
                        <a:rPr lang="en-US" sz="1400" b="1" u="none" strike="noStrike" dirty="0" smtClean="0">
                          <a:effectLst/>
                        </a:rPr>
                        <a:t>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t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t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16" marR="3416" marT="34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Bare Soil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16" marR="3416" marT="34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Within 5 years of treatment (mechanical and/or fire), bare soil should comprise less than 20% of area affected by treatment. 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16" marR="3416" marT="3416" marB="0"/>
                </a:tc>
              </a:tr>
              <a:tr h="751522">
                <a:tc vMerge="1">
                  <a:txBody>
                    <a:bodyPr/>
                    <a:lstStyle/>
                    <a:p>
                      <a:pPr algn="l" fontAlgn="t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16" marR="3416" marT="34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 smtClean="0">
                          <a:effectLst/>
                        </a:rPr>
                        <a:t>Songbird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16" marR="3416" marT="34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Fine Scale- TBD </a:t>
                      </a:r>
                      <a:b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Broad Scale-Any non-zero decline over a 5-year period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16" marR="3416" marT="3416" marB="0"/>
                </a:tc>
              </a:tr>
              <a:tr h="921484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effectLst/>
                        </a:rPr>
                        <a:t>Potential Fire Behavior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t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16" marR="3416" marT="34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Severity and size of fire; acres of high severity fire; and total acres burned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16" marR="3416" marT="34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u="none" strike="noStrike" dirty="0">
                          <a:effectLst/>
                        </a:rPr>
                        <a:t>TRIGGER 1: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Patch size of adjacent pixels expressing stand replacing fires is greater than 50 acres after 5 years</a:t>
                      </a:r>
                      <a:b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§ Patch size of adjacent pixels expressing stand replacing fires is greater than 10 acres after 10 years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16" marR="3416" marT="3416" marB="0"/>
                </a:tc>
              </a:tr>
              <a:tr h="691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effectLst/>
                        </a:rPr>
                        <a:t>Soils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t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16" marR="3416" marT="34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Soil Moisture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16" marR="3416" marT="341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Trends of decreasing soil moisture (after adjusting for climatic variability) in stands with similar treatment types and/or physiographic characteristics.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16" marR="3416" marT="3416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51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C:\Users\Public\Pictures\brote10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448" y="5092473"/>
            <a:ext cx="2239930" cy="149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Parameterization of Indicators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166" y="1209694"/>
            <a:ext cx="3657600" cy="4590288"/>
          </a:xfrm>
        </p:spPr>
        <p:txBody>
          <a:bodyPr>
            <a:normAutofit/>
          </a:bodyPr>
          <a:lstStyle/>
          <a:p>
            <a:pPr marL="411480" lvl="1" indent="0">
              <a:buNone/>
            </a:pPr>
            <a:endParaRPr lang="en-US" dirty="0" smtClean="0"/>
          </a:p>
          <a:p>
            <a:r>
              <a:rPr lang="en-US" dirty="0" smtClean="0"/>
              <a:t>Science baseline</a:t>
            </a:r>
          </a:p>
          <a:p>
            <a:endParaRPr lang="en-US" dirty="0" smtClean="0"/>
          </a:p>
          <a:p>
            <a:r>
              <a:rPr lang="en-US" dirty="0" smtClean="0"/>
              <a:t>Informed by stakeholders</a:t>
            </a:r>
          </a:p>
        </p:txBody>
      </p:sp>
      <p:pic>
        <p:nvPicPr>
          <p:cNvPr id="4098" name="Picture 2" descr="C:\Users\Public\Pictures\O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766" y="1489982"/>
            <a:ext cx="318901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http://www.gpnc.org/images/jpegs/animals/buckc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56782"/>
            <a:ext cx="1728788" cy="220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williamson\Pictures\Wallow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953" y="4495800"/>
            <a:ext cx="3301388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Public\Pictures\black_bear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878" y="1524000"/>
            <a:ext cx="171450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Public\Pictures\MS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917372"/>
            <a:ext cx="1981200" cy="2305050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47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</p:spPr>
        <p:txBody>
          <a:bodyPr/>
          <a:lstStyle/>
          <a:p>
            <a:r>
              <a:rPr lang="en-US" dirty="0" smtClean="0"/>
              <a:t>What is Adaptive Management?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Monitoring data must evaluated with respect to our objectives</a:t>
            </a:r>
          </a:p>
          <a:p>
            <a:endParaRPr lang="en-US" dirty="0" smtClean="0"/>
          </a:p>
          <a:p>
            <a:r>
              <a:rPr lang="en-US" dirty="0" smtClean="0"/>
              <a:t>Developing </a:t>
            </a:r>
            <a:r>
              <a:rPr lang="en-US" dirty="0"/>
              <a:t>thresholds and benchmarks determines when management should change (or not)</a:t>
            </a:r>
          </a:p>
          <a:p>
            <a:endParaRPr lang="en-US" dirty="0"/>
          </a:p>
        </p:txBody>
      </p:sp>
      <p:graphicFrame>
        <p:nvGraphicFramePr>
          <p:cNvPr id="5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72253746"/>
              </p:ext>
            </p:extLst>
          </p:nvPr>
        </p:nvGraphicFramePr>
        <p:xfrm>
          <a:off x="4419600" y="1536700"/>
          <a:ext cx="3657600" cy="4589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8194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4FRI Adaptive Management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81000" y="1541779"/>
            <a:ext cx="8225084" cy="4859021"/>
            <a:chOff x="0" y="0"/>
            <a:chExt cx="9284531" cy="5849813"/>
          </a:xfrm>
        </p:grpSpPr>
        <p:grpSp>
          <p:nvGrpSpPr>
            <p:cNvPr id="6" name="Group 5"/>
            <p:cNvGrpSpPr/>
            <p:nvPr/>
          </p:nvGrpSpPr>
          <p:grpSpPr>
            <a:xfrm>
              <a:off x="627321" y="0"/>
              <a:ext cx="8033395" cy="5849813"/>
              <a:chOff x="0" y="0"/>
              <a:chExt cx="8033395" cy="5849813"/>
            </a:xfrm>
          </p:grpSpPr>
          <p:sp>
            <p:nvSpPr>
              <p:cNvPr id="22" name="Flowchart: Decision 3"/>
              <p:cNvSpPr/>
              <p:nvPr/>
            </p:nvSpPr>
            <p:spPr>
              <a:xfrm>
                <a:off x="191386" y="3147237"/>
                <a:ext cx="1466490" cy="798929"/>
              </a:xfrm>
              <a:prstGeom prst="hexag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kern="1200" dirty="0">
                    <a:solidFill>
                      <a:srgbClr val="FFFFFF"/>
                    </a:solidFill>
                    <a:effectLst/>
                    <a:ea typeface="MS Mincho" panose="02020609040205080304" pitchFamily="49" charset="-128"/>
                    <a:cs typeface="Times New Roman" panose="02020603050405020304" pitchFamily="18" charset="0"/>
                  </a:rPr>
                  <a:t>Adaptive Management Response</a:t>
                </a:r>
                <a:endParaRPr lang="en-US" sz="1100" dirty="0">
                  <a:effectLst/>
                  <a:latin typeface="Times New Roman" panose="02020603050405020304" pitchFamily="18" charset="0"/>
                  <a:ea typeface="MS Mincho" panose="02020609040205080304" pitchFamily="49" charset="-128"/>
                </a:endParaRPr>
              </a:p>
            </p:txBody>
          </p:sp>
          <p:sp>
            <p:nvSpPr>
              <p:cNvPr id="23" name="Flowchart: Alternate Process 22"/>
              <p:cNvSpPr/>
              <p:nvPr/>
            </p:nvSpPr>
            <p:spPr>
              <a:xfrm>
                <a:off x="4447569" y="4890917"/>
                <a:ext cx="1118196" cy="958825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kern="1200" dirty="0">
                    <a:solidFill>
                      <a:srgbClr val="FFFFFF"/>
                    </a:solidFill>
                    <a:effectLst/>
                    <a:ea typeface="MS Mincho" panose="02020609040205080304" pitchFamily="49" charset="-128"/>
                    <a:cs typeface="Times New Roman" panose="02020603050405020304" pitchFamily="18" charset="0"/>
                  </a:rPr>
                  <a:t>4FRI Stakeholder Group</a:t>
                </a:r>
                <a:endParaRPr lang="en-US" sz="1100" dirty="0">
                  <a:effectLst/>
                  <a:latin typeface="Times New Roman" panose="02020603050405020304" pitchFamily="18" charset="0"/>
                  <a:ea typeface="MS Mincho" panose="02020609040205080304" pitchFamily="49" charset="-128"/>
                </a:endParaRPr>
              </a:p>
            </p:txBody>
          </p:sp>
          <p:sp>
            <p:nvSpPr>
              <p:cNvPr id="24" name="Flowchart: Preparation 23"/>
              <p:cNvSpPr/>
              <p:nvPr/>
            </p:nvSpPr>
            <p:spPr>
              <a:xfrm>
                <a:off x="6698511" y="2977116"/>
                <a:ext cx="1334884" cy="612140"/>
              </a:xfrm>
              <a:prstGeom prst="flowChartPreparati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kern="1200" dirty="0">
                    <a:solidFill>
                      <a:srgbClr val="FFFFFF"/>
                    </a:solidFill>
                    <a:effectLst/>
                    <a:ea typeface="MS Mincho" panose="02020609040205080304" pitchFamily="49" charset="-128"/>
                    <a:cs typeface="Times New Roman" panose="02020603050405020304" pitchFamily="18" charset="0"/>
                  </a:rPr>
                  <a:t>Data Analysis</a:t>
                </a:r>
                <a:endParaRPr lang="en-US" sz="1100" dirty="0">
                  <a:effectLst/>
                  <a:latin typeface="Times New Roman" panose="02020603050405020304" pitchFamily="18" charset="0"/>
                  <a:ea typeface="MS Mincho" panose="02020609040205080304" pitchFamily="49" charset="-128"/>
                </a:endParaRPr>
              </a:p>
            </p:txBody>
          </p:sp>
          <p:sp>
            <p:nvSpPr>
              <p:cNvPr id="25" name="Flowchart: Preparation 24"/>
              <p:cNvSpPr/>
              <p:nvPr/>
            </p:nvSpPr>
            <p:spPr>
              <a:xfrm>
                <a:off x="5688418" y="2987749"/>
                <a:ext cx="1180465" cy="612140"/>
              </a:xfrm>
              <a:prstGeom prst="flowChartPreparati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kern="1200" dirty="0">
                    <a:solidFill>
                      <a:srgbClr val="FFFFFF"/>
                    </a:solidFill>
                    <a:effectLst/>
                    <a:ea typeface="MS Mincho" panose="02020609040205080304" pitchFamily="49" charset="-128"/>
                    <a:cs typeface="Times New Roman" panose="02020603050405020304" pitchFamily="18" charset="0"/>
                  </a:rPr>
                  <a:t>Activity Reports</a:t>
                </a:r>
                <a:endParaRPr lang="en-US" sz="1100" dirty="0">
                  <a:effectLst/>
                  <a:latin typeface="Times New Roman" panose="02020603050405020304" pitchFamily="18" charset="0"/>
                  <a:ea typeface="MS Mincho" panose="02020609040205080304" pitchFamily="49" charset="-128"/>
                </a:endParaRPr>
              </a:p>
            </p:txBody>
          </p:sp>
          <p:sp>
            <p:nvSpPr>
              <p:cNvPr id="26" name="Flowchart: Multidocument 25"/>
              <p:cNvSpPr/>
              <p:nvPr/>
            </p:nvSpPr>
            <p:spPr>
              <a:xfrm>
                <a:off x="5656521" y="1414131"/>
                <a:ext cx="1285485" cy="1190625"/>
              </a:xfrm>
              <a:prstGeom prst="flowChartMultidocumen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kern="1200" dirty="0">
                    <a:solidFill>
                      <a:srgbClr val="FFFFFF"/>
                    </a:solidFill>
                    <a:effectLst/>
                    <a:ea typeface="MS Mincho" panose="02020609040205080304" pitchFamily="49" charset="-128"/>
                    <a:cs typeface="Times New Roman" panose="02020603050405020304" pitchFamily="18" charset="0"/>
                  </a:rPr>
                  <a:t>Data Collection &amp; Database Coordination &amp; Storage</a:t>
                </a:r>
                <a:endParaRPr lang="en-US" sz="1000" dirty="0">
                  <a:effectLst/>
                  <a:latin typeface="Times New Roman" panose="02020603050405020304" pitchFamily="18" charset="0"/>
                  <a:ea typeface="MS Mincho" panose="02020609040205080304" pitchFamily="49" charset="-128"/>
                </a:endParaRPr>
              </a:p>
            </p:txBody>
          </p:sp>
          <p:sp>
            <p:nvSpPr>
              <p:cNvPr id="27" name="Flowchart: Alternate Process 26"/>
              <p:cNvSpPr/>
              <p:nvPr/>
            </p:nvSpPr>
            <p:spPr>
              <a:xfrm>
                <a:off x="2317897" y="4890549"/>
                <a:ext cx="1183332" cy="959264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kern="1200" dirty="0">
                    <a:solidFill>
                      <a:srgbClr val="FFFFFF"/>
                    </a:solidFill>
                    <a:effectLst/>
                    <a:ea typeface="MS Mincho" panose="02020609040205080304" pitchFamily="49" charset="-128"/>
                    <a:cs typeface="Times New Roman" panose="02020603050405020304" pitchFamily="18" charset="0"/>
                  </a:rPr>
                  <a:t>Forest Service Leadership &amp; Staff</a:t>
                </a:r>
                <a:endParaRPr lang="en-US" sz="1100" dirty="0">
                  <a:effectLst/>
                  <a:latin typeface="Times New Roman" panose="02020603050405020304" pitchFamily="18" charset="0"/>
                  <a:ea typeface="MS Mincho" panose="02020609040205080304" pitchFamily="49" charset="-128"/>
                </a:endParaRPr>
              </a:p>
            </p:txBody>
          </p:sp>
          <p:sp>
            <p:nvSpPr>
              <p:cNvPr id="28" name="Flowchart: Predefined Process 27"/>
              <p:cNvSpPr/>
              <p:nvPr/>
            </p:nvSpPr>
            <p:spPr>
              <a:xfrm>
                <a:off x="0" y="1116418"/>
                <a:ext cx="2173605" cy="931545"/>
              </a:xfrm>
              <a:prstGeom prst="flowChartPredefined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kern="1200" dirty="0">
                    <a:solidFill>
                      <a:srgbClr val="FFFFFF"/>
                    </a:solidFill>
                    <a:effectLst/>
                    <a:ea typeface="MS Mincho" panose="02020609040205080304" pitchFamily="49" charset="-128"/>
                    <a:cs typeface="Times New Roman" panose="02020603050405020304" pitchFamily="18" charset="0"/>
                  </a:rPr>
                  <a:t>Change Needed:</a:t>
                </a:r>
                <a:endParaRPr lang="en-US" sz="1100" dirty="0">
                  <a:effectLst/>
                  <a:latin typeface="Times New Roman" panose="02020603050405020304" pitchFamily="18" charset="0"/>
                  <a:ea typeface="MS Mincho" panose="02020609040205080304" pitchFamily="49" charset="-128"/>
                </a:endParaRPr>
              </a:p>
              <a:p>
                <a:pPr marL="228600" marR="0" indent="-22860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28600" algn="l"/>
                  </a:tabLst>
                </a:pPr>
                <a:r>
                  <a:rPr lang="en-US" sz="1100" kern="1200" dirty="0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Within NEPA effects.</a:t>
                </a:r>
                <a:endParaRPr lang="en-US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 marR="0" indent="-22860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28600" algn="l"/>
                  </a:tabLst>
                </a:pPr>
                <a:r>
                  <a:rPr lang="en-US" sz="1100" kern="1200" dirty="0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Chapter 18 needed.</a:t>
                </a:r>
                <a:endParaRPr lang="en-US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 marR="0" indent="-22860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28600" algn="l"/>
                  </a:tabLst>
                </a:pPr>
                <a:r>
                  <a:rPr lang="en-US" sz="1100" kern="1200" dirty="0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New NEPA</a:t>
                </a:r>
                <a:endParaRPr lang="en-US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Flowchart: Predefined Process 28"/>
              <p:cNvSpPr/>
              <p:nvPr/>
            </p:nvSpPr>
            <p:spPr>
              <a:xfrm>
                <a:off x="2317897" y="2052083"/>
                <a:ext cx="1623418" cy="765048"/>
              </a:xfrm>
              <a:prstGeom prst="flowChartPredefined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kern="1200" dirty="0">
                    <a:solidFill>
                      <a:srgbClr val="FFFFFF"/>
                    </a:solidFill>
                    <a:effectLst/>
                    <a:ea typeface="MS Mincho" panose="02020609040205080304" pitchFamily="49" charset="-128"/>
                    <a:cs typeface="Times New Roman" panose="02020603050405020304" pitchFamily="18" charset="0"/>
                  </a:rPr>
                  <a:t>No Management Change Needed</a:t>
                </a:r>
                <a:endParaRPr lang="en-US" sz="1100" dirty="0">
                  <a:effectLst/>
                  <a:latin typeface="Times New Roman" panose="02020603050405020304" pitchFamily="18" charset="0"/>
                  <a:ea typeface="MS Mincho" panose="02020609040205080304" pitchFamily="49" charset="-128"/>
                </a:endParaRPr>
              </a:p>
            </p:txBody>
          </p:sp>
          <p:sp>
            <p:nvSpPr>
              <p:cNvPr id="30" name="Flowchart: Alternate Process 29"/>
              <p:cNvSpPr/>
              <p:nvPr/>
            </p:nvSpPr>
            <p:spPr>
              <a:xfrm>
                <a:off x="3030279" y="0"/>
                <a:ext cx="1838325" cy="77216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kern="1200" dirty="0">
                    <a:solidFill>
                      <a:srgbClr val="FFFFFF"/>
                    </a:solidFill>
                    <a:effectLst/>
                    <a:ea typeface="MS Mincho" panose="02020609040205080304" pitchFamily="49" charset="-128"/>
                    <a:cs typeface="Times New Roman" panose="02020603050405020304" pitchFamily="18" charset="0"/>
                  </a:rPr>
                  <a:t>Desired Conditions</a:t>
                </a:r>
                <a:r>
                  <a:rPr lang="en-US" sz="1100" kern="1200" baseline="30000" dirty="0">
                    <a:solidFill>
                      <a:srgbClr val="FFFFFF"/>
                    </a:solidFill>
                    <a:effectLst/>
                    <a:ea typeface="MS Mincho" panose="02020609040205080304" pitchFamily="49" charset="-128"/>
                    <a:cs typeface="Times New Roman" panose="02020603050405020304" pitchFamily="18" charset="0"/>
                  </a:rPr>
                  <a:t>1</a:t>
                </a:r>
                <a:endParaRPr lang="en-US" sz="1100" dirty="0">
                  <a:effectLst/>
                  <a:latin typeface="Times New Roman" panose="02020603050405020304" pitchFamily="18" charset="0"/>
                  <a:ea typeface="MS Mincho" panose="02020609040205080304" pitchFamily="49" charset="-128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kern="1200" dirty="0">
                    <a:solidFill>
                      <a:srgbClr val="FFFFFF"/>
                    </a:solidFill>
                    <a:effectLst/>
                    <a:ea typeface="MS Mincho" panose="02020609040205080304" pitchFamily="49" charset="-128"/>
                    <a:cs typeface="Times New Roman" panose="02020603050405020304" pitchFamily="18" charset="0"/>
                  </a:rPr>
                  <a:t>Monitoring Questions</a:t>
                </a:r>
                <a:endParaRPr lang="en-US" sz="1100" dirty="0">
                  <a:effectLst/>
                  <a:latin typeface="Times New Roman" panose="02020603050405020304" pitchFamily="18" charset="0"/>
                  <a:ea typeface="MS Mincho" panose="02020609040205080304" pitchFamily="49" charset="-128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kern="1200" dirty="0">
                    <a:solidFill>
                      <a:srgbClr val="FFFFFF"/>
                    </a:solidFill>
                    <a:effectLst/>
                    <a:ea typeface="MS Mincho" panose="02020609040205080304" pitchFamily="49" charset="-128"/>
                    <a:cs typeface="Times New Roman" panose="02020603050405020304" pitchFamily="18" charset="0"/>
                  </a:rPr>
                  <a:t>Monitoring Plan</a:t>
                </a:r>
                <a:endParaRPr lang="en-US" sz="1100" dirty="0">
                  <a:effectLst/>
                  <a:latin typeface="Times New Roman" panose="02020603050405020304" pitchFamily="18" charset="0"/>
                  <a:ea typeface="MS Mincho" panose="02020609040205080304" pitchFamily="49" charset="-128"/>
                </a:endParaRPr>
              </a:p>
            </p:txBody>
          </p:sp>
          <p:sp>
            <p:nvSpPr>
              <p:cNvPr id="31" name="Flowchart: Alternate Process 30"/>
              <p:cNvSpPr/>
              <p:nvPr/>
            </p:nvSpPr>
            <p:spPr>
              <a:xfrm>
                <a:off x="3040911" y="4263656"/>
                <a:ext cx="1838581" cy="772299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kern="1200" dirty="0">
                    <a:solidFill>
                      <a:srgbClr val="FFFFFF"/>
                    </a:solidFill>
                    <a:effectLst/>
                    <a:ea typeface="MS Mincho" panose="02020609040205080304" pitchFamily="49" charset="-128"/>
                    <a:cs typeface="Times New Roman" panose="02020603050405020304" pitchFamily="18" charset="0"/>
                  </a:rPr>
                  <a:t>COLLABORATIVE PROCESS</a:t>
                </a:r>
                <a:endParaRPr lang="en-US" sz="1100" dirty="0">
                  <a:effectLst/>
                  <a:latin typeface="Times New Roman" panose="02020603050405020304" pitchFamily="18" charset="0"/>
                  <a:ea typeface="MS Mincho" panose="02020609040205080304" pitchFamily="49" charset="-128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kern="1200" baseline="30000" dirty="0">
                    <a:solidFill>
                      <a:srgbClr val="FFFFFF"/>
                    </a:solidFill>
                    <a:effectLst/>
                    <a:ea typeface="MS Mincho" panose="02020609040205080304" pitchFamily="49" charset="-128"/>
                    <a:cs typeface="Times New Roman" panose="02020603050405020304" pitchFamily="18" charset="0"/>
                  </a:rPr>
                  <a:t>Semi-annual </a:t>
                </a:r>
                <a:endParaRPr lang="en-US" sz="1100" dirty="0">
                  <a:effectLst/>
                  <a:latin typeface="Times New Roman" panose="02020603050405020304" pitchFamily="18" charset="0"/>
                  <a:ea typeface="MS Mincho" panose="02020609040205080304" pitchFamily="49" charset="-128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733646" y="467831"/>
              <a:ext cx="6864380" cy="4196081"/>
              <a:chOff x="0" y="-1"/>
              <a:chExt cx="6864380" cy="4196081"/>
            </a:xfrm>
          </p:grpSpPr>
          <p:sp>
            <p:nvSpPr>
              <p:cNvPr id="13" name="Arc 12"/>
              <p:cNvSpPr/>
              <p:nvPr/>
            </p:nvSpPr>
            <p:spPr>
              <a:xfrm>
                <a:off x="3832314" y="-1"/>
                <a:ext cx="1715632" cy="1582742"/>
              </a:xfrm>
              <a:prstGeom prst="arc">
                <a:avLst/>
              </a:prstGeom>
              <a:ln w="57150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" name="Arc 13"/>
              <p:cNvSpPr/>
              <p:nvPr/>
            </p:nvSpPr>
            <p:spPr>
              <a:xfrm rot="10800000">
                <a:off x="1368189" y="3084802"/>
                <a:ext cx="2428079" cy="1107242"/>
              </a:xfrm>
              <a:prstGeom prst="arc">
                <a:avLst/>
              </a:prstGeom>
              <a:ln w="57150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5" name="Arc 14"/>
              <p:cNvSpPr/>
              <p:nvPr/>
            </p:nvSpPr>
            <p:spPr>
              <a:xfrm rot="5400000">
                <a:off x="4701496" y="2824305"/>
                <a:ext cx="747865" cy="1995685"/>
              </a:xfrm>
              <a:prstGeom prst="arc">
                <a:avLst>
                  <a:gd name="adj1" fmla="val 16261607"/>
                  <a:gd name="adj2" fmla="val 0"/>
                </a:avLst>
              </a:prstGeom>
              <a:ln w="57150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" name="Arc 15"/>
              <p:cNvSpPr/>
              <p:nvPr/>
            </p:nvSpPr>
            <p:spPr>
              <a:xfrm rot="2286261">
                <a:off x="6089045" y="1883323"/>
                <a:ext cx="775335" cy="634365"/>
              </a:xfrm>
              <a:prstGeom prst="arc">
                <a:avLst/>
              </a:prstGeom>
              <a:ln w="57150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" name="Arc 16"/>
              <p:cNvSpPr/>
              <p:nvPr/>
            </p:nvSpPr>
            <p:spPr>
              <a:xfrm rot="16200000">
                <a:off x="1635280" y="2399874"/>
                <a:ext cx="789644" cy="793343"/>
              </a:xfrm>
              <a:prstGeom prst="arc">
                <a:avLst/>
              </a:prstGeom>
              <a:ln w="57150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8" name="Arc 17"/>
              <p:cNvSpPr/>
              <p:nvPr/>
            </p:nvSpPr>
            <p:spPr>
              <a:xfrm rot="12419882">
                <a:off x="687705" y="1277267"/>
                <a:ext cx="721469" cy="1238448"/>
              </a:xfrm>
              <a:prstGeom prst="arc">
                <a:avLst/>
              </a:prstGeom>
              <a:ln w="57150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9" name="Arc 18"/>
              <p:cNvSpPr/>
              <p:nvPr/>
            </p:nvSpPr>
            <p:spPr>
              <a:xfrm rot="16200000">
                <a:off x="1517045" y="-423942"/>
                <a:ext cx="1367804" cy="2215688"/>
              </a:xfrm>
              <a:prstGeom prst="arc">
                <a:avLst/>
              </a:prstGeom>
              <a:ln w="57150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0" name="Arc 19"/>
              <p:cNvSpPr/>
              <p:nvPr/>
            </p:nvSpPr>
            <p:spPr>
              <a:xfrm rot="16200000">
                <a:off x="4409101" y="-349514"/>
                <a:ext cx="704525" cy="3677559"/>
              </a:xfrm>
              <a:prstGeom prst="arc">
                <a:avLst/>
              </a:prstGeom>
              <a:ln w="57150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1" name="Arc 20"/>
              <p:cNvSpPr/>
              <p:nvPr/>
            </p:nvSpPr>
            <p:spPr>
              <a:xfrm rot="5400000">
                <a:off x="1905" y="3345300"/>
                <a:ext cx="789305" cy="793115"/>
              </a:xfrm>
              <a:prstGeom prst="arc">
                <a:avLst/>
              </a:prstGeom>
              <a:ln w="57150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0" y="635085"/>
              <a:ext cx="9284531" cy="5109409"/>
              <a:chOff x="0" y="-417538"/>
              <a:chExt cx="9284531" cy="5109409"/>
            </a:xfrm>
          </p:grpSpPr>
          <p:sp>
            <p:nvSpPr>
              <p:cNvPr id="9" name="TextBox 12"/>
              <p:cNvSpPr txBox="1"/>
              <p:nvPr/>
            </p:nvSpPr>
            <p:spPr>
              <a:xfrm>
                <a:off x="6805115" y="-417538"/>
                <a:ext cx="2479416" cy="85182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kern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USFS Monitoring Coordinators:</a:t>
                </a:r>
                <a:endParaRPr lang="en-US" sz="1200" dirty="0">
                  <a:effectLst/>
                  <a:latin typeface="Times New Roman" panose="02020603050405020304" pitchFamily="18" charset="0"/>
                  <a:ea typeface="MS Mincho" panose="02020609040205080304" pitchFamily="49" charset="-128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kern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100% Forest Service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kern="1200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Cost-shared (doesn’t exist!)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Box 14"/>
              <p:cNvSpPr txBox="1"/>
              <p:nvPr/>
            </p:nvSpPr>
            <p:spPr>
              <a:xfrm>
                <a:off x="6211141" y="4317558"/>
                <a:ext cx="1358186" cy="37431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kern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Monitoring Board</a:t>
                </a:r>
                <a:endParaRPr lang="en-US" sz="1200" dirty="0">
                  <a:effectLst/>
                  <a:latin typeface="Times New Roman" panose="02020603050405020304" pitchFamily="18" charset="0"/>
                  <a:ea typeface="MS Mincho" panose="02020609040205080304" pitchFamily="49" charset="-128"/>
                </a:endParaRPr>
              </a:p>
            </p:txBody>
          </p:sp>
          <p:sp>
            <p:nvSpPr>
              <p:cNvPr id="11" name="TextBox 45"/>
              <p:cNvSpPr txBox="1"/>
              <p:nvPr/>
            </p:nvSpPr>
            <p:spPr>
              <a:xfrm>
                <a:off x="6581092" y="2568028"/>
                <a:ext cx="2079625" cy="40132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kern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Implementation targets</a:t>
                </a:r>
                <a:endParaRPr lang="en-US" sz="1200" dirty="0">
                  <a:effectLst/>
                  <a:latin typeface="Times New Roman" panose="02020603050405020304" pitchFamily="18" charset="0"/>
                  <a:ea typeface="MS Mincho" panose="02020609040205080304" pitchFamily="49" charset="-128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kern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Effectiveness triggers and thresholds </a:t>
                </a:r>
                <a:endParaRPr lang="en-US" sz="1200" dirty="0">
                  <a:effectLst/>
                  <a:latin typeface="Times New Roman" panose="02020603050405020304" pitchFamily="18" charset="0"/>
                  <a:ea typeface="MS Mincho" panose="02020609040205080304" pitchFamily="49" charset="-128"/>
                </a:endParaRPr>
              </a:p>
            </p:txBody>
          </p:sp>
          <p:sp>
            <p:nvSpPr>
              <p:cNvPr id="12" name="TextBox 54"/>
              <p:cNvSpPr txBox="1"/>
              <p:nvPr/>
            </p:nvSpPr>
            <p:spPr>
              <a:xfrm>
                <a:off x="0" y="3572539"/>
                <a:ext cx="1526673" cy="40348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kern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Knowledge Summary and Dissemination</a:t>
                </a:r>
                <a:endParaRPr lang="en-US" sz="1200" dirty="0">
                  <a:effectLst/>
                  <a:latin typeface="Times New Roman" panose="02020603050405020304" pitchFamily="18" charset="0"/>
                  <a:ea typeface="MS Mincho" panose="02020609040205080304" pitchFamily="49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1599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Openness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6629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24400"/>
          </a:xfrm>
          <a:solidFill>
            <a:srgbClr val="FFFFFF">
              <a:alpha val="74118"/>
            </a:srgbClr>
          </a:solidFill>
        </p:spPr>
        <p:txBody>
          <a:bodyPr>
            <a:normAutofit/>
          </a:bodyPr>
          <a:lstStyle/>
          <a:p>
            <a:r>
              <a:rPr lang="en-US" dirty="0" smtClean="0"/>
              <a:t>Indicator: Canopy Cover</a:t>
            </a:r>
          </a:p>
          <a:p>
            <a:r>
              <a:rPr lang="en-US" dirty="0" smtClean="0"/>
              <a:t>Method: RSAC protocol and </a:t>
            </a:r>
            <a:r>
              <a:rPr lang="en-US" dirty="0" smtClean="0"/>
              <a:t>tool/ Contract work with NAU/ CSP</a:t>
            </a:r>
            <a:endParaRPr lang="en-US" dirty="0" smtClean="0"/>
          </a:p>
          <a:p>
            <a:r>
              <a:rPr lang="en-US" dirty="0"/>
              <a:t>Trigger: Trigger is unexpected deviation from Table 64/ </a:t>
            </a:r>
            <a:r>
              <a:rPr lang="en-US" dirty="0" err="1"/>
              <a:t>Silvi</a:t>
            </a:r>
            <a:r>
              <a:rPr lang="en-US" dirty="0"/>
              <a:t> Report (update with Final EIS) desired conditions</a:t>
            </a:r>
            <a:r>
              <a:rPr lang="en-US" dirty="0" smtClean="0"/>
              <a:t>.</a:t>
            </a:r>
          </a:p>
          <a:p>
            <a:r>
              <a:rPr lang="en-US" dirty="0"/>
              <a:t>AM: Increase or focus monitoring efforts on areas with unexpected deviation. Re-assess with SHG</a:t>
            </a:r>
            <a:r>
              <a:rPr lang="en-US" dirty="0" smtClean="0"/>
              <a:t>.</a:t>
            </a:r>
          </a:p>
          <a:p>
            <a:r>
              <a:rPr lang="en-US" dirty="0"/>
              <a:t>Learning Objective: </a:t>
            </a:r>
            <a:r>
              <a:rPr lang="en-US" dirty="0" smtClean="0"/>
              <a:t>this </a:t>
            </a:r>
            <a:r>
              <a:rPr lang="en-US" dirty="0"/>
              <a:t>is a starting point to learn how treatments impact trends in </a:t>
            </a:r>
            <a:r>
              <a:rPr lang="en-US" dirty="0" smtClean="0"/>
              <a:t>openness.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28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23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74638"/>
            <a:ext cx="8229600" cy="1143000"/>
          </a:xfrm>
        </p:spPr>
        <p:txBody>
          <a:bodyPr/>
          <a:lstStyle/>
          <a:p>
            <a:r>
              <a:rPr lang="en-US" dirty="0" smtClean="0"/>
              <a:t>Science Application </a:t>
            </a:r>
            <a:br>
              <a:rPr lang="en-US" dirty="0" smtClean="0"/>
            </a:br>
            <a:r>
              <a:rPr lang="en-US" sz="2800" dirty="0"/>
              <a:t>D</a:t>
            </a:r>
            <a:r>
              <a:rPr lang="en-US" sz="2800" dirty="0" smtClean="0"/>
              <a:t>eveloping an Adaptive Management &amp; Monitoring Plan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47263" y="1828800"/>
            <a:ext cx="4114800" cy="4267200"/>
          </a:xfrm>
        </p:spPr>
        <p:txBody>
          <a:bodyPr>
            <a:normAutofit/>
          </a:bodyPr>
          <a:lstStyle/>
          <a:p>
            <a:r>
              <a:rPr lang="en-US" sz="2000" dirty="0"/>
              <a:t>Needs of USFS/ Expectations of Stakeholders</a:t>
            </a:r>
          </a:p>
          <a:p>
            <a:endParaRPr lang="en-US" sz="2000" dirty="0" smtClean="0"/>
          </a:p>
          <a:p>
            <a:r>
              <a:rPr lang="en-US" sz="2000" dirty="0" smtClean="0"/>
              <a:t>Incorporates Stakeholder desired conditions with management guidelines</a:t>
            </a:r>
          </a:p>
          <a:p>
            <a:endParaRPr lang="en-US" sz="2000" dirty="0" smtClean="0"/>
          </a:p>
          <a:p>
            <a:r>
              <a:rPr lang="en-US" sz="2000" dirty="0" smtClean="0"/>
              <a:t>Small group, science-based work on indicators</a:t>
            </a:r>
          </a:p>
          <a:p>
            <a:pPr lvl="1"/>
            <a:r>
              <a:rPr lang="en-US" sz="2000" dirty="0" smtClean="0"/>
              <a:t>Prioritization</a:t>
            </a:r>
            <a:endParaRPr lang="en-US" sz="2000" dirty="0"/>
          </a:p>
          <a:p>
            <a:pPr lvl="1"/>
            <a:r>
              <a:rPr lang="en-US" sz="2000" dirty="0" smtClean="0"/>
              <a:t>Parameterization (for a.m.)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504656"/>
            <a:ext cx="4784329" cy="32009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4496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is  Critical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36192"/>
            <a:ext cx="4114800" cy="4590288"/>
          </a:xfrm>
        </p:spPr>
        <p:txBody>
          <a:bodyPr/>
          <a:lstStyle/>
          <a:p>
            <a:r>
              <a:rPr lang="en-US" dirty="0"/>
              <a:t>Effectiveness vs. Implementation</a:t>
            </a:r>
          </a:p>
          <a:p>
            <a:endParaRPr lang="en-US" dirty="0" smtClean="0"/>
          </a:p>
          <a:p>
            <a:r>
              <a:rPr lang="en-US" dirty="0" smtClean="0"/>
              <a:t>Foundation of much of what we know</a:t>
            </a:r>
          </a:p>
          <a:p>
            <a:endParaRPr lang="en-US" dirty="0"/>
          </a:p>
          <a:p>
            <a:r>
              <a:rPr lang="en-US" dirty="0" smtClean="0"/>
              <a:t>Cornerstone of adaptive management</a:t>
            </a:r>
            <a:endParaRPr lang="en-US" dirty="0"/>
          </a:p>
        </p:txBody>
      </p:sp>
      <p:graphicFrame>
        <p:nvGraphicFramePr>
          <p:cNvPr id="5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41458525"/>
              </p:ext>
            </p:extLst>
          </p:nvPr>
        </p:nvGraphicFramePr>
        <p:xfrm>
          <a:off x="4419600" y="1536700"/>
          <a:ext cx="3657600" cy="4589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562600" y="3200396"/>
            <a:ext cx="2133600" cy="1219199"/>
            <a:chOff x="6019800" y="3429000"/>
            <a:chExt cx="1295400" cy="762000"/>
          </a:xfrm>
        </p:grpSpPr>
        <p:sp>
          <p:nvSpPr>
            <p:cNvPr id="7" name="Rounded Rectangle 6"/>
            <p:cNvSpPr/>
            <p:nvPr/>
          </p:nvSpPr>
          <p:spPr>
            <a:xfrm>
              <a:off x="6019800" y="3429000"/>
              <a:ext cx="1295400" cy="7620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19800" y="3627258"/>
              <a:ext cx="1219200" cy="365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tx2">
                      <a:lumMod val="75000"/>
                    </a:schemeClr>
                  </a:solidFill>
                </a:rPr>
                <a:t>Monitor</a:t>
              </a:r>
              <a:endParaRPr lang="en-US" sz="3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54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dn.xl.thumbs.canstockphoto.com/canstock319700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11742"/>
            <a:ext cx="3929063" cy="2876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90600"/>
            <a:ext cx="7659687" cy="1168400"/>
          </a:xfrm>
        </p:spPr>
        <p:txBody>
          <a:bodyPr/>
          <a:lstStyle/>
          <a:p>
            <a:r>
              <a:rPr lang="en-US" dirty="0" smtClean="0"/>
              <a:t>SMWG – LSWG work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5275567"/>
            <a:ext cx="6172200" cy="1180796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Prioritization</a:t>
            </a:r>
          </a:p>
          <a:p>
            <a:r>
              <a:rPr lang="en-US" dirty="0" smtClean="0"/>
              <a:t>Parameterization</a:t>
            </a:r>
            <a:endParaRPr lang="en-US" dirty="0"/>
          </a:p>
        </p:txBody>
      </p:sp>
      <p:pic>
        <p:nvPicPr>
          <p:cNvPr id="4" name="Picture 6" descr="http://cliparts.co/cliparts/Acb/jGM/AcbjGM8o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43493"/>
            <a:ext cx="2772327" cy="276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ages.clipartof.com/small/1375418-Clipart-Of-A-Tense-Meeting-Of-White-Business-Men-And-Women-Arguing-Royalty-Free-Vector-Illustration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19" b="13191"/>
          <a:stretch/>
        </p:blipFill>
        <p:spPr bwMode="auto">
          <a:xfrm>
            <a:off x="427930" y="2133691"/>
            <a:ext cx="428625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78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1" y="304800"/>
            <a:ext cx="2971800" cy="1143000"/>
          </a:xfrm>
        </p:spPr>
        <p:txBody>
          <a:bodyPr/>
          <a:lstStyle/>
          <a:p>
            <a:r>
              <a:rPr lang="en-US" sz="3200" dirty="0" smtClean="0"/>
              <a:t>SMWG Work (2010-11):</a:t>
            </a:r>
            <a:endParaRPr lang="en-US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0732"/>
            <a:ext cx="4791075" cy="6448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228600" y="2285310"/>
            <a:ext cx="30480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Monitoring Indicators: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Social and Economic (Anne </a:t>
            </a:r>
            <a:r>
              <a:rPr lang="en-US" sz="1600" dirty="0" err="1" smtClean="0"/>
              <a:t>Mottek</a:t>
            </a:r>
            <a:r>
              <a:rPr lang="en-US" sz="1600" dirty="0"/>
              <a:t> </a:t>
            </a:r>
            <a:r>
              <a:rPr lang="en-US" sz="1600" dirty="0" smtClean="0"/>
              <a:t>Lucas)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Biophysical (Pete Fule, Matt Williamson, Dave Huffman, Ed Smith)</a:t>
            </a:r>
          </a:p>
        </p:txBody>
      </p:sp>
    </p:spTree>
    <p:extLst>
      <p:ext uri="{BB962C8B-B14F-4D97-AF65-F5344CB8AC3E}">
        <p14:creationId xmlns:p14="http://schemas.microsoft.com/office/powerpoint/2010/main" val="171324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Developing objectives: An example</a:t>
            </a:r>
            <a:endParaRPr lang="en-US" sz="4000" dirty="0"/>
          </a:p>
        </p:txBody>
      </p:sp>
      <p:pic>
        <p:nvPicPr>
          <p:cNvPr id="2051" name="Picture 3" descr="F:\K2M\Baseline Assessment Plot Photos\2007\7-19-07\IMG_347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2209800" cy="294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5" t="10352" r="1544" b="11593"/>
          <a:stretch/>
        </p:blipFill>
        <p:spPr>
          <a:xfrm>
            <a:off x="2895600" y="1620738"/>
            <a:ext cx="3124200" cy="21892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Left-Right Arrow 10"/>
          <p:cNvSpPr/>
          <p:nvPr/>
        </p:nvSpPr>
        <p:spPr>
          <a:xfrm>
            <a:off x="2362200" y="2569028"/>
            <a:ext cx="533400" cy="25037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-Right Arrow 15"/>
          <p:cNvSpPr/>
          <p:nvPr/>
        </p:nvSpPr>
        <p:spPr>
          <a:xfrm>
            <a:off x="6019800" y="2694213"/>
            <a:ext cx="533400" cy="2558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" t="3837" r="3497" b="3194"/>
          <a:stretch/>
        </p:blipFill>
        <p:spPr bwMode="auto">
          <a:xfrm>
            <a:off x="6564086" y="1469570"/>
            <a:ext cx="2427514" cy="3000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1752600" y="3724281"/>
            <a:ext cx="685800" cy="74533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7200" y="4498115"/>
            <a:ext cx="5676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Stand-Level:  Restore resiliency to ponderosa pine stands.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32625" y="4495800"/>
            <a:ext cx="4435125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Reduce </a:t>
            </a:r>
            <a:r>
              <a:rPr lang="en-US" dirty="0"/>
              <a:t>basal area of ponderosa pine by 30</a:t>
            </a:r>
            <a:r>
              <a:rPr lang="en-US" dirty="0" smtClean="0"/>
              <a:t>%.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58440" y="5111031"/>
            <a:ext cx="6566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Treatment </a:t>
            </a:r>
            <a:r>
              <a:rPr lang="en-US" dirty="0" smtClean="0"/>
              <a:t>Unit Level</a:t>
            </a:r>
            <a:r>
              <a:rPr lang="en-US" dirty="0"/>
              <a:t>:  Ponderosa pine ecosystems are heterogeneous in structure and distribution.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58440" y="5105400"/>
            <a:ext cx="702356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Treatment Unit Level: Ponderosa </a:t>
            </a:r>
            <a:r>
              <a:rPr lang="en-US" dirty="0"/>
              <a:t>pine systems have a range of </a:t>
            </a:r>
            <a:r>
              <a:rPr lang="en-US" dirty="0" smtClean="0"/>
              <a:t>canopy</a:t>
            </a:r>
          </a:p>
          <a:p>
            <a:r>
              <a:rPr lang="en-US" dirty="0" smtClean="0"/>
              <a:t>closure </a:t>
            </a:r>
            <a:r>
              <a:rPr lang="en-US" dirty="0"/>
              <a:t>at Restoration Unit scales from 20% to 60%.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419600" y="3581400"/>
            <a:ext cx="38100" cy="1524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019300" y="58674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Restoration-unit, Analysis Area, &amp; Landscape –Levels:  There is low potential for unnaturally severe fire to spread…   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562600" y="4477232"/>
            <a:ext cx="2280558" cy="139016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981200" y="5867400"/>
            <a:ext cx="640080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Restoration-unit, Analysis Area, &amp; Landscape –Levels:  </a:t>
            </a:r>
            <a:r>
              <a:rPr lang="en-US" dirty="0" smtClean="0"/>
              <a:t>Crown fire potential is reduced to less than 10% across Fire Regime I forests.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64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 animBg="1"/>
      <p:bldP spid="8" grpId="0"/>
      <p:bldP spid="13" grpId="0" animBg="1"/>
      <p:bldP spid="19" grpId="0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Biophysical Indicators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647399"/>
              </p:ext>
            </p:extLst>
          </p:nvPr>
        </p:nvGraphicFramePr>
        <p:xfrm>
          <a:off x="228600" y="1600200"/>
          <a:ext cx="8077200" cy="3733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4600"/>
                <a:gridCol w="2870200"/>
                <a:gridCol w="2692400"/>
              </a:tblGrid>
              <a:tr h="3752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STRUCTURE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23" marR="2823" marT="28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COMPOSITION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23" marR="2823" marT="28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PROCESS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23" marR="2823" marT="2823" marB="0" anchor="b"/>
                </a:tc>
              </a:tr>
              <a:tr h="3752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Tree Size Distribution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23" marR="2823" marT="28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Snags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23" marR="2823" marT="28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Tree Mortality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23" marR="2823" marT="2823" marB="0" anchor="b"/>
                </a:tc>
              </a:tr>
              <a:tr h="3752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Spatial Aggregation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23" marR="2823" marT="28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Old Trees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23" marR="2823" marT="28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Regeneration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23" marR="2823" marT="2823" marB="0" anchor="b"/>
                </a:tc>
              </a:tr>
              <a:tr h="3752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Canopy Openness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23" marR="2823" marT="28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Rare/ Unique Habitats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23" marR="2823" marT="28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Insect Pathogens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23" marR="2823" marT="2823" marB="0" anchor="b"/>
                </a:tc>
              </a:tr>
              <a:tr h="3752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Landscape Structure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23" marR="2823" marT="28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Understory Composition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23" marR="2823" marT="28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Fuel Hazard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23" marR="2823" marT="2823" marB="0" anchor="b"/>
                </a:tc>
              </a:tr>
              <a:tr h="375224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23" marR="2823" marT="28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Invasive Plants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23" marR="2823" marT="28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Potential Fire Behavior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23" marR="2823" marT="2823" marB="0" anchor="b"/>
                </a:tc>
              </a:tr>
              <a:tr h="375224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23" marR="2823" marT="28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Response of Wildlife T&amp;E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23" marR="2823" marT="28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Fire Characteristics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23" marR="2823" marT="2823" marB="0" anchor="b"/>
                </a:tc>
              </a:tr>
              <a:tr h="375224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23" marR="2823" marT="28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Habitat Suitability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23" marR="2823" marT="28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Watershed Function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23" marR="2823" marT="2823" marB="0" anchor="b"/>
                </a:tc>
              </a:tr>
              <a:tr h="351008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23" marR="2823" marT="28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Diversity (</a:t>
                      </a:r>
                      <a:r>
                        <a:rPr lang="en-US" sz="2000" u="none" strike="noStrike" dirty="0" smtClean="0">
                          <a:effectLst/>
                        </a:rPr>
                        <a:t>plant/wildlife)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23" marR="2823" marT="28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Soils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23" marR="2823" marT="2823" marB="0" anchor="b"/>
                </a:tc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23" marR="2823" marT="28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Wildlife Response (Habitat)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23" marR="2823" marT="28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Air Quality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23" marR="2823" marT="2823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97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620000" cy="12192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SMWG: Setting Benchmarks and Thresholds or Triggers: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7848600" cy="4191000"/>
          </a:xfrm>
        </p:spPr>
        <p:txBody>
          <a:bodyPr>
            <a:normAutofit/>
          </a:bodyPr>
          <a:lstStyle/>
          <a:p>
            <a:pPr marL="342900" lvl="1">
              <a:buClr>
                <a:schemeClr val="accent1"/>
              </a:buClr>
            </a:pPr>
            <a:r>
              <a:rPr lang="en-US" sz="2800" dirty="0"/>
              <a:t>Science-based literature review to determine if parameters exist</a:t>
            </a:r>
          </a:p>
          <a:p>
            <a:pPr lvl="1"/>
            <a:r>
              <a:rPr lang="en-US" dirty="0" smtClean="0"/>
              <a:t>“Restoration treatments should reduce the risk of active crown fire by xx% - xx% within Restoration Unit 1”</a:t>
            </a:r>
          </a:p>
          <a:p>
            <a:pPr lvl="1"/>
            <a:r>
              <a:rPr lang="en-US" dirty="0" smtClean="0"/>
              <a:t>“Restoration treatments should not increase invasive species cover by more than xx% -xx% annually”</a:t>
            </a:r>
          </a:p>
          <a:p>
            <a:r>
              <a:rPr lang="en-US" dirty="0" smtClean="0"/>
              <a:t>Need for broader stakeholder engagement to record social zones of agreement/ consensus.</a:t>
            </a:r>
          </a:p>
        </p:txBody>
      </p:sp>
    </p:spTree>
    <p:extLst>
      <p:ext uri="{BB962C8B-B14F-4D97-AF65-F5344CB8AC3E}">
        <p14:creationId xmlns:p14="http://schemas.microsoft.com/office/powerpoint/2010/main" val="235971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Biophysical Indicator Prioritization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dirty="0" smtClean="0"/>
              <a:t>In </a:t>
            </a:r>
            <a:r>
              <a:rPr lang="en-US" sz="2000" dirty="0"/>
              <a:t>order to prioritize </a:t>
            </a:r>
            <a:r>
              <a:rPr lang="en-US" sz="2000" dirty="0" smtClean="0"/>
              <a:t>indicators for parameterization, </a:t>
            </a:r>
            <a:r>
              <a:rPr lang="en-US" sz="2000" dirty="0"/>
              <a:t>the group identified those unintended consequences / effects that, if realized after 20 years of implementation, would be “show stoppers.”</a:t>
            </a:r>
          </a:p>
          <a:p>
            <a:pPr lvl="2"/>
            <a:r>
              <a:rPr lang="en-US" dirty="0" smtClean="0"/>
              <a:t>Invasive Species – spread of invasive species that change long-term ecological function and restoration trajectory</a:t>
            </a:r>
          </a:p>
          <a:p>
            <a:pPr lvl="2"/>
            <a:r>
              <a:rPr lang="en-US" dirty="0" smtClean="0"/>
              <a:t>Soils </a:t>
            </a:r>
            <a:r>
              <a:rPr lang="en-US" dirty="0"/>
              <a:t>– irretrievable compaction, erosion, soil moisture</a:t>
            </a:r>
          </a:p>
          <a:p>
            <a:pPr lvl="2"/>
            <a:r>
              <a:rPr lang="en-US" dirty="0"/>
              <a:t>Diversity of Plant and Animal Communities – loss of endemic or canopy dependent species</a:t>
            </a:r>
          </a:p>
          <a:p>
            <a:pPr lvl="2"/>
            <a:r>
              <a:rPr lang="en-US" dirty="0"/>
              <a:t>Fire – large scale crown fire and type shifts rather than characteristic fire behaviors and frequencies being reestablished at landscape scales</a:t>
            </a:r>
          </a:p>
          <a:p>
            <a:pPr lvl="2"/>
            <a:r>
              <a:rPr lang="en-US" dirty="0"/>
              <a:t>Forest Structure – Landscape structure</a:t>
            </a:r>
          </a:p>
          <a:p>
            <a:endParaRPr lang="en-US" sz="1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948493"/>
              </p:ext>
            </p:extLst>
          </p:nvPr>
        </p:nvGraphicFramePr>
        <p:xfrm>
          <a:off x="228600" y="2286000"/>
          <a:ext cx="8077200" cy="3733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4600"/>
                <a:gridCol w="2870200"/>
                <a:gridCol w="2692400"/>
              </a:tblGrid>
              <a:tr h="3752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STRUCTURE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23" marR="2823" marT="28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COMPOSITION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23" marR="2823" marT="28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PROCESS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23" marR="2823" marT="2823" marB="0" anchor="b"/>
                </a:tc>
              </a:tr>
              <a:tr h="3752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Tree Size Distribution</a:t>
                      </a:r>
                      <a:endParaRPr lang="en-US" sz="2000" b="0" i="0" u="none" strike="noStrike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2823" marR="2823" marT="28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Snags </a:t>
                      </a:r>
                      <a:endParaRPr lang="en-US" sz="2000" b="0" i="0" u="none" strike="noStrike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2823" marR="2823" marT="28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Tree Mortality</a:t>
                      </a:r>
                      <a:endParaRPr lang="en-US" sz="2000" b="0" i="0" u="none" strike="noStrike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2823" marR="2823" marT="2823" marB="0" anchor="b"/>
                </a:tc>
              </a:tr>
              <a:tr h="3752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Spatial Aggregation</a:t>
                      </a:r>
                      <a:endParaRPr lang="en-US" sz="2000" b="0" i="0" u="none" strike="noStrike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2823" marR="2823" marT="28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Old Trees</a:t>
                      </a:r>
                      <a:endParaRPr lang="en-US" sz="2000" b="0" i="0" u="none" strike="noStrike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2823" marR="2823" marT="28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Regeneration </a:t>
                      </a:r>
                      <a:endParaRPr lang="en-US" sz="2000" b="0" i="0" u="none" strike="noStrike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2823" marR="2823" marT="2823" marB="0" anchor="b"/>
                </a:tc>
              </a:tr>
              <a:tr h="3752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Canopy Openness</a:t>
                      </a:r>
                      <a:endParaRPr lang="en-US" sz="2000" b="0" i="0" u="none" strike="noStrike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2823" marR="2823" marT="28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Rare/ Unique Habitats</a:t>
                      </a:r>
                      <a:endParaRPr lang="en-US" sz="2000" b="0" i="0" u="none" strike="noStrike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2823" marR="2823" marT="28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Insect Pathogens</a:t>
                      </a:r>
                      <a:endParaRPr lang="en-US" sz="2000" b="0" i="0" u="none" strike="noStrike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2823" marR="2823" marT="2823" marB="0" anchor="b"/>
                </a:tc>
              </a:tr>
              <a:tr h="3752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Landscape Structure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23" marR="2823" marT="28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Understory Composition</a:t>
                      </a:r>
                      <a:endParaRPr lang="en-US" sz="2000" b="0" i="0" u="none" strike="noStrike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2823" marR="2823" marT="28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Fuel Hazard</a:t>
                      </a:r>
                      <a:endParaRPr lang="en-US" sz="2000" b="0" i="0" u="none" strike="noStrike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2823" marR="2823" marT="2823" marB="0" anchor="b"/>
                </a:tc>
              </a:tr>
              <a:tr h="375224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23" marR="2823" marT="28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Invasive Plants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23" marR="2823" marT="28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Potential Fire Behavior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23" marR="2823" marT="2823" marB="0" anchor="b"/>
                </a:tc>
              </a:tr>
              <a:tr h="375224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23" marR="2823" marT="28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Response of Wildlife T&amp;E</a:t>
                      </a:r>
                      <a:endParaRPr lang="en-US" sz="2000" b="0" i="0" u="none" strike="noStrike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2823" marR="2823" marT="28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Fire Characteristics</a:t>
                      </a:r>
                      <a:endParaRPr lang="en-US" sz="2000" b="0" i="0" u="none" strike="noStrike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2823" marR="2823" marT="2823" marB="0" anchor="b"/>
                </a:tc>
              </a:tr>
              <a:tr h="375224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23" marR="2823" marT="28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Habitat Suitability</a:t>
                      </a:r>
                      <a:endParaRPr lang="en-US" sz="2000" b="0" i="0" u="none" strike="noStrike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2823" marR="2823" marT="28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Watershed Function</a:t>
                      </a:r>
                      <a:endParaRPr lang="en-US" sz="2000" b="0" i="0" u="none" strike="noStrike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2823" marR="2823" marT="2823" marB="0" anchor="b"/>
                </a:tc>
              </a:tr>
              <a:tr h="351008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23" marR="2823" marT="28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Diversity (</a:t>
                      </a:r>
                      <a:r>
                        <a:rPr lang="en-US" sz="2000" u="none" strike="noStrike" dirty="0" smtClean="0">
                          <a:effectLst/>
                        </a:rPr>
                        <a:t>plant/wildlife)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23" marR="2823" marT="28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Soils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23" marR="2823" marT="2823" marB="0" anchor="b"/>
                </a:tc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23" marR="2823" marT="28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Wildlife Response (Habitat)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2823" marR="2823" marT="28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Air Quality</a:t>
                      </a:r>
                      <a:endParaRPr lang="en-US" sz="2000" b="0" i="0" u="none" strike="noStrike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2823" marR="2823" marT="2823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681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1183</TotalTime>
  <Words>873</Words>
  <Application>Microsoft Office PowerPoint</Application>
  <PresentationFormat>On-screen Show (4:3)</PresentationFormat>
  <Paragraphs>192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MS Mincho</vt:lpstr>
      <vt:lpstr>Arial</vt:lpstr>
      <vt:lpstr>Calibri</vt:lpstr>
      <vt:lpstr>Cambria</vt:lpstr>
      <vt:lpstr>Times New Roman</vt:lpstr>
      <vt:lpstr>Adjacency</vt:lpstr>
      <vt:lpstr>4FRI Biophysical Monitoring Indicators: Assigning Metrics of Success (or Failure)</vt:lpstr>
      <vt:lpstr>Science Application  Developing an Adaptive Management &amp; Monitoring Plan</vt:lpstr>
      <vt:lpstr>Monitoring is  Critical</vt:lpstr>
      <vt:lpstr>SMWG – LSWG work</vt:lpstr>
      <vt:lpstr>SMWG Work (2010-11):</vt:lpstr>
      <vt:lpstr>Developing objectives: An example</vt:lpstr>
      <vt:lpstr>Biophysical Indicators</vt:lpstr>
      <vt:lpstr>SMWG: Setting Benchmarks and Thresholds or Triggers: </vt:lpstr>
      <vt:lpstr>Biophysical Indicator Prioritization</vt:lpstr>
      <vt:lpstr>Parameterization of Indicators</vt:lpstr>
      <vt:lpstr>LSWG – SMWG work</vt:lpstr>
      <vt:lpstr>PowerPoint Presentation</vt:lpstr>
      <vt:lpstr>Parameterization of Indicators</vt:lpstr>
      <vt:lpstr>What is Adaptive Management?</vt:lpstr>
      <vt:lpstr>4FRI Adaptive Management</vt:lpstr>
      <vt:lpstr>Openness</vt:lpstr>
      <vt:lpstr>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an Adaptive Management Program for the Four Forest Restoration Initiative</dc:title>
  <dc:creator>Matt Williamson</dc:creator>
  <cp:lastModifiedBy>Amy Waltz</cp:lastModifiedBy>
  <cp:revision>75</cp:revision>
  <dcterms:created xsi:type="dcterms:W3CDTF">2011-09-15T15:20:19Z</dcterms:created>
  <dcterms:modified xsi:type="dcterms:W3CDTF">2016-04-18T23:51:16Z</dcterms:modified>
</cp:coreProperties>
</file>