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sldIdLst>
    <p:sldId id="292"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Arial Black" panose="020B0A04020102020204" pitchFamily="34" charset="0"/>
      <p:bold r:id="rId38"/>
    </p:embeddedFont>
    <p:embeddedFont>
      <p:font typeface="Calibri Light" panose="020F0302020204030204" pitchFamily="34" charset="0"/>
      <p:regular r:id="rId39"/>
      <p:italic r:id="rId40"/>
    </p:embeddedFont>
    <p:embeddedFont>
      <p:font typeface="Rockwell" panose="02060603020205020403" pitchFamily="18"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813" autoAdjust="0"/>
  </p:normalViewPr>
  <p:slideViewPr>
    <p:cSldViewPr snapToGrid="0">
      <p:cViewPr varScale="1">
        <p:scale>
          <a:sx n="50" d="100"/>
          <a:sy n="50" d="100"/>
        </p:scale>
        <p:origin x="1860" y="42"/>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7B53E-6880-4E6A-AA72-95EDAB763E23}" type="datetimeFigureOut">
              <a:rPr lang="en-US" smtClean="0"/>
              <a:t>4/22/2016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C83443-48ED-4810-9089-A0399D777ADA}" type="slidenum">
              <a:rPr lang="en-US" smtClean="0"/>
              <a:t>‹#›</a:t>
            </a:fld>
            <a:endParaRPr lang="en-US"/>
          </a:p>
        </p:txBody>
      </p:sp>
    </p:spTree>
    <p:extLst>
      <p:ext uri="{BB962C8B-B14F-4D97-AF65-F5344CB8AC3E}">
        <p14:creationId xmlns:p14="http://schemas.microsoft.com/office/powerpoint/2010/main" val="220951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22BBC3-FE34-4FCB-AE3A-4B638C2A4412}" type="slidenum">
              <a:rPr lang="en-US" smtClean="0"/>
              <a:t>1</a:t>
            </a:fld>
            <a:endParaRPr lang="en-US"/>
          </a:p>
        </p:txBody>
      </p:sp>
    </p:spTree>
    <p:extLst>
      <p:ext uri="{BB962C8B-B14F-4D97-AF65-F5344CB8AC3E}">
        <p14:creationId xmlns:p14="http://schemas.microsoft.com/office/powerpoint/2010/main" val="426608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69F97-4F46-4E55-8153-B9546CA67738}" type="slidenum">
              <a:rPr lang="en-US" smtClean="0"/>
              <a:t>20</a:t>
            </a:fld>
            <a:endParaRPr lang="en-US" dirty="0"/>
          </a:p>
        </p:txBody>
      </p:sp>
    </p:spTree>
    <p:extLst>
      <p:ext uri="{BB962C8B-B14F-4D97-AF65-F5344CB8AC3E}">
        <p14:creationId xmlns:p14="http://schemas.microsoft.com/office/powerpoint/2010/main" val="411321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69F97-4F46-4E55-8153-B9546CA67738}" type="slidenum">
              <a:rPr lang="en-US" smtClean="0"/>
              <a:t>25</a:t>
            </a:fld>
            <a:endParaRPr lang="en-US" dirty="0"/>
          </a:p>
        </p:txBody>
      </p:sp>
    </p:spTree>
    <p:extLst>
      <p:ext uri="{BB962C8B-B14F-4D97-AF65-F5344CB8AC3E}">
        <p14:creationId xmlns:p14="http://schemas.microsoft.com/office/powerpoint/2010/main" val="562678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also be working with managers to implement these adaptation strategies and tactics they developed, in their planning, monitoring, and on-the-ground projects.</a:t>
            </a:r>
            <a:endParaRPr lang="en-US" dirty="0" smtClean="0"/>
          </a:p>
          <a:p>
            <a:r>
              <a:rPr lang="en-US" dirty="0" smtClean="0"/>
              <a:t>Assessments and adaptation options developed by Adaptation Partners are resulting in revised management approaches on the ground.  </a:t>
            </a:r>
          </a:p>
          <a:p>
            <a:pPr marL="171450" indent="-171450">
              <a:buFont typeface="Arial" panose="020B0604020202020204" pitchFamily="34" charset="0"/>
              <a:buChar char="•"/>
            </a:pPr>
            <a:r>
              <a:rPr lang="en-US" dirty="0" smtClean="0"/>
              <a:t>For example, Olympic National Forest has modified its stand density management guidelines in light of a warmer climate.  </a:t>
            </a:r>
          </a:p>
          <a:p>
            <a:pPr marL="171450" indent="-171450">
              <a:buFont typeface="Arial" panose="020B0604020202020204" pitchFamily="34" charset="0"/>
              <a:buChar char="•"/>
            </a:pPr>
            <a:r>
              <a:rPr lang="en-US" dirty="0" smtClean="0"/>
              <a:t>Several national forests in the Pacific Northwest have modified engineering guidelines for roads and culverts in anticipation of higher peak flows (flooding) in the winter.  </a:t>
            </a:r>
          </a:p>
          <a:p>
            <a:pPr marL="171450" indent="-171450">
              <a:buFont typeface="Arial" panose="020B0604020202020204" pitchFamily="34" charset="0"/>
              <a:buChar char="•"/>
            </a:pPr>
            <a:r>
              <a:rPr lang="en-US" dirty="0" smtClean="0"/>
              <a:t>National forests and national parks throughout the West are modifying conservation strategies for cold-water fish, especially bull trout, which will experience stress from low summer </a:t>
            </a:r>
            <a:r>
              <a:rPr lang="en-US" dirty="0" err="1" smtClean="0"/>
              <a:t>streamflows</a:t>
            </a:r>
            <a:r>
              <a:rPr lang="en-US" dirty="0" smtClean="0"/>
              <a:t> and high temperatures. </a:t>
            </a:r>
          </a:p>
          <a:p>
            <a:pPr marL="171450" indent="-171450">
              <a:buFont typeface="Arial" panose="020B0604020202020204" pitchFamily="34" charset="0"/>
              <a:buChar char="•"/>
            </a:pPr>
            <a:r>
              <a:rPr lang="en-US" dirty="0" smtClean="0"/>
              <a:t>National forests in Oregon and Utah are considering how to increase the flexibility of recreation management to accommodate increased summer recreation and decreased winter recreation in a future with less snowpack.</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Assessment and adaptation information is being integrated in national forest plan revisions as well as long-term ecological restoration plans.  This information is critical for complying with requirements of the 2012 Planning Rule of the U.S. Forest Service and related guidance. </a:t>
            </a:r>
            <a:endParaRPr lang="en-US" dirty="0"/>
          </a:p>
        </p:txBody>
      </p:sp>
      <p:sp>
        <p:nvSpPr>
          <p:cNvPr id="4" name="Slide Number Placeholder 3"/>
          <p:cNvSpPr>
            <a:spLocks noGrp="1"/>
          </p:cNvSpPr>
          <p:nvPr>
            <p:ph type="sldNum" sz="quarter" idx="10"/>
          </p:nvPr>
        </p:nvSpPr>
        <p:spPr/>
        <p:txBody>
          <a:bodyPr/>
          <a:lstStyle/>
          <a:p>
            <a:fld id="{2140E8F0-E38F-4613-A764-C35E74DDB39A}" type="slidenum">
              <a:rPr lang="en-US" smtClean="0"/>
              <a:pPr/>
              <a:t>26</a:t>
            </a:fld>
            <a:endParaRPr lang="en-US"/>
          </a:p>
        </p:txBody>
      </p:sp>
    </p:spTree>
    <p:extLst>
      <p:ext uri="{BB962C8B-B14F-4D97-AF65-F5344CB8AC3E}">
        <p14:creationId xmlns:p14="http://schemas.microsoft.com/office/powerpoint/2010/main" val="375454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kern="1200" dirty="0" smtClean="0">
                <a:solidFill>
                  <a:schemeClr val="tx1"/>
                </a:solidFill>
                <a:effectLst/>
                <a:latin typeface="Arial" charset="0"/>
                <a:ea typeface="+mn-ea"/>
                <a:cs typeface="+mn-cs"/>
              </a:rPr>
              <a:t>These</a:t>
            </a:r>
            <a:r>
              <a:rPr lang="en-US" sz="1000" kern="1200" baseline="0" dirty="0" smtClean="0">
                <a:solidFill>
                  <a:schemeClr val="tx1"/>
                </a:solidFill>
                <a:effectLst/>
                <a:latin typeface="Arial" charset="0"/>
                <a:ea typeface="+mn-ea"/>
                <a:cs typeface="+mn-cs"/>
              </a:rPr>
              <a:t> were all s</a:t>
            </a:r>
            <a:r>
              <a:rPr lang="en-US" sz="1000" kern="1200" dirty="0" smtClean="0">
                <a:solidFill>
                  <a:schemeClr val="tx1"/>
                </a:solidFill>
                <a:effectLst/>
                <a:latin typeface="Arial" charset="0"/>
                <a:ea typeface="+mn-ea"/>
                <a:cs typeface="+mn-cs"/>
              </a:rPr>
              <a:t>cience-management partnerships, involving</a:t>
            </a:r>
            <a:r>
              <a:rPr lang="en-US" sz="1000" kern="1200" baseline="0" dirty="0" smtClean="0">
                <a:solidFill>
                  <a:schemeClr val="tx1"/>
                </a:solidFill>
                <a:effectLst/>
                <a:latin typeface="Arial" charset="0"/>
                <a:ea typeface="+mn-ea"/>
                <a:cs typeface="+mn-cs"/>
              </a:rPr>
              <a:t> scientists from the research branch of the Forest Service and natural resource managers from National Forests.  The main goals of these partnerships were to increase the awareness of climate change in the National Forest System and in other land management entities, to conduct science-based climate change vulnerability assessments, and to use the vulnerability assessments as the basis for development of adaptation strategies and more specific on-the-ground tactics.</a:t>
            </a:r>
            <a:endParaRPr lang="en-US" sz="10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effectLst/>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effectLst/>
              <a:latin typeface="Arial" charset="0"/>
              <a:ea typeface="+mn-ea"/>
              <a:cs typeface="+mn-cs"/>
            </a:endParaRPr>
          </a:p>
          <a:p>
            <a:pPr>
              <a:defRPr/>
            </a:pPr>
            <a:endParaRPr lang="en-US" dirty="0"/>
          </a:p>
        </p:txBody>
      </p:sp>
      <p:sp>
        <p:nvSpPr>
          <p:cNvPr id="41987" name="Slide Number Placeholder 3"/>
          <p:cNvSpPr>
            <a:spLocks noGrp="1"/>
          </p:cNvSpPr>
          <p:nvPr>
            <p:ph type="sldNum" sz="quarter" idx="5"/>
          </p:nvPr>
        </p:nvSpPr>
        <p:spPr>
          <a:noFill/>
        </p:spPr>
        <p:txBody>
          <a:bodyPr/>
          <a:lstStyle/>
          <a:p>
            <a:fld id="{DC3401A9-AD8D-4D90-8D3D-21780649FB3A}" type="slidenum">
              <a:rPr lang="en-US" smtClean="0"/>
              <a:pPr/>
              <a:t>27</a:t>
            </a:fld>
            <a:endParaRPr lang="en-US" smtClean="0"/>
          </a:p>
        </p:txBody>
      </p:sp>
    </p:spTree>
    <p:extLst>
      <p:ext uri="{BB962C8B-B14F-4D97-AF65-F5344CB8AC3E}">
        <p14:creationId xmlns:p14="http://schemas.microsoft.com/office/powerpoint/2010/main" val="4149729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We’ll also be working with managers to implement these adaptation strategies and tactics they developed, in their planning, monitoring, and on-the-ground projects.</a:t>
            </a:r>
            <a:endParaRPr lang="en-US" dirty="0" smtClean="0"/>
          </a:p>
          <a:p>
            <a:r>
              <a:rPr lang="en-US" dirty="0" smtClean="0"/>
              <a:t>Assessments and adaptation options developed by Adaptation Partners are resulting in revised management approaches on the ground.  </a:t>
            </a:r>
          </a:p>
          <a:p>
            <a:pPr marL="171450" indent="-171450">
              <a:buFont typeface="Arial" panose="020B0604020202020204" pitchFamily="34" charset="0"/>
              <a:buChar char="•"/>
            </a:pPr>
            <a:r>
              <a:rPr lang="en-US" dirty="0" smtClean="0"/>
              <a:t>For example, Olympic National Forest has modified its stand density management guidelines in light of a warmer climate.  </a:t>
            </a:r>
          </a:p>
          <a:p>
            <a:pPr marL="171450" indent="-171450">
              <a:buFont typeface="Arial" panose="020B0604020202020204" pitchFamily="34" charset="0"/>
              <a:buChar char="•"/>
            </a:pPr>
            <a:r>
              <a:rPr lang="en-US" dirty="0" smtClean="0"/>
              <a:t>Several national forests in the Pacific Northwest have modified engineering guidelines for roads and culverts in anticipation of higher peak flows (flooding) in the winter.  </a:t>
            </a:r>
          </a:p>
          <a:p>
            <a:pPr marL="171450" indent="-171450">
              <a:buFont typeface="Arial" panose="020B0604020202020204" pitchFamily="34" charset="0"/>
              <a:buChar char="•"/>
            </a:pPr>
            <a:r>
              <a:rPr lang="en-US" dirty="0" smtClean="0"/>
              <a:t>National forests and national parks throughout the West are modifying conservation strategies for cold-water fish, especially bull trout, which will experience stress from low summer </a:t>
            </a:r>
            <a:r>
              <a:rPr lang="en-US" dirty="0" err="1" smtClean="0"/>
              <a:t>streamflows</a:t>
            </a:r>
            <a:r>
              <a:rPr lang="en-US" dirty="0" smtClean="0"/>
              <a:t> and high temperatures. </a:t>
            </a:r>
          </a:p>
          <a:p>
            <a:pPr marL="171450" indent="-171450">
              <a:buFont typeface="Arial" panose="020B0604020202020204" pitchFamily="34" charset="0"/>
              <a:buChar char="•"/>
            </a:pPr>
            <a:r>
              <a:rPr lang="en-US" dirty="0" smtClean="0"/>
              <a:t>National forests in Oregon and Utah are considering how to increase the flexibility of recreation management to accommodate increased summer recreation and decreased winter recreation in a future with less snowpack.</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Assessment and adaptation information is being integrated in national forest plan revisions as well as long-term ecological restoration plans.  This information is critical for complying with requirements of the 2012 Planning Rule of the U.S. Forest Service and related guidance.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Comanche National Grassland-Prairie</a:t>
            </a:r>
          </a:p>
          <a:p>
            <a:endParaRPr lang="en-US" dirty="0"/>
          </a:p>
        </p:txBody>
      </p:sp>
      <p:sp>
        <p:nvSpPr>
          <p:cNvPr id="4" name="Slide Number Placeholder 3"/>
          <p:cNvSpPr>
            <a:spLocks noGrp="1"/>
          </p:cNvSpPr>
          <p:nvPr>
            <p:ph type="sldNum" sz="quarter" idx="10"/>
          </p:nvPr>
        </p:nvSpPr>
        <p:spPr/>
        <p:txBody>
          <a:bodyPr/>
          <a:lstStyle/>
          <a:p>
            <a:fld id="{CD569F97-4F46-4E55-8153-B9546CA67738}" type="slidenum">
              <a:rPr lang="en-US" smtClean="0"/>
              <a:t>31</a:t>
            </a:fld>
            <a:endParaRPr lang="en-US" dirty="0"/>
          </a:p>
        </p:txBody>
      </p:sp>
    </p:spTree>
    <p:extLst>
      <p:ext uri="{BB962C8B-B14F-4D97-AF65-F5344CB8AC3E}">
        <p14:creationId xmlns:p14="http://schemas.microsoft.com/office/powerpoint/2010/main" val="20944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let me give you some</a:t>
            </a:r>
            <a:r>
              <a:rPr lang="en-US" baseline="0" dirty="0" smtClean="0"/>
              <a:t> numbers:</a:t>
            </a:r>
          </a:p>
          <a:p>
            <a:endParaRPr lang="en-US" dirty="0" smtClean="0"/>
          </a:p>
          <a:p>
            <a:pPr marL="171450" indent="-171450">
              <a:buFont typeface="Arial" panose="020B0604020202020204" pitchFamily="34" charset="0"/>
              <a:buChar char="•"/>
            </a:pPr>
            <a:r>
              <a:rPr lang="en-US" b="1" dirty="0" smtClean="0"/>
              <a:t>The FS manages over 193 million </a:t>
            </a:r>
            <a:r>
              <a:rPr lang="en-US" dirty="0" smtClean="0"/>
              <a:t>acres of forest and grasslands</a:t>
            </a:r>
            <a:r>
              <a:rPr lang="en-US" baseline="0" dirty="0" smtClean="0"/>
              <a:t>, including 154 National Forests, 20 National Grasslands and nine National Monuments</a:t>
            </a:r>
            <a:endParaRPr lang="en-US" dirty="0" smtClean="0"/>
          </a:p>
          <a:p>
            <a:pPr marL="171450" indent="-171450" fontAlgn="base">
              <a:buFont typeface="Arial" panose="020B0604020202020204" pitchFamily="34" charset="0"/>
              <a:buChar char="•"/>
            </a:pPr>
            <a:r>
              <a:rPr lang="en-US" sz="1200" b="1" i="0" kern="1200" dirty="0" smtClean="0">
                <a:solidFill>
                  <a:schemeClr val="tx1"/>
                </a:solidFill>
                <a:effectLst/>
                <a:latin typeface="+mn-lt"/>
                <a:ea typeface="+mn-ea"/>
                <a:cs typeface="+mn-cs"/>
              </a:rPr>
              <a:t>The FS also supports sustainable management on approximately 500 million</a:t>
            </a:r>
            <a:r>
              <a:rPr lang="en-US" sz="1200" b="0" i="0" kern="1200" dirty="0" smtClean="0">
                <a:solidFill>
                  <a:schemeClr val="tx1"/>
                </a:solidFill>
                <a:effectLst/>
                <a:latin typeface="+mn-lt"/>
                <a:ea typeface="+mn-ea"/>
                <a:cs typeface="+mn-cs"/>
              </a:rPr>
              <a:t> acres of private, state and tribal forests</a:t>
            </a:r>
          </a:p>
          <a:p>
            <a:pPr marL="171450" indent="-171450">
              <a:buFont typeface="Arial" panose="020B0604020202020204" pitchFamily="34" charset="0"/>
              <a:buChar char="•"/>
            </a:pPr>
            <a:r>
              <a:rPr lang="en-US" sz="1200" b="1" i="0" kern="1200" dirty="0" smtClean="0">
                <a:solidFill>
                  <a:schemeClr val="tx1"/>
                </a:solidFill>
                <a:effectLst/>
                <a:latin typeface="+mn-lt"/>
                <a:ea typeface="+mn-ea"/>
                <a:cs typeface="+mn-cs"/>
              </a:rPr>
              <a:t>In addition to our roads, we manage 57,000 </a:t>
            </a:r>
            <a:r>
              <a:rPr lang="en-US" sz="1200" b="0" i="0" kern="1200" dirty="0" smtClean="0">
                <a:solidFill>
                  <a:schemeClr val="tx1"/>
                </a:solidFill>
                <a:effectLst/>
                <a:latin typeface="+mn-lt"/>
                <a:ea typeface="+mn-ea"/>
                <a:cs typeface="+mn-cs"/>
              </a:rPr>
              <a:t>miles of trails and </a:t>
            </a:r>
            <a:r>
              <a:rPr lang="en-US" sz="1200" b="1" i="0" kern="1200" dirty="0" smtClean="0">
                <a:solidFill>
                  <a:schemeClr val="tx1"/>
                </a:solidFill>
                <a:effectLst/>
                <a:latin typeface="+mn-lt"/>
                <a:ea typeface="+mn-ea"/>
                <a:cs typeface="+mn-cs"/>
              </a:rPr>
              <a:t>4,300</a:t>
            </a:r>
            <a:r>
              <a:rPr lang="en-US" sz="1200" b="0" i="0" kern="1200" dirty="0" smtClean="0">
                <a:solidFill>
                  <a:schemeClr val="tx1"/>
                </a:solidFill>
                <a:effectLst/>
                <a:latin typeface="+mn-lt"/>
                <a:ea typeface="+mn-ea"/>
                <a:cs typeface="+mn-cs"/>
              </a:rPr>
              <a:t> campgrounds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Visitors to National Forests contribute </a:t>
            </a:r>
            <a:r>
              <a:rPr lang="en-US" sz="1200" b="1" i="0" kern="1200" dirty="0" smtClean="0">
                <a:solidFill>
                  <a:schemeClr val="tx1"/>
                </a:solidFill>
                <a:effectLst/>
                <a:latin typeface="+mn-lt"/>
                <a:ea typeface="+mn-ea"/>
                <a:cs typeface="+mn-cs"/>
              </a:rPr>
              <a:t>13 billion</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dollars annually </a:t>
            </a:r>
            <a:r>
              <a:rPr lang="en-US" sz="1200" b="0" i="0" kern="1200" dirty="0" smtClean="0">
                <a:solidFill>
                  <a:schemeClr val="tx1"/>
                </a:solidFill>
                <a:effectLst/>
                <a:latin typeface="+mn-lt"/>
                <a:ea typeface="+mn-ea"/>
                <a:cs typeface="+mn-cs"/>
              </a:rPr>
              <a:t> to the U.S. economy.</a:t>
            </a: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pPr marL="0"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D569F97-4F46-4E55-8153-B9546CA67738}" type="slidenum">
              <a:rPr lang="en-US" smtClean="0"/>
              <a:t>2</a:t>
            </a:fld>
            <a:endParaRPr lang="en-US" dirty="0"/>
          </a:p>
        </p:txBody>
      </p:sp>
    </p:spTree>
    <p:extLst>
      <p:ext uri="{BB962C8B-B14F-4D97-AF65-F5344CB8AC3E}">
        <p14:creationId xmlns:p14="http://schemas.microsoft.com/office/powerpoint/2010/main" val="340599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as public and private mangers do all of this while facing the climate change challenge.  This week was the start of the COP21 meeting in Paris to develop agreements to limit global temperature rise which climate scientists link to </a:t>
            </a:r>
            <a:endParaRPr lang="en-US" dirty="0"/>
          </a:p>
        </p:txBody>
      </p:sp>
      <p:sp>
        <p:nvSpPr>
          <p:cNvPr id="4" name="Slide Number Placeholder 3"/>
          <p:cNvSpPr>
            <a:spLocks noGrp="1"/>
          </p:cNvSpPr>
          <p:nvPr>
            <p:ph type="sldNum" sz="quarter" idx="10"/>
          </p:nvPr>
        </p:nvSpPr>
        <p:spPr/>
        <p:txBody>
          <a:bodyPr/>
          <a:lstStyle/>
          <a:p>
            <a:fld id="{CD569F97-4F46-4E55-8153-B9546CA67738}" type="slidenum">
              <a:rPr lang="en-US" smtClean="0"/>
              <a:t>3</a:t>
            </a:fld>
            <a:endParaRPr lang="en-US" dirty="0"/>
          </a:p>
        </p:txBody>
      </p:sp>
    </p:spTree>
    <p:extLst>
      <p:ext uri="{BB962C8B-B14F-4D97-AF65-F5344CB8AC3E}">
        <p14:creationId xmlns:p14="http://schemas.microsoft.com/office/powerpoint/2010/main" val="1304255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Link</a:t>
            </a:r>
            <a:r>
              <a:rPr lang="en-US" baseline="0" dirty="0" smtClean="0"/>
              <a:t> to an increase in the frequency and severity of disturbance events.  Next month a new forest drought assessment will be released.  It is not surprise to many here that changing weather patterns and drought is doubling down on risk to forest and grasslands.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How we mitigate this risk is the topic of this workshop.  </a:t>
            </a:r>
          </a:p>
          <a:p>
            <a:endParaRPr lang="en-US" dirty="0"/>
          </a:p>
        </p:txBody>
      </p:sp>
      <p:sp>
        <p:nvSpPr>
          <p:cNvPr id="4" name="Slide Number Placeholder 3"/>
          <p:cNvSpPr>
            <a:spLocks noGrp="1"/>
          </p:cNvSpPr>
          <p:nvPr>
            <p:ph type="sldNum" sz="quarter" idx="10"/>
          </p:nvPr>
        </p:nvSpPr>
        <p:spPr/>
        <p:txBody>
          <a:bodyPr/>
          <a:lstStyle/>
          <a:p>
            <a:fld id="{CD569F97-4F46-4E55-8153-B9546CA67738}" type="slidenum">
              <a:rPr lang="en-US" smtClean="0"/>
              <a:t>4</a:t>
            </a:fld>
            <a:endParaRPr lang="en-US" dirty="0"/>
          </a:p>
        </p:txBody>
      </p:sp>
    </p:spTree>
    <p:extLst>
      <p:ext uri="{BB962C8B-B14F-4D97-AF65-F5344CB8AC3E}">
        <p14:creationId xmlns:p14="http://schemas.microsoft.com/office/powerpoint/2010/main" val="237539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D569F97-4F46-4E55-8153-B9546CA67738}" type="slidenum">
              <a:rPr lang="en-US" smtClean="0"/>
              <a:t>12</a:t>
            </a:fld>
            <a:endParaRPr lang="en-US" dirty="0"/>
          </a:p>
        </p:txBody>
      </p:sp>
    </p:spTree>
    <p:extLst>
      <p:ext uri="{BB962C8B-B14F-4D97-AF65-F5344CB8AC3E}">
        <p14:creationId xmlns:p14="http://schemas.microsoft.com/office/powerpoint/2010/main" val="3537712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adaptation</a:t>
            </a:r>
            <a:r>
              <a:rPr lang="en-US" dirty="0" smtClean="0"/>
              <a:t> process has four primary objectives:</a:t>
            </a:r>
            <a:r>
              <a:rPr lang="en-US" baseline="0" dirty="0" smtClean="0"/>
              <a:t> climate change education, vulnerability assessment, adaptation planning, and implementation. </a:t>
            </a:r>
            <a:endParaRPr lang="en-US" dirty="0" smtClean="0"/>
          </a:p>
          <a:p>
            <a:pPr marL="220330" indent="-220330">
              <a:buAutoNum type="arabicPeriod"/>
            </a:pPr>
            <a:r>
              <a:rPr lang="en-US" baseline="0" dirty="0" smtClean="0"/>
              <a:t>Climate change education: getting all park and forest staff on the same page with a basic overview of climate change science, projects, and expected effects in the region.</a:t>
            </a:r>
          </a:p>
          <a:p>
            <a:pPr marL="220330" indent="-220330">
              <a:buAutoNum type="arabicPeriod"/>
            </a:pPr>
            <a:r>
              <a:rPr lang="en-US" baseline="0" dirty="0" smtClean="0"/>
              <a:t>Vulnerability: assess the vulnerability of park and forest resources to climate change and identify key sensitivities.</a:t>
            </a:r>
          </a:p>
          <a:p>
            <a:pPr marL="220330" indent="-220330">
              <a:buAutoNum type="arabicPeriod"/>
            </a:pPr>
            <a:r>
              <a:rPr lang="en-US" baseline="0" dirty="0" smtClean="0"/>
              <a:t>Adaptation: identify adaptation strategies and tactics that are based on the best available science </a:t>
            </a:r>
          </a:p>
          <a:p>
            <a:pPr marL="220330" indent="-220330">
              <a:buAutoNum type="arabicPeriod"/>
            </a:pPr>
            <a:r>
              <a:rPr lang="en-US" baseline="0" dirty="0" smtClean="0"/>
              <a:t>Implementation: Implement climate change thinking and adaptation strategies  into existing plans. The product of this process is </a:t>
            </a:r>
            <a:r>
              <a:rPr lang="en-US" b="1" baseline="0" dirty="0" smtClean="0"/>
              <a:t>not meant to be a separate planning document </a:t>
            </a:r>
            <a:r>
              <a:rPr lang="en-US" baseline="0" dirty="0" smtClean="0"/>
              <a:t>and it is </a:t>
            </a:r>
            <a:r>
              <a:rPr lang="en-US" b="1" baseline="0" dirty="0" smtClean="0"/>
              <a:t>not a large change in the way the land and resources are managed</a:t>
            </a:r>
            <a:r>
              <a:rPr lang="en-US" baseline="0" dirty="0" smtClean="0"/>
              <a:t>. This is intended to be small changes in existing objectives and plans. </a:t>
            </a:r>
          </a:p>
          <a:p>
            <a:pPr marL="220330" indent="-220330"/>
            <a:endParaRPr lang="en-US" dirty="0" smtClean="0"/>
          </a:p>
          <a:p>
            <a:pPr marL="220330" indent="-220330"/>
            <a:endParaRPr lang="en-US" dirty="0"/>
          </a:p>
        </p:txBody>
      </p:sp>
      <p:sp>
        <p:nvSpPr>
          <p:cNvPr id="4" name="Slide Number Placeholder 3"/>
          <p:cNvSpPr>
            <a:spLocks noGrp="1"/>
          </p:cNvSpPr>
          <p:nvPr>
            <p:ph type="sldNum" sz="quarter" idx="10"/>
          </p:nvPr>
        </p:nvSpPr>
        <p:spPr/>
        <p:txBody>
          <a:bodyPr/>
          <a:lstStyle/>
          <a:p>
            <a:fld id="{0019C93D-DBCF-4C80-A8FA-8C118185E3A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33477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Conduct a vulnerability assessment</a:t>
            </a:r>
            <a:r>
              <a:rPr lang="en-US" dirty="0"/>
              <a:t> </a:t>
            </a:r>
            <a:r>
              <a:rPr lang="en-US" b="1" dirty="0"/>
              <a:t>of priority resources</a:t>
            </a:r>
            <a:r>
              <a:rPr lang="en-US" dirty="0"/>
              <a:t> (species, ecosystems, ecosystem services) </a:t>
            </a:r>
            <a:endParaRPr lang="en-US" sz="1100" dirty="0"/>
          </a:p>
          <a:p>
            <a:pPr lvl="1"/>
            <a:r>
              <a:rPr lang="en-US" dirty="0"/>
              <a:t>The assessment focuses on </a:t>
            </a:r>
            <a:r>
              <a:rPr lang="en-US" b="1" i="1" dirty="0"/>
              <a:t>climate trends, water resources, fisheries, wildlife, forested and non-forested vegetation, disturbance regimes, recreation, and ecosystem services</a:t>
            </a:r>
            <a:r>
              <a:rPr lang="en-US" dirty="0"/>
              <a:t>.  </a:t>
            </a:r>
            <a:endParaRPr lang="en-US" sz="1100" dirty="0"/>
          </a:p>
          <a:p>
            <a:pPr lvl="1"/>
            <a:r>
              <a:rPr lang="en-US" dirty="0"/>
              <a:t>A vulnerability assessment is more than a literature review.   It’s an evaluation of the quality and credibility of existing scientific information on potential climate change impacts.</a:t>
            </a:r>
            <a:endParaRPr lang="en-US" sz="1100" dirty="0"/>
          </a:p>
          <a:p>
            <a:r>
              <a:rPr lang="en-US" dirty="0" smtClean="0"/>
              <a:t>Vulnerability is a function of exposure, sensitivity, and adaptive capacity</a:t>
            </a:r>
          </a:p>
          <a:p>
            <a:r>
              <a:rPr lang="en-US" dirty="0" smtClean="0"/>
              <a:t>	Sensitivity: environmental tolerance or thresholds; dependence/interactions on other species/processes; specialized habitats, disturbance, other stressors</a:t>
            </a:r>
          </a:p>
          <a:p>
            <a:r>
              <a:rPr lang="en-US" dirty="0" smtClean="0"/>
              <a:t>	Exposure: primary factors (e.g. temperature, precipitation) and secondary factors (e.g. hydrology, sea level rise, vegetation changes) and non-climate stressors (e.g. development, 	invasive species)</a:t>
            </a:r>
          </a:p>
          <a:p>
            <a:r>
              <a:rPr lang="en-US" dirty="0" smtClean="0"/>
              <a:t>	Adaptive Capacity: plasticity, dispersal abilities, evolutionary potential, landscape permeability</a:t>
            </a:r>
          </a:p>
          <a:p>
            <a:endParaRPr lang="en-US" dirty="0"/>
          </a:p>
        </p:txBody>
      </p:sp>
      <p:sp>
        <p:nvSpPr>
          <p:cNvPr id="4" name="Slide Number Placeholder 3"/>
          <p:cNvSpPr>
            <a:spLocks noGrp="1"/>
          </p:cNvSpPr>
          <p:nvPr>
            <p:ph type="sldNum" sz="quarter" idx="10"/>
          </p:nvPr>
        </p:nvSpPr>
        <p:spPr/>
        <p:txBody>
          <a:bodyPr/>
          <a:lstStyle/>
          <a:p>
            <a:fld id="{9F22BBC3-FE34-4FCB-AE3A-4B638C2A4412}" type="slidenum">
              <a:rPr lang="en-US" smtClean="0"/>
              <a:t>14</a:t>
            </a:fld>
            <a:endParaRPr lang="en-US"/>
          </a:p>
        </p:txBody>
      </p:sp>
    </p:spTree>
    <p:extLst>
      <p:ext uri="{BB962C8B-B14F-4D97-AF65-F5344CB8AC3E}">
        <p14:creationId xmlns:p14="http://schemas.microsoft.com/office/powerpoint/2010/main" val="91271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C98784-8A16-4572-B47F-787647365DCF}" type="slidenum">
              <a:rPr lang="en-US" smtClean="0"/>
              <a:t>15</a:t>
            </a:fld>
            <a:endParaRPr lang="en-US"/>
          </a:p>
        </p:txBody>
      </p:sp>
    </p:spTree>
    <p:extLst>
      <p:ext uri="{BB962C8B-B14F-4D97-AF65-F5344CB8AC3E}">
        <p14:creationId xmlns:p14="http://schemas.microsoft.com/office/powerpoint/2010/main" val="2214789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22BBC3-FE34-4FCB-AE3A-4B638C2A4412}" type="slidenum">
              <a:rPr lang="en-US" smtClean="0"/>
              <a:t>17</a:t>
            </a:fld>
            <a:endParaRPr lang="en-US"/>
          </a:p>
        </p:txBody>
      </p:sp>
    </p:spTree>
    <p:extLst>
      <p:ext uri="{BB962C8B-B14F-4D97-AF65-F5344CB8AC3E}">
        <p14:creationId xmlns:p14="http://schemas.microsoft.com/office/powerpoint/2010/main" val="241897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leaf image" title="background"/>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l="14106" t="21605" r="42853" b="10246"/>
          <a:stretch/>
        </p:blipFill>
        <p:spPr>
          <a:xfrm>
            <a:off x="482600" y="1159934"/>
            <a:ext cx="3852333" cy="4673600"/>
          </a:xfrm>
          <a:prstGeom prst="rect">
            <a:avLst/>
          </a:prstGeom>
        </p:spPr>
      </p:pic>
      <p:sp>
        <p:nvSpPr>
          <p:cNvPr id="2" name="Title 1"/>
          <p:cNvSpPr>
            <a:spLocks noGrp="1"/>
          </p:cNvSpPr>
          <p:nvPr>
            <p:ph type="ctrTitle"/>
          </p:nvPr>
        </p:nvSpPr>
        <p:spPr>
          <a:xfrm>
            <a:off x="491068" y="1122363"/>
            <a:ext cx="7967132" cy="2387600"/>
          </a:xfrm>
        </p:spPr>
        <p:txBody>
          <a:bodyPr anchor="b">
            <a:normAutofit/>
          </a:bodyPr>
          <a:lstStyle>
            <a:lvl1pPr algn="l">
              <a:defRPr sz="4800" b="1">
                <a:latin typeface="Arial Black" panose="020B0A040201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94267" y="3610505"/>
            <a:ext cx="6858000" cy="1655762"/>
          </a:xfrm>
        </p:spPr>
        <p:txBody>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7676A7-9DA0-4538-8724-29A1993D0992}"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DEAE8-C019-49B8-972F-9A0CEE8A06EC}" type="slidenum">
              <a:rPr lang="en-US" smtClean="0"/>
              <a:t>‹#›</a:t>
            </a:fld>
            <a:endParaRPr lang="en-US"/>
          </a:p>
        </p:txBody>
      </p:sp>
      <p:pic>
        <p:nvPicPr>
          <p:cNvPr id="7" name="Picture 6" descr="Title page header with USDA logo " title="background"/>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3244" cy="816796"/>
          </a:xfrm>
          <a:prstGeom prst="rect">
            <a:avLst/>
          </a:prstGeom>
        </p:spPr>
      </p:pic>
      <p:pic>
        <p:nvPicPr>
          <p:cNvPr id="8" name="Picture 7" descr="title page footer with FS logo and indentity" title="background"/>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14350"/>
            <a:ext cx="9143244" cy="743650"/>
          </a:xfrm>
          <a:prstGeom prst="rect">
            <a:avLst/>
          </a:prstGeom>
        </p:spPr>
      </p:pic>
    </p:spTree>
    <p:extLst>
      <p:ext uri="{BB962C8B-B14F-4D97-AF65-F5344CB8AC3E}">
        <p14:creationId xmlns:p14="http://schemas.microsoft.com/office/powerpoint/2010/main" val="146770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676A7-9DA0-4538-8724-29A1993D0992}"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1203030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676A7-9DA0-4538-8724-29A1993D0992}"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321384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4" name="Rectangle 2"/>
          <p:cNvSpPr>
            <a:spLocks noGrp="1"/>
          </p:cNvSpPr>
          <p:nvPr>
            <p:ph type="title"/>
          </p:nvPr>
        </p:nvSpPr>
        <p:spPr/>
        <p:txBody>
          <a:body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Date Placeholder 13"/>
          <p:cNvSpPr>
            <a:spLocks noGrp="1"/>
          </p:cNvSpPr>
          <p:nvPr>
            <p:ph type="dt" sz="half" idx="10"/>
          </p:nvPr>
        </p:nvSpPr>
        <p:spPr>
          <a:xfrm>
            <a:off x="857247" y="6223829"/>
            <a:ext cx="1746806" cy="365125"/>
          </a:xfrm>
          <a:prstGeom prst="rect">
            <a:avLst/>
          </a:prstGeom>
        </p:spPr>
        <p:txBody>
          <a:bodyPr/>
          <a:lstStyle>
            <a:lvl1pPr>
              <a:defRPr/>
            </a:lvl1pPr>
          </a:lstStyle>
          <a:p>
            <a:pPr>
              <a:defRPr/>
            </a:pPr>
            <a:fld id="{07E6BA6D-D944-4943-B623-0815F5610A4A}" type="datetime1">
              <a:rPr lang="en-US">
                <a:solidFill>
                  <a:srgbClr val="775F55"/>
                </a:solidFill>
              </a:rPr>
              <a:pPr>
                <a:defRPr/>
              </a:pPr>
              <a:t>4/22/2016</a:t>
            </a:fld>
            <a:endParaRPr lang="en-US" dirty="0">
              <a:solidFill>
                <a:srgbClr val="775F55"/>
              </a:solidFill>
            </a:endParaRPr>
          </a:p>
        </p:txBody>
      </p:sp>
      <p:sp>
        <p:nvSpPr>
          <p:cNvPr id="5" name="Footer Placeholder 2"/>
          <p:cNvSpPr>
            <a:spLocks noGrp="1"/>
          </p:cNvSpPr>
          <p:nvPr>
            <p:ph type="ftr" sz="quarter" idx="11"/>
          </p:nvPr>
        </p:nvSpPr>
        <p:spPr>
          <a:xfrm>
            <a:off x="2961861" y="6223829"/>
            <a:ext cx="3538331" cy="365125"/>
          </a:xfrm>
          <a:prstGeom prst="rect">
            <a:avLst/>
          </a:prstGeom>
        </p:spPr>
        <p:txBody>
          <a:bodyPr/>
          <a:lstStyle>
            <a:lvl1pPr>
              <a:defRPr/>
            </a:lvl1pPr>
          </a:lstStyle>
          <a:p>
            <a:pPr>
              <a:defRPr/>
            </a:pPr>
            <a:endParaRPr lang="en-US">
              <a:solidFill>
                <a:srgbClr val="775F55"/>
              </a:solidFill>
            </a:endParaRPr>
          </a:p>
        </p:txBody>
      </p:sp>
      <p:sp>
        <p:nvSpPr>
          <p:cNvPr id="6" name="Slide Number Placeholder 22"/>
          <p:cNvSpPr>
            <a:spLocks noGrp="1"/>
          </p:cNvSpPr>
          <p:nvPr>
            <p:ph type="sldNum" sz="quarter" idx="12"/>
          </p:nvPr>
        </p:nvSpPr>
        <p:spPr>
          <a:xfrm>
            <a:off x="6997148" y="6223829"/>
            <a:ext cx="1279663" cy="365125"/>
          </a:xfrm>
          <a:prstGeom prst="rect">
            <a:avLst/>
          </a:prstGeom>
        </p:spPr>
        <p:txBody>
          <a:bodyPr/>
          <a:lstStyle>
            <a:lvl1pPr>
              <a:defRPr/>
            </a:lvl1pPr>
          </a:lstStyle>
          <a:p>
            <a:pPr>
              <a:defRPr/>
            </a:pPr>
            <a:fld id="{68FC1B6C-CB3F-4C58-AFA0-AEA1D8627374}" type="slidenum">
              <a:rPr lang="en-US"/>
              <a:pPr>
                <a:defRPr/>
              </a:pPr>
              <a:t>‹#›</a:t>
            </a:fld>
            <a:endParaRPr lang="en-US" dirty="0"/>
          </a:p>
        </p:txBody>
      </p:sp>
    </p:spTree>
    <p:extLst>
      <p:ext uri="{BB962C8B-B14F-4D97-AF65-F5344CB8AC3E}">
        <p14:creationId xmlns:p14="http://schemas.microsoft.com/office/powerpoint/2010/main" val="2624548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7676A7-9DA0-4538-8724-29A1993D0992}"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421630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7676A7-9DA0-4538-8724-29A1993D0992}" type="datetimeFigureOut">
              <a:rPr lang="en-US" smtClean="0"/>
              <a:t>4/22/2016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423395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7676A7-9DA0-4538-8724-29A1993D0992}"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307367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676A7-9DA0-4538-8724-29A1993D0992}" type="datetimeFigureOut">
              <a:rPr lang="en-US" smtClean="0"/>
              <a:t>4/22/2016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292754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7676A7-9DA0-4538-8724-29A1993D0992}" type="datetimeFigureOut">
              <a:rPr lang="en-US" smtClean="0"/>
              <a:t>4/22/2016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131050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7676A7-9DA0-4538-8724-29A1993D0992}" type="datetimeFigureOut">
              <a:rPr lang="en-US" smtClean="0"/>
              <a:t>4/22/2016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172253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676A7-9DA0-4538-8724-29A1993D0992}"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1781756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7676A7-9DA0-4538-8724-29A1993D0992}" type="datetimeFigureOut">
              <a:rPr lang="en-US" smtClean="0"/>
              <a:t>4/22/2016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0DEAE8-C019-49B8-972F-9A0CEE8A06EC}" type="slidenum">
              <a:rPr lang="en-US" smtClean="0"/>
              <a:t>‹#›</a:t>
            </a:fld>
            <a:endParaRPr lang="en-US"/>
          </a:p>
        </p:txBody>
      </p:sp>
    </p:spTree>
    <p:extLst>
      <p:ext uri="{BB962C8B-B14F-4D97-AF65-F5344CB8AC3E}">
        <p14:creationId xmlns:p14="http://schemas.microsoft.com/office/powerpoint/2010/main" val="16903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0184" y="6445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981199"/>
            <a:ext cx="7886700" cy="4195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76A7-9DA0-4538-8724-29A1993D0992}" type="datetimeFigureOut">
              <a:rPr lang="en-US" smtClean="0"/>
              <a:t>4/22/2016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0DEAE8-C019-49B8-972F-9A0CEE8A06EC}" type="slidenum">
              <a:rPr lang="en-US" smtClean="0"/>
              <a:t>‹#›</a:t>
            </a:fld>
            <a:endParaRPr lang="en-US"/>
          </a:p>
        </p:txBody>
      </p:sp>
      <p:pic>
        <p:nvPicPr>
          <p:cNvPr id="7" name="Picture 6" descr="inside page header" title="Backgroun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31053" cy="646123"/>
          </a:xfrm>
          <a:prstGeom prst="rect">
            <a:avLst/>
          </a:prstGeom>
        </p:spPr>
      </p:pic>
      <p:pic>
        <p:nvPicPr>
          <p:cNvPr id="8" name="Picture 7" descr="inside page footer" title="baxkground"/>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6114350"/>
            <a:ext cx="9143244" cy="743650"/>
          </a:xfrm>
          <a:prstGeom prst="rect">
            <a:avLst/>
          </a:prstGeom>
        </p:spPr>
      </p:pic>
    </p:spTree>
    <p:extLst>
      <p:ext uri="{BB962C8B-B14F-4D97-AF65-F5344CB8AC3E}">
        <p14:creationId xmlns:p14="http://schemas.microsoft.com/office/powerpoint/2010/main" val="2472286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b="1" kern="1200">
          <a:solidFill>
            <a:srgbClr val="006600"/>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2">
            <a:lumMod val="50000"/>
          </a:schemeClr>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lumMod val="50000"/>
          </a:schemeClr>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2">
            <a:lumMod val="50000"/>
          </a:schemeClr>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lumMod val="50000"/>
          </a:schemeClr>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2">
            <a:lumMod val="50000"/>
          </a:schemeClr>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forestadaptation.or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hyperlink" Target="http://www.adaptationpartners.org/iap/index.php" TargetMode="External"/><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hyperlink" Target="mailto:%20nlittle@fs.fed.us" TargetMode="External"/><Relationship Id="rId5" Type="http://schemas.openxmlformats.org/officeDocument/2006/relationships/hyperlink" Target="mailto:jhalo@uw.edu" TargetMode="External"/><Relationship Id="rId4" Type="http://schemas.openxmlformats.org/officeDocument/2006/relationships/hyperlink" Target="mailto:Peterson@fs.fed.u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forestadaptation.org/"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0664" y="1947672"/>
            <a:ext cx="7626096" cy="1697086"/>
          </a:xfrm>
        </p:spPr>
        <p:txBody>
          <a:bodyPr>
            <a:normAutofit/>
          </a:bodyPr>
          <a:lstStyle/>
          <a:p>
            <a:r>
              <a:rPr lang="en-US" sz="4875" dirty="0"/>
              <a:t>Restoration Under a Future Climate</a:t>
            </a:r>
          </a:p>
        </p:txBody>
      </p:sp>
      <p:sp>
        <p:nvSpPr>
          <p:cNvPr id="3" name="Subtitle 2"/>
          <p:cNvSpPr>
            <a:spLocks noGrp="1"/>
          </p:cNvSpPr>
          <p:nvPr>
            <p:ph type="subTitle" idx="1"/>
          </p:nvPr>
        </p:nvSpPr>
        <p:spPr>
          <a:xfrm>
            <a:off x="844465" y="3894667"/>
            <a:ext cx="7418493" cy="824089"/>
          </a:xfrm>
        </p:spPr>
        <p:txBody>
          <a:bodyPr>
            <a:normAutofit/>
          </a:bodyPr>
          <a:lstStyle/>
          <a:p>
            <a:r>
              <a:rPr lang="en-US" b="1" i="1" dirty="0" smtClean="0"/>
              <a:t>Understanding </a:t>
            </a:r>
            <a:r>
              <a:rPr lang="en-US" b="1" i="1" dirty="0"/>
              <a:t>and managing climate change effects on federal lands</a:t>
            </a:r>
          </a:p>
          <a:p>
            <a:endParaRPr lang="en-US" b="1" i="1" dirty="0" smtClean="0"/>
          </a:p>
          <a:p>
            <a:endParaRPr lang="en-US" i="1" dirty="0"/>
          </a:p>
          <a:p>
            <a:endParaRPr lang="en-US" dirty="0"/>
          </a:p>
        </p:txBody>
      </p:sp>
      <p:sp>
        <p:nvSpPr>
          <p:cNvPr id="4" name="TextBox 3"/>
          <p:cNvSpPr txBox="1"/>
          <p:nvPr/>
        </p:nvSpPr>
        <p:spPr>
          <a:xfrm>
            <a:off x="5012267" y="5181600"/>
            <a:ext cx="3996267" cy="1200329"/>
          </a:xfrm>
          <a:prstGeom prst="rect">
            <a:avLst/>
          </a:prstGeom>
          <a:noFill/>
        </p:spPr>
        <p:txBody>
          <a:bodyPr wrap="square" rtlCol="0">
            <a:spAutoFit/>
          </a:bodyPr>
          <a:lstStyle/>
          <a:p>
            <a:r>
              <a:rPr lang="en-US" dirty="0" smtClean="0"/>
              <a:t>Dr. Cynthia West, Director</a:t>
            </a:r>
            <a:endParaRPr lang="en-US" dirty="0"/>
          </a:p>
          <a:p>
            <a:r>
              <a:rPr lang="en-US" dirty="0" smtClean="0"/>
              <a:t>Office of Sustainability &amp; Climate Change</a:t>
            </a:r>
            <a:endParaRPr lang="en-US" dirty="0"/>
          </a:p>
          <a:p>
            <a:r>
              <a:rPr lang="en-US" dirty="0" smtClean="0"/>
              <a:t>U.S. Forest Service</a:t>
            </a:r>
            <a:endParaRPr lang="en-US" dirty="0"/>
          </a:p>
          <a:p>
            <a:endParaRPr lang="en-US" dirty="0"/>
          </a:p>
        </p:txBody>
      </p:sp>
    </p:spTree>
    <p:extLst>
      <p:ext uri="{BB962C8B-B14F-4D97-AF65-F5344CB8AC3E}">
        <p14:creationId xmlns:p14="http://schemas.microsoft.com/office/powerpoint/2010/main" val="1963263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762000"/>
          </a:xfrm>
        </p:spPr>
        <p:txBody>
          <a:bodyPr>
            <a:noAutofit/>
          </a:bodyPr>
          <a:lstStyle/>
          <a:p>
            <a:r>
              <a:rPr lang="en-US" sz="3200" b="1" dirty="0" smtClean="0"/>
              <a:t>Adaptation to climate change information &amp; tools</a:t>
            </a:r>
            <a:endParaRPr lang="en-US" sz="32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5206" y="2331720"/>
            <a:ext cx="2522541" cy="3263504"/>
          </a:xfrm>
          <a:prstGeom prst="rect">
            <a:avLst/>
          </a:prstGeom>
          <a:noFill/>
        </p:spPr>
      </p:pic>
      <p:pic>
        <p:nvPicPr>
          <p:cNvPr id="8" name="Content Placeholder 3" descr="Halofsky et al. 2011 (Olympic CC adaptation) 1.jpg"/>
          <p:cNvPicPr>
            <a:picLocks noChangeAspect="1"/>
          </p:cNvPicPr>
          <p:nvPr/>
        </p:nvPicPr>
        <p:blipFill>
          <a:blip r:embed="rId3" cstate="print"/>
          <a:stretch>
            <a:fillRect/>
          </a:stretch>
        </p:blipFill>
        <p:spPr>
          <a:xfrm>
            <a:off x="6535675" y="2331721"/>
            <a:ext cx="2416076" cy="312668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6689" y="2512736"/>
            <a:ext cx="1810043" cy="2764654"/>
          </a:xfrm>
          <a:prstGeom prst="rect">
            <a:avLst/>
          </a:prstGeom>
        </p:spPr>
      </p:pic>
      <p:pic>
        <p:nvPicPr>
          <p:cNvPr id="1026" name="Picture 2" descr="http://infinitespider.com/wp-content/uploads/2014/08/climate-change-resource-cen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9628" y="4197096"/>
            <a:ext cx="4836319" cy="156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2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Northern Institute of Applied Climate Science</a:t>
            </a:r>
            <a:endParaRPr lang="en-US" dirty="0"/>
          </a:p>
        </p:txBody>
      </p:sp>
      <p:pic>
        <p:nvPicPr>
          <p:cNvPr id="4" name="Content Placeholder 3"/>
          <p:cNvPicPr>
            <a:picLocks noGrp="1" noChangeAspect="1"/>
          </p:cNvPicPr>
          <p:nvPr>
            <p:ph idx="1"/>
          </p:nvPr>
        </p:nvPicPr>
        <p:blipFill>
          <a:blip r:embed="rId2"/>
          <a:stretch>
            <a:fillRect/>
          </a:stretch>
        </p:blipFill>
        <p:spPr>
          <a:xfrm>
            <a:off x="685800" y="2133600"/>
            <a:ext cx="4707685" cy="3657600"/>
          </a:xfrm>
          <a:prstGeom prst="rect">
            <a:avLst/>
          </a:prstGeom>
        </p:spPr>
      </p:pic>
      <p:sp>
        <p:nvSpPr>
          <p:cNvPr id="5" name="Rectangle 4"/>
          <p:cNvSpPr/>
          <p:nvPr/>
        </p:nvSpPr>
        <p:spPr>
          <a:xfrm>
            <a:off x="5559918" y="2362200"/>
            <a:ext cx="3126882" cy="1754326"/>
          </a:xfrm>
          <a:prstGeom prst="rect">
            <a:avLst/>
          </a:prstGeom>
        </p:spPr>
        <p:txBody>
          <a:bodyPr wrap="none">
            <a:spAutoFit/>
          </a:bodyPr>
          <a:lstStyle/>
          <a:p>
            <a:r>
              <a:rPr lang="en-US" dirty="0">
                <a:solidFill>
                  <a:schemeClr val="tx2">
                    <a:lumMod val="75000"/>
                  </a:schemeClr>
                </a:solidFill>
                <a:hlinkClick r:id="rId3"/>
              </a:rPr>
              <a:t>http://forestadaptation.org</a:t>
            </a:r>
            <a:r>
              <a:rPr lang="en-US" dirty="0" smtClean="0">
                <a:solidFill>
                  <a:schemeClr val="tx2">
                    <a:lumMod val="75000"/>
                  </a:schemeClr>
                </a:solidFill>
                <a:hlinkClick r:id="rId3"/>
              </a:rPr>
              <a:t>/</a:t>
            </a:r>
            <a:endParaRPr lang="en-US" dirty="0" smtClean="0">
              <a:solidFill>
                <a:schemeClr val="tx2">
                  <a:lumMod val="75000"/>
                </a:schemeClr>
              </a:solidFill>
            </a:endParaRPr>
          </a:p>
          <a:p>
            <a:endParaRPr lang="en-US" dirty="0"/>
          </a:p>
          <a:p>
            <a:r>
              <a:rPr lang="en-US" dirty="0" smtClean="0"/>
              <a:t>Chris Swanston</a:t>
            </a:r>
          </a:p>
          <a:p>
            <a:r>
              <a:rPr lang="en-US" dirty="0" smtClean="0"/>
              <a:t>Forest Service R&amp;D</a:t>
            </a:r>
          </a:p>
          <a:p>
            <a:r>
              <a:rPr lang="en-US" dirty="0" smtClean="0"/>
              <a:t>Northern Research Station</a:t>
            </a:r>
          </a:p>
          <a:p>
            <a:r>
              <a:rPr lang="en-US" dirty="0" smtClean="0"/>
              <a:t>cswanston@fs.fed.us</a:t>
            </a:r>
            <a:endParaRPr lang="en-US" dirty="0"/>
          </a:p>
        </p:txBody>
      </p:sp>
    </p:spTree>
    <p:extLst>
      <p:ext uri="{BB962C8B-B14F-4D97-AF65-F5344CB8AC3E}">
        <p14:creationId xmlns:p14="http://schemas.microsoft.com/office/powerpoint/2010/main" val="1100993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777" y="838200"/>
            <a:ext cx="8229600" cy="1143000"/>
          </a:xfrm>
        </p:spPr>
        <p:txBody>
          <a:bodyPr>
            <a:noAutofit/>
          </a:bodyPr>
          <a:lstStyle/>
          <a:p>
            <a:pPr algn="ctr"/>
            <a:r>
              <a:rPr lang="en-US" sz="3600" b="1" dirty="0" smtClean="0">
                <a:latin typeface="Arial" panose="020B0604020202020204" pitchFamily="34" charset="0"/>
                <a:cs typeface="Arial" panose="020B0604020202020204" pitchFamily="34" charset="0"/>
              </a:rPr>
              <a:t>Assessing and Adapting to Climate Change</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57250" y="2286000"/>
            <a:ext cx="7404653" cy="2734056"/>
          </a:xfrm>
        </p:spPr>
        <p:txBody>
          <a:bodyPr>
            <a:noAutofit/>
          </a:bodyPr>
          <a:lstStyle/>
          <a:p>
            <a:r>
              <a:rPr lang="en-US" sz="2400" b="1" dirty="0">
                <a:solidFill>
                  <a:schemeClr val="tx2">
                    <a:lumMod val="75000"/>
                  </a:schemeClr>
                </a:solidFill>
                <a:latin typeface="+mj-lt"/>
                <a:cs typeface="Arial" panose="020B0604020202020204" pitchFamily="34" charset="0"/>
              </a:rPr>
              <a:t>Vulnerability </a:t>
            </a:r>
            <a:r>
              <a:rPr lang="en-US" sz="2400" b="1" dirty="0" smtClean="0">
                <a:solidFill>
                  <a:schemeClr val="tx2">
                    <a:lumMod val="75000"/>
                  </a:schemeClr>
                </a:solidFill>
                <a:latin typeface="+mj-lt"/>
                <a:cs typeface="Arial" panose="020B0604020202020204" pitchFamily="34" charset="0"/>
              </a:rPr>
              <a:t>assessment:  </a:t>
            </a:r>
            <a:r>
              <a:rPr lang="en-US" sz="2400" dirty="0" smtClean="0">
                <a:solidFill>
                  <a:schemeClr val="tx1"/>
                </a:solidFill>
                <a:latin typeface="+mj-lt"/>
                <a:cs typeface="Arial" panose="020B0604020202020204" pitchFamily="34" charset="0"/>
              </a:rPr>
              <a:t>Evaluation </a:t>
            </a:r>
            <a:r>
              <a:rPr lang="en-US" sz="2400" dirty="0">
                <a:solidFill>
                  <a:schemeClr val="tx1"/>
                </a:solidFill>
                <a:latin typeface="+mj-lt"/>
                <a:cs typeface="Arial" panose="020B0604020202020204" pitchFamily="34" charset="0"/>
              </a:rPr>
              <a:t>of the degree to which systems are susceptible to the effects of climate change</a:t>
            </a:r>
          </a:p>
          <a:p>
            <a:pPr marL="0" indent="0">
              <a:buNone/>
            </a:pPr>
            <a:endParaRPr lang="en-US" sz="2400" b="1" dirty="0">
              <a:latin typeface="+mj-lt"/>
              <a:cs typeface="Arial" panose="020B0604020202020204" pitchFamily="34" charset="0"/>
            </a:endParaRPr>
          </a:p>
          <a:p>
            <a:r>
              <a:rPr lang="en-US" sz="2400" b="1" dirty="0" smtClean="0">
                <a:solidFill>
                  <a:schemeClr val="tx2">
                    <a:lumMod val="75000"/>
                  </a:schemeClr>
                </a:solidFill>
                <a:latin typeface="+mj-lt"/>
                <a:cs typeface="Arial" panose="020B0604020202020204" pitchFamily="34" charset="0"/>
              </a:rPr>
              <a:t>Adaptation:  </a:t>
            </a:r>
            <a:r>
              <a:rPr lang="en-US" sz="2400" dirty="0" smtClean="0">
                <a:solidFill>
                  <a:schemeClr val="tx1"/>
                </a:solidFill>
                <a:latin typeface="+mj-lt"/>
                <a:cs typeface="Arial" panose="020B0604020202020204" pitchFamily="34" charset="0"/>
              </a:rPr>
              <a:t>Adjustment </a:t>
            </a:r>
            <a:r>
              <a:rPr lang="en-US" sz="2400" dirty="0">
                <a:solidFill>
                  <a:schemeClr val="tx1"/>
                </a:solidFill>
                <a:latin typeface="+mj-lt"/>
                <a:cs typeface="Arial" panose="020B0604020202020204" pitchFamily="34" charset="0"/>
              </a:rPr>
              <a:t>in natural or human systems to mitigate harm or exploit benefits of climate </a:t>
            </a:r>
            <a:r>
              <a:rPr lang="en-US" sz="2400" dirty="0" smtClean="0">
                <a:solidFill>
                  <a:schemeClr val="tx1"/>
                </a:solidFill>
                <a:latin typeface="+mj-lt"/>
                <a:cs typeface="Arial" panose="020B0604020202020204" pitchFamily="34" charset="0"/>
              </a:rPr>
              <a:t>change (building in resilience to change)</a:t>
            </a:r>
            <a:endParaRPr lang="en-US" sz="2400" dirty="0">
              <a:solidFill>
                <a:schemeClr val="tx1"/>
              </a:solidFill>
              <a:latin typeface="+mj-lt"/>
              <a:cs typeface="Arial" panose="020B0604020202020204" pitchFamily="34" charset="0"/>
            </a:endParaRPr>
          </a:p>
        </p:txBody>
      </p:sp>
    </p:spTree>
    <p:extLst>
      <p:ext uri="{BB962C8B-B14F-4D97-AF65-F5344CB8AC3E}">
        <p14:creationId xmlns:p14="http://schemas.microsoft.com/office/powerpoint/2010/main" val="419514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bwMode="auto">
          <a:xfrm>
            <a:off x="4985627" y="3473834"/>
            <a:ext cx="1543050" cy="2156628"/>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defTabSz="2370535">
              <a:defRPr/>
            </a:pPr>
            <a:endParaRPr lang="en-US" sz="1350">
              <a:solidFill>
                <a:prstClr val="black"/>
              </a:solidFill>
            </a:endParaRPr>
          </a:p>
        </p:txBody>
      </p:sp>
      <p:sp>
        <p:nvSpPr>
          <p:cNvPr id="11" name="TextBox 56"/>
          <p:cNvSpPr txBox="1">
            <a:spLocks noChangeArrowheads="1"/>
          </p:cNvSpPr>
          <p:nvPr/>
        </p:nvSpPr>
        <p:spPr bwMode="auto">
          <a:xfrm>
            <a:off x="4953145" y="2835206"/>
            <a:ext cx="1657350" cy="2587118"/>
          </a:xfrm>
          <a:prstGeom prst="rect">
            <a:avLst/>
          </a:prstGeom>
          <a:noFill/>
          <a:ln w="9525">
            <a:noFill/>
            <a:miter lim="800000"/>
            <a:headEnd/>
            <a:tailEnd/>
          </a:ln>
        </p:spPr>
        <p:txBody>
          <a:bodyPr wrap="square" lIns="68580" tIns="20574" rIns="20574" bIns="20574">
            <a:spAutoFit/>
          </a:bodyPr>
          <a:lstStyle/>
          <a:p>
            <a:pPr marL="68580" indent="-137160" algn="ctr">
              <a:spcAft>
                <a:spcPts val="450"/>
              </a:spcAft>
              <a:buFontTx/>
              <a:buAutoNum type="arabicPeriod" startAt="3"/>
            </a:pPr>
            <a:r>
              <a:rPr lang="en-US" sz="1875" b="1" dirty="0">
                <a:solidFill>
                  <a:prstClr val="black"/>
                </a:solidFill>
              </a:rPr>
              <a:t> </a:t>
            </a:r>
            <a:r>
              <a:rPr lang="en-US" b="1" dirty="0">
                <a:solidFill>
                  <a:prstClr val="black"/>
                </a:solidFill>
              </a:rPr>
              <a:t>Adaptation Planning</a:t>
            </a:r>
          </a:p>
          <a:p>
            <a:pPr marL="68580" algn="ctr"/>
            <a:endParaRPr lang="en-US" dirty="0" smtClean="0"/>
          </a:p>
          <a:p>
            <a:pPr marL="68580" algn="ctr"/>
            <a:r>
              <a:rPr lang="en-US" dirty="0" smtClean="0"/>
              <a:t>Develop </a:t>
            </a:r>
            <a:r>
              <a:rPr lang="en-US" dirty="0"/>
              <a:t>science-based adaptation options.</a:t>
            </a:r>
          </a:p>
          <a:p>
            <a:pPr marL="68580"/>
            <a:endParaRPr lang="en-US" sz="1650" dirty="0"/>
          </a:p>
        </p:txBody>
      </p:sp>
      <p:sp>
        <p:nvSpPr>
          <p:cNvPr id="8" name="Flowchart: Alternate Process 7"/>
          <p:cNvSpPr/>
          <p:nvPr/>
        </p:nvSpPr>
        <p:spPr bwMode="auto">
          <a:xfrm>
            <a:off x="1472146" y="2581936"/>
            <a:ext cx="1493436" cy="2022908"/>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defTabSz="2370535">
              <a:defRPr/>
            </a:pPr>
            <a:endParaRPr lang="en-US" sz="1350">
              <a:solidFill>
                <a:prstClr val="black"/>
              </a:solidFill>
            </a:endParaRPr>
          </a:p>
        </p:txBody>
      </p:sp>
      <p:sp>
        <p:nvSpPr>
          <p:cNvPr id="9" name="TextBox 54"/>
          <p:cNvSpPr txBox="1">
            <a:spLocks noChangeArrowheads="1"/>
          </p:cNvSpPr>
          <p:nvPr/>
        </p:nvSpPr>
        <p:spPr bwMode="auto">
          <a:xfrm>
            <a:off x="1384567" y="2227707"/>
            <a:ext cx="1668593" cy="2308324"/>
          </a:xfrm>
          <a:prstGeom prst="rect">
            <a:avLst/>
          </a:prstGeom>
          <a:noFill/>
          <a:ln w="9525">
            <a:noFill/>
            <a:miter lim="800000"/>
            <a:headEnd/>
            <a:tailEnd/>
          </a:ln>
        </p:spPr>
        <p:txBody>
          <a:bodyPr wrap="square">
            <a:spAutoFit/>
          </a:bodyPr>
          <a:lstStyle/>
          <a:p>
            <a:pPr algn="ctr">
              <a:buFontTx/>
              <a:buAutoNum type="arabicPeriod"/>
            </a:pPr>
            <a:r>
              <a:rPr lang="en-US" b="1" dirty="0">
                <a:solidFill>
                  <a:prstClr val="black"/>
                </a:solidFill>
              </a:rPr>
              <a:t> </a:t>
            </a:r>
            <a:r>
              <a:rPr lang="en-US" b="1" dirty="0" smtClean="0">
                <a:solidFill>
                  <a:prstClr val="black"/>
                </a:solidFill>
              </a:rPr>
              <a:t>Education</a:t>
            </a:r>
          </a:p>
          <a:p>
            <a:pPr algn="ctr">
              <a:spcAft>
                <a:spcPts val="450"/>
              </a:spcAft>
            </a:pPr>
            <a:r>
              <a:rPr lang="en-US" dirty="0" smtClean="0"/>
              <a:t>Increase </a:t>
            </a:r>
            <a:r>
              <a:rPr lang="en-US" dirty="0"/>
              <a:t>climate change awareness among </a:t>
            </a:r>
            <a:r>
              <a:rPr lang="en-US" dirty="0" smtClean="0"/>
              <a:t>employees &amp; </a:t>
            </a:r>
            <a:r>
              <a:rPr lang="en-US" dirty="0"/>
              <a:t>stakeholders</a:t>
            </a:r>
            <a:r>
              <a:rPr lang="en-US" dirty="0">
                <a:solidFill>
                  <a:prstClr val="black"/>
                </a:solidFill>
              </a:rPr>
              <a:t>.</a:t>
            </a:r>
          </a:p>
        </p:txBody>
      </p:sp>
      <p:sp>
        <p:nvSpPr>
          <p:cNvPr id="16" name="Flowchart: Alternate Process 15"/>
          <p:cNvSpPr/>
          <p:nvPr/>
        </p:nvSpPr>
        <p:spPr bwMode="auto">
          <a:xfrm>
            <a:off x="3226678" y="3024975"/>
            <a:ext cx="1520442" cy="2107014"/>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defTabSz="2370535">
              <a:defRPr/>
            </a:pPr>
            <a:endParaRPr lang="en-US" sz="1350">
              <a:solidFill>
                <a:prstClr val="black"/>
              </a:solidFill>
            </a:endParaRPr>
          </a:p>
        </p:txBody>
      </p:sp>
      <p:sp>
        <p:nvSpPr>
          <p:cNvPr id="10" name="TextBox 55"/>
          <p:cNvSpPr txBox="1">
            <a:spLocks noChangeArrowheads="1"/>
          </p:cNvSpPr>
          <p:nvPr/>
        </p:nvSpPr>
        <p:spPr bwMode="auto">
          <a:xfrm>
            <a:off x="3033835" y="2364556"/>
            <a:ext cx="1920509" cy="2649443"/>
          </a:xfrm>
          <a:prstGeom prst="rect">
            <a:avLst/>
          </a:prstGeom>
          <a:noFill/>
          <a:ln w="9525">
            <a:noFill/>
            <a:miter lim="800000"/>
            <a:headEnd/>
            <a:tailEnd/>
          </a:ln>
        </p:spPr>
        <p:txBody>
          <a:bodyPr wrap="square">
            <a:spAutoFit/>
          </a:bodyPr>
          <a:lstStyle/>
          <a:p>
            <a:pPr algn="ctr">
              <a:spcAft>
                <a:spcPts val="450"/>
              </a:spcAft>
            </a:pPr>
            <a:r>
              <a:rPr lang="en-US" b="1" dirty="0" smtClean="0">
                <a:solidFill>
                  <a:prstClr val="black"/>
                </a:solidFill>
              </a:rPr>
              <a:t>2.Vulnerability     </a:t>
            </a:r>
            <a:r>
              <a:rPr lang="en-US" b="1" dirty="0">
                <a:solidFill>
                  <a:prstClr val="black"/>
                </a:solidFill>
              </a:rPr>
              <a:t>Assessment</a:t>
            </a:r>
          </a:p>
          <a:p>
            <a:pPr marL="68580" algn="ctr"/>
            <a:endParaRPr lang="en-US" dirty="0" smtClean="0"/>
          </a:p>
          <a:p>
            <a:pPr marL="68580" algn="ctr"/>
            <a:r>
              <a:rPr lang="en-US" dirty="0" smtClean="0"/>
              <a:t>Review </a:t>
            </a:r>
          </a:p>
          <a:p>
            <a:pPr marL="68580" algn="ctr"/>
            <a:r>
              <a:rPr lang="en-US" dirty="0" smtClean="0"/>
              <a:t>climate </a:t>
            </a:r>
            <a:r>
              <a:rPr lang="en-US" dirty="0"/>
              <a:t>projections </a:t>
            </a:r>
            <a:endParaRPr lang="en-US" dirty="0" smtClean="0"/>
          </a:p>
          <a:p>
            <a:pPr marL="68580" algn="ctr"/>
            <a:r>
              <a:rPr lang="en-US" dirty="0" smtClean="0"/>
              <a:t>and </a:t>
            </a:r>
            <a:r>
              <a:rPr lang="en-US" dirty="0"/>
              <a:t>identify resource sensitivities. </a:t>
            </a:r>
          </a:p>
        </p:txBody>
      </p:sp>
      <p:grpSp>
        <p:nvGrpSpPr>
          <p:cNvPr id="2" name="Group 21"/>
          <p:cNvGrpSpPr/>
          <p:nvPr/>
        </p:nvGrpSpPr>
        <p:grpSpPr>
          <a:xfrm>
            <a:off x="6834479" y="2662082"/>
            <a:ext cx="1961814" cy="3728256"/>
            <a:chOff x="2338083" y="-605165"/>
            <a:chExt cx="2667000" cy="5638175"/>
          </a:xfrm>
        </p:grpSpPr>
        <p:sp>
          <p:nvSpPr>
            <p:cNvPr id="23" name="Flowchart: Alternate Process 22"/>
            <p:cNvSpPr/>
            <p:nvPr/>
          </p:nvSpPr>
          <p:spPr bwMode="auto">
            <a:xfrm>
              <a:off x="2446955" y="1832610"/>
              <a:ext cx="2449256" cy="3200400"/>
            </a:xfrm>
            <a:prstGeom prst="flowChartAlternateProcess">
              <a:avLst/>
            </a:prstGeom>
            <a:solidFill>
              <a:schemeClr val="bg1"/>
            </a:solidFill>
            <a:ln w="9525" cap="flat" cmpd="sng" algn="ctr">
              <a:solidFill>
                <a:schemeClr val="tx1"/>
              </a:solidFill>
              <a:prstDash val="solid"/>
              <a:round/>
              <a:headEnd type="none" w="med" len="med"/>
              <a:tailEnd type="none" w="med" len="med"/>
            </a:ln>
            <a:effectLst/>
          </p:spPr>
          <p:txBody>
            <a:bodyPr/>
            <a:lstStyle/>
            <a:p>
              <a:pPr defTabSz="2370535">
                <a:defRPr/>
              </a:pPr>
              <a:endParaRPr lang="en-US" sz="1350">
                <a:solidFill>
                  <a:prstClr val="black"/>
                </a:solidFill>
              </a:endParaRPr>
            </a:p>
          </p:txBody>
        </p:sp>
        <p:sp>
          <p:nvSpPr>
            <p:cNvPr id="24" name="TextBox 55"/>
            <p:cNvSpPr txBox="1">
              <a:spLocks noChangeArrowheads="1"/>
            </p:cNvSpPr>
            <p:nvPr/>
          </p:nvSpPr>
          <p:spPr bwMode="auto">
            <a:xfrm>
              <a:off x="2338083" y="-605165"/>
              <a:ext cx="2667000" cy="523626"/>
            </a:xfrm>
            <a:prstGeom prst="rect">
              <a:avLst/>
            </a:prstGeom>
            <a:noFill/>
            <a:ln w="9525">
              <a:noFill/>
              <a:miter lim="800000"/>
              <a:headEnd/>
              <a:tailEnd/>
            </a:ln>
          </p:spPr>
          <p:txBody>
            <a:bodyPr wrap="square">
              <a:spAutoFit/>
            </a:bodyPr>
            <a:lstStyle/>
            <a:p>
              <a:pPr algn="ctr"/>
              <a:endParaRPr lang="en-US" sz="1650" dirty="0">
                <a:solidFill>
                  <a:prstClr val="black"/>
                </a:solidFill>
              </a:endParaRPr>
            </a:p>
          </p:txBody>
        </p:sp>
      </p:grpSp>
      <p:sp>
        <p:nvSpPr>
          <p:cNvPr id="15" name="TextBox 56"/>
          <p:cNvSpPr txBox="1">
            <a:spLocks noChangeArrowheads="1"/>
          </p:cNvSpPr>
          <p:nvPr/>
        </p:nvSpPr>
        <p:spPr bwMode="auto">
          <a:xfrm>
            <a:off x="6778118" y="3411655"/>
            <a:ext cx="2137281" cy="2862322"/>
          </a:xfrm>
          <a:prstGeom prst="rect">
            <a:avLst/>
          </a:prstGeom>
          <a:noFill/>
          <a:ln w="9525">
            <a:noFill/>
            <a:miter lim="800000"/>
            <a:headEnd/>
            <a:tailEnd/>
          </a:ln>
        </p:spPr>
        <p:txBody>
          <a:bodyPr wrap="square">
            <a:spAutoFit/>
          </a:bodyPr>
          <a:lstStyle/>
          <a:p>
            <a:pPr algn="ctr"/>
            <a:r>
              <a:rPr lang="en-US" b="1" dirty="0">
                <a:solidFill>
                  <a:prstClr val="black"/>
                </a:solidFill>
              </a:rPr>
              <a:t>4. Implementation</a:t>
            </a:r>
          </a:p>
          <a:p>
            <a:pPr algn="ctr"/>
            <a:endParaRPr lang="en-US" dirty="0" smtClean="0">
              <a:solidFill>
                <a:prstClr val="black"/>
              </a:solidFill>
            </a:endParaRPr>
          </a:p>
          <a:p>
            <a:pPr algn="ctr"/>
            <a:endParaRPr lang="en-US" dirty="0" smtClean="0"/>
          </a:p>
          <a:p>
            <a:pPr algn="ctr"/>
            <a:r>
              <a:rPr lang="en-US" dirty="0" smtClean="0"/>
              <a:t>Incorporate </a:t>
            </a:r>
            <a:r>
              <a:rPr lang="en-US" dirty="0"/>
              <a:t>adaptation strategies into existing management plans</a:t>
            </a:r>
            <a:r>
              <a:rPr lang="en-US" sz="1650" dirty="0"/>
              <a:t>.</a:t>
            </a:r>
          </a:p>
        </p:txBody>
      </p:sp>
      <p:sp>
        <p:nvSpPr>
          <p:cNvPr id="3" name="Curved Up Arrow 2"/>
          <p:cNvSpPr/>
          <p:nvPr/>
        </p:nvSpPr>
        <p:spPr>
          <a:xfrm rot="2000027">
            <a:off x="2313107" y="4768732"/>
            <a:ext cx="912114" cy="5486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19" name="Curved Up Arrow 18"/>
          <p:cNvSpPr/>
          <p:nvPr/>
        </p:nvSpPr>
        <p:spPr>
          <a:xfrm rot="2000027">
            <a:off x="4141897" y="5337470"/>
            <a:ext cx="912114" cy="5486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20" name="Curved Up Arrow 19"/>
          <p:cNvSpPr/>
          <p:nvPr/>
        </p:nvSpPr>
        <p:spPr>
          <a:xfrm rot="2000027">
            <a:off x="5949485" y="5836018"/>
            <a:ext cx="912114" cy="54864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black"/>
              </a:solidFill>
            </a:endParaRPr>
          </a:p>
        </p:txBody>
      </p:sp>
      <p:sp>
        <p:nvSpPr>
          <p:cNvPr id="4" name="TextBox 3"/>
          <p:cNvSpPr txBox="1"/>
          <p:nvPr/>
        </p:nvSpPr>
        <p:spPr>
          <a:xfrm>
            <a:off x="2229903" y="1023380"/>
            <a:ext cx="4604576" cy="877163"/>
          </a:xfrm>
          <a:prstGeom prst="rect">
            <a:avLst/>
          </a:prstGeom>
          <a:noFill/>
        </p:spPr>
        <p:txBody>
          <a:bodyPr wrap="square" rtlCol="0">
            <a:spAutoFit/>
          </a:bodyPr>
          <a:lstStyle/>
          <a:p>
            <a:r>
              <a:rPr lang="en-US" sz="3000" b="1" dirty="0">
                <a:solidFill>
                  <a:prstClr val="black"/>
                </a:solidFill>
                <a:latin typeface="Arial" panose="020B0604020202020204" pitchFamily="34" charset="0"/>
                <a:cs typeface="Arial" panose="020B0604020202020204" pitchFamily="34" charset="0"/>
              </a:rPr>
              <a:t>The adaptation process</a:t>
            </a:r>
          </a:p>
          <a:p>
            <a:r>
              <a:rPr lang="en-US" sz="2100" b="1" dirty="0">
                <a:solidFill>
                  <a:prstClr val="black"/>
                </a:solidFill>
                <a:latin typeface="Arial" panose="020B0604020202020204" pitchFamily="34" charset="0"/>
                <a:cs typeface="Arial" panose="020B0604020202020204" pitchFamily="34" charset="0"/>
              </a:rPr>
              <a:t>                   </a:t>
            </a:r>
            <a:endParaRPr lang="en-US" sz="2100" b="1" i="1" dirty="0">
              <a:solidFill>
                <a:prstClr val="black"/>
              </a:solidFill>
              <a:latin typeface="Arial" panose="020B0604020202020204" pitchFamily="34" charset="0"/>
              <a:cs typeface="Arial" panose="020B0604020202020204" pitchFamily="34" charset="0"/>
            </a:endParaRPr>
          </a:p>
        </p:txBody>
      </p:sp>
      <p:sp>
        <p:nvSpPr>
          <p:cNvPr id="5" name="Oval 4"/>
          <p:cNvSpPr/>
          <p:nvPr/>
        </p:nvSpPr>
        <p:spPr>
          <a:xfrm>
            <a:off x="4262656" y="1793588"/>
            <a:ext cx="4532042" cy="9234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532191" y="2060479"/>
            <a:ext cx="4208909" cy="369332"/>
          </a:xfrm>
          <a:prstGeom prst="rect">
            <a:avLst/>
          </a:prstGeom>
          <a:noFill/>
        </p:spPr>
        <p:txBody>
          <a:bodyPr wrap="none" rtlCol="0">
            <a:spAutoFit/>
          </a:bodyPr>
          <a:lstStyle/>
          <a:p>
            <a:r>
              <a:rPr lang="en-US" b="1" dirty="0">
                <a:latin typeface="+mj-lt"/>
              </a:rPr>
              <a:t>Science – Management Partnership</a:t>
            </a:r>
          </a:p>
        </p:txBody>
      </p:sp>
    </p:spTree>
    <p:extLst>
      <p:ext uri="{BB962C8B-B14F-4D97-AF65-F5344CB8AC3E}">
        <p14:creationId xmlns:p14="http://schemas.microsoft.com/office/powerpoint/2010/main" val="406649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1" grpId="0"/>
      <p:bldP spid="8" grpId="0" animBg="1"/>
      <p:bldP spid="9" grpId="0"/>
      <p:bldP spid="16" grpId="0" animBg="1"/>
      <p:bldP spid="10" grpId="0"/>
      <p:bldP spid="15" grpId="0"/>
      <p:bldP spid="3" grpId="0" animBg="1"/>
      <p:bldP spid="19" grpId="0" animBg="1"/>
      <p:bldP spid="20"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Vulnerability Assessment</a:t>
            </a:r>
            <a:endParaRPr lang="en-US" sz="3000" dirty="0"/>
          </a:p>
        </p:txBody>
      </p:sp>
      <p:pic>
        <p:nvPicPr>
          <p:cNvPr id="6" name="Picture 5"/>
          <p:cNvPicPr>
            <a:picLocks noChangeAspect="1"/>
          </p:cNvPicPr>
          <p:nvPr/>
        </p:nvPicPr>
        <p:blipFill>
          <a:blip r:embed="rId3"/>
          <a:stretch>
            <a:fillRect/>
          </a:stretch>
        </p:blipFill>
        <p:spPr>
          <a:xfrm>
            <a:off x="2265847" y="2372868"/>
            <a:ext cx="4612307" cy="2603564"/>
          </a:xfrm>
          <a:prstGeom prst="rect">
            <a:avLst/>
          </a:prstGeom>
        </p:spPr>
      </p:pic>
    </p:spTree>
    <p:extLst>
      <p:ext uri="{BB962C8B-B14F-4D97-AF65-F5344CB8AC3E}">
        <p14:creationId xmlns:p14="http://schemas.microsoft.com/office/powerpoint/2010/main" val="146951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larso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38400"/>
            <a:ext cx="3247775" cy="3844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1063229"/>
            <a:ext cx="6858000" cy="857250"/>
          </a:xfrm>
        </p:spPr>
        <p:txBody>
          <a:bodyPr>
            <a:noAutofit/>
          </a:bodyPr>
          <a:lstStyle/>
          <a:p>
            <a:r>
              <a:rPr lang="en-US" sz="3000" b="1" dirty="0">
                <a:latin typeface="Arial" pitchFamily="34" charset="0"/>
                <a:cs typeface="Arial" pitchFamily="34" charset="0"/>
              </a:rPr>
              <a:t>What is climate change adaptation?</a:t>
            </a:r>
            <a:endParaRPr lang="en-US" sz="3000" dirty="0"/>
          </a:p>
        </p:txBody>
      </p:sp>
      <p:sp>
        <p:nvSpPr>
          <p:cNvPr id="3" name="TextBox 2"/>
          <p:cNvSpPr txBox="1"/>
          <p:nvPr/>
        </p:nvSpPr>
        <p:spPr>
          <a:xfrm>
            <a:off x="1143000" y="2237149"/>
            <a:ext cx="3462693" cy="4247317"/>
          </a:xfrm>
          <a:prstGeom prst="rect">
            <a:avLst/>
          </a:prstGeom>
          <a:noFill/>
        </p:spPr>
        <p:txBody>
          <a:bodyPr wrap="square" rtlCol="0">
            <a:spAutoFit/>
          </a:bodyPr>
          <a:lstStyle/>
          <a:p>
            <a:pPr marL="342900" indent="-342900">
              <a:buFont typeface="Arial" panose="020B0604020202020204" pitchFamily="34" charset="0"/>
              <a:buChar char="•"/>
            </a:pPr>
            <a:r>
              <a:rPr lang="en-US" dirty="0">
                <a:latin typeface="+mj-lt"/>
                <a:cs typeface="Arial" panose="020B0604020202020204" pitchFamily="34" charset="0"/>
              </a:rPr>
              <a:t>Fine tuning of existing management plans and projects</a:t>
            </a:r>
          </a:p>
          <a:p>
            <a:pPr marL="342900" indent="-342900">
              <a:buFont typeface="Arial" panose="020B0604020202020204" pitchFamily="34" charset="0"/>
              <a:buChar char="•"/>
            </a:pPr>
            <a:endParaRPr lang="en-US" dirty="0">
              <a:latin typeface="+mj-lt"/>
              <a:cs typeface="Arial" panose="020B0604020202020204" pitchFamily="34" charset="0"/>
            </a:endParaRPr>
          </a:p>
          <a:p>
            <a:pPr marL="342900" indent="-342900">
              <a:buFont typeface="Arial" panose="020B0604020202020204" pitchFamily="34" charset="0"/>
              <a:buChar char="•"/>
            </a:pPr>
            <a:r>
              <a:rPr lang="en-US" dirty="0">
                <a:latin typeface="+mj-lt"/>
                <a:cs typeface="Arial" panose="020B0604020202020204" pitchFamily="34" charset="0"/>
              </a:rPr>
              <a:t>Component of sustainable resource management</a:t>
            </a:r>
          </a:p>
          <a:p>
            <a:pPr marL="342900" indent="-342900">
              <a:buFont typeface="Arial" panose="020B0604020202020204" pitchFamily="34" charset="0"/>
              <a:buChar char="•"/>
            </a:pPr>
            <a:endParaRPr lang="en-US" dirty="0">
              <a:latin typeface="+mj-lt"/>
              <a:cs typeface="Arial" panose="020B0604020202020204" pitchFamily="34" charset="0"/>
            </a:endParaRPr>
          </a:p>
          <a:p>
            <a:pPr marL="342900" indent="-342900">
              <a:buFont typeface="Arial" panose="020B0604020202020204" pitchFamily="34" charset="0"/>
              <a:buChar char="•"/>
            </a:pPr>
            <a:r>
              <a:rPr lang="en-US" dirty="0">
                <a:latin typeface="+mj-lt"/>
                <a:cs typeface="Arial" panose="020B0604020202020204" pitchFamily="34" charset="0"/>
              </a:rPr>
              <a:t>A form of risk management</a:t>
            </a:r>
          </a:p>
          <a:p>
            <a:pPr marL="342900" indent="-342900">
              <a:buFont typeface="Arial" panose="020B0604020202020204" pitchFamily="34" charset="0"/>
              <a:buChar char="•"/>
            </a:pPr>
            <a:endParaRPr lang="en-US" dirty="0">
              <a:latin typeface="+mj-lt"/>
              <a:cs typeface="Arial" panose="020B0604020202020204" pitchFamily="34" charset="0"/>
            </a:endParaRPr>
          </a:p>
          <a:p>
            <a:pPr marL="342900" indent="-342900">
              <a:buFont typeface="Arial" panose="020B0604020202020204" pitchFamily="34" charset="0"/>
              <a:buChar char="•"/>
            </a:pPr>
            <a:r>
              <a:rPr lang="en-US" dirty="0">
                <a:latin typeface="+mj-lt"/>
                <a:cs typeface="Arial" panose="020B0604020202020204" pitchFamily="34" charset="0"/>
              </a:rPr>
              <a:t>Required by climate change response and planning guidance for agencies</a:t>
            </a:r>
          </a:p>
          <a:p>
            <a:pPr marL="257175" indent="-257175">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33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Workshop Objectives</a:t>
            </a:r>
            <a:endParaRPr lang="en-US" sz="3000" dirty="0"/>
          </a:p>
        </p:txBody>
      </p:sp>
      <p:sp>
        <p:nvSpPr>
          <p:cNvPr id="3" name="TextBox 2"/>
          <p:cNvSpPr txBox="1"/>
          <p:nvPr/>
        </p:nvSpPr>
        <p:spPr>
          <a:xfrm>
            <a:off x="1348075" y="2012583"/>
            <a:ext cx="6758081" cy="3808735"/>
          </a:xfrm>
          <a:prstGeom prst="rect">
            <a:avLst/>
          </a:prstGeom>
          <a:noFill/>
        </p:spPr>
        <p:txBody>
          <a:bodyPr wrap="square" rtlCol="0">
            <a:spAutoFit/>
          </a:bodyPr>
          <a:lstStyle/>
          <a:p>
            <a:endParaRPr lang="en-US" sz="900" b="1" dirty="0">
              <a:latin typeface="+mj-lt"/>
              <a:cs typeface="Arial" panose="020B0604020202020204" pitchFamily="34" charset="0"/>
            </a:endParaRPr>
          </a:p>
          <a:p>
            <a:pPr marL="557213" lvl="1" indent="-214313">
              <a:spcAft>
                <a:spcPts val="900"/>
              </a:spcAft>
              <a:buFont typeface="Arial" panose="020B0604020202020204" pitchFamily="34" charset="0"/>
              <a:buChar char="•"/>
            </a:pPr>
            <a:r>
              <a:rPr lang="en-US" sz="2100" dirty="0">
                <a:latin typeface="+mj-lt"/>
                <a:cs typeface="Arial" panose="020B0604020202020204" pitchFamily="34" charset="0"/>
              </a:rPr>
              <a:t>Downscale information from the regional assessment to the </a:t>
            </a:r>
            <a:r>
              <a:rPr lang="en-US" sz="2100" dirty="0" err="1">
                <a:latin typeface="+mj-lt"/>
                <a:cs typeface="Arial" panose="020B0604020202020204" pitchFamily="34" charset="0"/>
              </a:rPr>
              <a:t>subregional</a:t>
            </a:r>
            <a:r>
              <a:rPr lang="en-US" sz="2100" dirty="0">
                <a:latin typeface="+mj-lt"/>
                <a:cs typeface="Arial" panose="020B0604020202020204" pitchFamily="34" charset="0"/>
              </a:rPr>
              <a:t> and unit scales to address </a:t>
            </a:r>
            <a:r>
              <a:rPr lang="en-US" sz="2100" dirty="0" err="1">
                <a:latin typeface="+mj-lt"/>
                <a:cs typeface="Arial" panose="020B0604020202020204" pitchFamily="34" charset="0"/>
              </a:rPr>
              <a:t>subregional</a:t>
            </a:r>
            <a:r>
              <a:rPr lang="en-US" sz="2100" dirty="0">
                <a:latin typeface="+mj-lt"/>
                <a:cs typeface="Arial" panose="020B0604020202020204" pitchFamily="34" charset="0"/>
              </a:rPr>
              <a:t> variation not captured in the regional assessment.</a:t>
            </a:r>
          </a:p>
          <a:p>
            <a:pPr lvl="1">
              <a:spcAft>
                <a:spcPts val="900"/>
              </a:spcAft>
            </a:pPr>
            <a:endParaRPr lang="en-US" sz="2100" dirty="0">
              <a:latin typeface="+mj-lt"/>
              <a:cs typeface="Arial" panose="020B0604020202020204" pitchFamily="34" charset="0"/>
            </a:endParaRPr>
          </a:p>
          <a:p>
            <a:pPr marL="557213" lvl="1" indent="-214313">
              <a:spcAft>
                <a:spcPts val="900"/>
              </a:spcAft>
              <a:buFont typeface="Arial" panose="020B0604020202020204" pitchFamily="34" charset="0"/>
              <a:buChar char="•"/>
            </a:pPr>
            <a:r>
              <a:rPr lang="en-US" sz="2100" dirty="0">
                <a:latin typeface="+mj-lt"/>
                <a:cs typeface="Arial" panose="020B0604020202020204" pitchFamily="34" charset="0"/>
              </a:rPr>
              <a:t>Develop potential adaptation strategies and tactics to promote resilience, facilitate transitions, or maintain status.</a:t>
            </a:r>
          </a:p>
          <a:p>
            <a:endParaRPr lang="en-US" sz="2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4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Workshop Overview</a:t>
            </a:r>
            <a:endParaRPr lang="en-US" sz="3000" dirty="0"/>
          </a:p>
        </p:txBody>
      </p:sp>
      <p:sp>
        <p:nvSpPr>
          <p:cNvPr id="3" name="TextBox 2"/>
          <p:cNvSpPr txBox="1"/>
          <p:nvPr/>
        </p:nvSpPr>
        <p:spPr>
          <a:xfrm>
            <a:off x="1348075" y="2012583"/>
            <a:ext cx="6758081" cy="4031873"/>
          </a:xfrm>
          <a:prstGeom prst="rect">
            <a:avLst/>
          </a:prstGeom>
          <a:noFill/>
        </p:spPr>
        <p:txBody>
          <a:bodyPr wrap="square" rtlCol="0">
            <a:spAutoFit/>
          </a:bodyPr>
          <a:lstStyle/>
          <a:p>
            <a:endParaRPr lang="en-US" sz="2100" b="1" dirty="0">
              <a:latin typeface="+mj-lt"/>
              <a:cs typeface="Arial" panose="020B0604020202020204" pitchFamily="34" charset="0"/>
            </a:endParaRPr>
          </a:p>
          <a:p>
            <a:pPr marL="342900" indent="-342900">
              <a:spcAft>
                <a:spcPts val="450"/>
              </a:spcAft>
              <a:buFont typeface="Arial" panose="020B0604020202020204" pitchFamily="34" charset="0"/>
              <a:buChar char="•"/>
            </a:pPr>
            <a:r>
              <a:rPr lang="en-US" sz="2100" dirty="0">
                <a:latin typeface="+mj-lt"/>
                <a:cs typeface="Arial" panose="020B0604020202020204" pitchFamily="34" charset="0"/>
              </a:rPr>
              <a:t>Day 1 - Vulnerability Assessment</a:t>
            </a:r>
          </a:p>
          <a:p>
            <a:pPr marL="685800" lvl="1" indent="-342900">
              <a:spcAft>
                <a:spcPts val="450"/>
              </a:spcAft>
              <a:buFont typeface="Courier New" panose="02070309020205020404" pitchFamily="49" charset="0"/>
              <a:buChar char="o"/>
            </a:pPr>
            <a:r>
              <a:rPr lang="en-US" sz="2100" dirty="0">
                <a:latin typeface="+mj-lt"/>
                <a:cs typeface="Arial" panose="020B0604020202020204" pitchFamily="34" charset="0"/>
              </a:rPr>
              <a:t>Session 1: Resource chapter presentations</a:t>
            </a:r>
          </a:p>
          <a:p>
            <a:pPr marL="685800" lvl="1" indent="-342900">
              <a:spcAft>
                <a:spcPts val="450"/>
              </a:spcAft>
              <a:buFont typeface="Courier New" panose="02070309020205020404" pitchFamily="49" charset="0"/>
              <a:buChar char="o"/>
            </a:pPr>
            <a:r>
              <a:rPr lang="en-US" sz="2100" dirty="0">
                <a:latin typeface="+mj-lt"/>
                <a:cs typeface="Arial" panose="020B0604020202020204" pitchFamily="34" charset="0"/>
              </a:rPr>
              <a:t>Session 2: Feedback on vulnerability assessment information</a:t>
            </a:r>
          </a:p>
          <a:p>
            <a:pPr marL="342900" indent="-342900">
              <a:spcAft>
                <a:spcPts val="450"/>
              </a:spcAft>
              <a:buFont typeface="Arial" panose="020B0604020202020204" pitchFamily="34" charset="0"/>
              <a:buChar char="•"/>
            </a:pPr>
            <a:r>
              <a:rPr lang="en-US" sz="2100" dirty="0">
                <a:latin typeface="+mj-lt"/>
                <a:cs typeface="Arial" panose="020B0604020202020204" pitchFamily="34" charset="0"/>
              </a:rPr>
              <a:t>Day 2 - Adaptation Strategies</a:t>
            </a:r>
          </a:p>
          <a:p>
            <a:pPr marL="685800" lvl="1" indent="-342900">
              <a:spcAft>
                <a:spcPts val="450"/>
              </a:spcAft>
              <a:buFont typeface="Courier New" panose="02070309020205020404" pitchFamily="49" charset="0"/>
              <a:buChar char="o"/>
            </a:pPr>
            <a:r>
              <a:rPr lang="en-US" sz="2100" dirty="0">
                <a:latin typeface="+mj-lt"/>
                <a:cs typeface="Arial" panose="020B0604020202020204" pitchFamily="34" charset="0"/>
              </a:rPr>
              <a:t>Session 3: Develop strategies and tactics</a:t>
            </a:r>
          </a:p>
          <a:p>
            <a:pPr marL="685800" lvl="1" indent="-342900">
              <a:spcAft>
                <a:spcPts val="450"/>
              </a:spcAft>
              <a:buFont typeface="Courier New" panose="02070309020205020404" pitchFamily="49" charset="0"/>
              <a:buChar char="o"/>
            </a:pPr>
            <a:r>
              <a:rPr lang="en-US" sz="2100" dirty="0">
                <a:latin typeface="+mj-lt"/>
                <a:cs typeface="Arial" panose="020B0604020202020204" pitchFamily="34" charset="0"/>
              </a:rPr>
              <a:t>Session 4: Explore application of strategies and tactics</a:t>
            </a:r>
          </a:p>
          <a:p>
            <a:endParaRPr lang="en-US" sz="2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91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r>
              <a:rPr lang="en-US" sz="3000" b="1" dirty="0">
                <a:latin typeface="Arial" pitchFamily="34" charset="0"/>
                <a:cs typeface="Arial" pitchFamily="34" charset="0"/>
              </a:rPr>
              <a:t>What is climate change adaptation?</a:t>
            </a:r>
            <a:endParaRPr lang="en-US" sz="3000" dirty="0"/>
          </a:p>
        </p:txBody>
      </p:sp>
      <p:sp>
        <p:nvSpPr>
          <p:cNvPr id="3" name="TextBox 2"/>
          <p:cNvSpPr txBox="1"/>
          <p:nvPr/>
        </p:nvSpPr>
        <p:spPr>
          <a:xfrm>
            <a:off x="1447800" y="2141436"/>
            <a:ext cx="3454811" cy="4085734"/>
          </a:xfrm>
          <a:prstGeom prst="rect">
            <a:avLst/>
          </a:prstGeom>
          <a:noFill/>
        </p:spPr>
        <p:txBody>
          <a:bodyPr wrap="square" rtlCol="0">
            <a:spAutoFit/>
          </a:bodyPr>
          <a:lstStyle/>
          <a:p>
            <a:r>
              <a:rPr lang="en-US" sz="2100" b="1" dirty="0">
                <a:latin typeface="+mj-lt"/>
                <a:cs typeface="Arial" panose="020B0604020202020204" pitchFamily="34" charset="0"/>
              </a:rPr>
              <a:t>Strategic</a:t>
            </a:r>
          </a:p>
          <a:p>
            <a:pPr marL="342900" indent="-342900">
              <a:buFont typeface="Arial" panose="020B0604020202020204" pitchFamily="34" charset="0"/>
              <a:buChar char="•"/>
            </a:pPr>
            <a:r>
              <a:rPr lang="en-US" sz="2100" dirty="0">
                <a:latin typeface="+mj-lt"/>
                <a:cs typeface="Arial" panose="020B0604020202020204" pitchFamily="34" charset="0"/>
              </a:rPr>
              <a:t>Overarching guidance to maintain ecosystem function and sustainability</a:t>
            </a:r>
          </a:p>
          <a:p>
            <a:endParaRPr lang="en-US" sz="2100" dirty="0">
              <a:latin typeface="+mj-lt"/>
              <a:cs typeface="Arial" panose="020B0604020202020204" pitchFamily="34" charset="0"/>
            </a:endParaRPr>
          </a:p>
          <a:p>
            <a:endParaRPr lang="en-US" sz="2100" dirty="0">
              <a:latin typeface="+mj-lt"/>
              <a:cs typeface="Arial" panose="020B0604020202020204" pitchFamily="34" charset="0"/>
            </a:endParaRPr>
          </a:p>
          <a:p>
            <a:endParaRPr lang="en-US" sz="750" dirty="0">
              <a:latin typeface="+mj-lt"/>
              <a:cs typeface="Arial" panose="020B0604020202020204" pitchFamily="34" charset="0"/>
            </a:endParaRPr>
          </a:p>
          <a:p>
            <a:r>
              <a:rPr lang="en-US" sz="2100" b="1" dirty="0">
                <a:latin typeface="+mj-lt"/>
                <a:cs typeface="Arial" panose="020B0604020202020204" pitchFamily="34" charset="0"/>
              </a:rPr>
              <a:t>Tactical</a:t>
            </a:r>
          </a:p>
          <a:p>
            <a:pPr marL="342900" indent="-342900">
              <a:buFont typeface="Arial" panose="020B0604020202020204" pitchFamily="34" charset="0"/>
              <a:buChar char="•"/>
            </a:pPr>
            <a:r>
              <a:rPr lang="en-US" sz="2100" dirty="0">
                <a:latin typeface="+mj-lt"/>
                <a:cs typeface="Arial" panose="020B0604020202020204" pitchFamily="34" charset="0"/>
              </a:rPr>
              <a:t>On-the-ground actions that address specific vulnerabilities and resources</a:t>
            </a:r>
          </a:p>
        </p:txBody>
      </p:sp>
      <p:pic>
        <p:nvPicPr>
          <p:cNvPr id="4" name="Picture 2" descr="C:\Backup\Slides\Tripod Fire 2.JPG"/>
          <p:cNvPicPr>
            <a:picLocks noChangeAspect="1" noChangeArrowheads="1"/>
          </p:cNvPicPr>
          <p:nvPr/>
        </p:nvPicPr>
        <p:blipFill>
          <a:blip r:embed="rId2" cstate="print"/>
          <a:srcRect/>
          <a:stretch>
            <a:fillRect/>
          </a:stretch>
        </p:blipFill>
        <p:spPr bwMode="auto">
          <a:xfrm>
            <a:off x="5393635" y="2362200"/>
            <a:ext cx="2590799" cy="1879092"/>
          </a:xfrm>
          <a:prstGeom prst="rect">
            <a:avLst/>
          </a:prstGeom>
          <a:noFill/>
        </p:spPr>
      </p:pic>
      <p:pic>
        <p:nvPicPr>
          <p:cNvPr id="5" name="Picture 4" descr="Prescribed Fire 412x3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3636" y="4343400"/>
            <a:ext cx="2590799" cy="189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06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Vulnerabilities and adaptation</a:t>
            </a:r>
            <a:br>
              <a:rPr lang="en-US" sz="3000" b="1" dirty="0">
                <a:latin typeface="Arial" pitchFamily="34" charset="0"/>
                <a:cs typeface="Arial" pitchFamily="34" charset="0"/>
              </a:rPr>
            </a:br>
            <a:r>
              <a:rPr lang="en-US" sz="3000" b="1" dirty="0">
                <a:latin typeface="Arial" pitchFamily="34" charset="0"/>
                <a:cs typeface="Arial" pitchFamily="34" charset="0"/>
              </a:rPr>
              <a:t>WATER</a:t>
            </a:r>
            <a:endParaRPr lang="en-US" sz="3000" dirty="0"/>
          </a:p>
        </p:txBody>
      </p:sp>
      <p:sp>
        <p:nvSpPr>
          <p:cNvPr id="3" name="TextBox 2"/>
          <p:cNvSpPr txBox="1"/>
          <p:nvPr/>
        </p:nvSpPr>
        <p:spPr>
          <a:xfrm>
            <a:off x="1402939" y="2090386"/>
            <a:ext cx="3454811" cy="3785652"/>
          </a:xfrm>
          <a:prstGeom prst="rect">
            <a:avLst/>
          </a:prstGeom>
          <a:noFill/>
        </p:spPr>
        <p:txBody>
          <a:bodyPr wrap="square" rtlCol="0">
            <a:spAutoFit/>
          </a:bodyPr>
          <a:lstStyle/>
          <a:p>
            <a:endParaRPr lang="en-US" sz="900" b="1" dirty="0">
              <a:latin typeface="Arial" panose="020B0604020202020204" pitchFamily="34" charset="0"/>
              <a:cs typeface="Arial" panose="020B0604020202020204" pitchFamily="34" charset="0"/>
            </a:endParaRPr>
          </a:p>
          <a:p>
            <a:r>
              <a:rPr lang="en-US" sz="2100" b="1" dirty="0">
                <a:latin typeface="+mj-lt"/>
                <a:cs typeface="Arial" panose="020B0604020202020204" pitchFamily="34" charset="0"/>
              </a:rPr>
              <a:t>Vulnerability</a:t>
            </a:r>
          </a:p>
          <a:p>
            <a:pPr marL="342900" indent="-342900">
              <a:buFont typeface="Arial" panose="020B0604020202020204" pitchFamily="34" charset="0"/>
              <a:buChar char="•"/>
            </a:pPr>
            <a:r>
              <a:rPr lang="en-US" sz="2100" dirty="0">
                <a:latin typeface="+mj-lt"/>
                <a:cs typeface="Arial" panose="020B0604020202020204" pitchFamily="34" charset="0"/>
              </a:rPr>
              <a:t>Higher peak flows in fall and winter</a:t>
            </a:r>
          </a:p>
          <a:p>
            <a:pPr marL="342900" indent="-342900">
              <a:buFont typeface="Arial" panose="020B0604020202020204" pitchFamily="34" charset="0"/>
              <a:buChar char="•"/>
            </a:pPr>
            <a:endParaRPr lang="en-US" sz="2100" dirty="0">
              <a:latin typeface="+mj-lt"/>
              <a:cs typeface="Arial" panose="020B0604020202020204" pitchFamily="34" charset="0"/>
            </a:endParaRPr>
          </a:p>
          <a:p>
            <a:pPr marL="342900" indent="-342900">
              <a:buFont typeface="Arial" panose="020B0604020202020204" pitchFamily="34" charset="0"/>
              <a:buChar char="•"/>
            </a:pPr>
            <a:endParaRPr lang="en-US" sz="2100" dirty="0">
              <a:latin typeface="+mj-lt"/>
              <a:cs typeface="Arial" panose="020B0604020202020204" pitchFamily="34" charset="0"/>
            </a:endParaRPr>
          </a:p>
          <a:p>
            <a:r>
              <a:rPr lang="en-US" sz="2100" b="1" dirty="0">
                <a:latin typeface="+mj-lt"/>
                <a:cs typeface="Arial" panose="020B0604020202020204" pitchFamily="34" charset="0"/>
              </a:rPr>
              <a:t>Adaptation strategy</a:t>
            </a:r>
          </a:p>
          <a:p>
            <a:pPr marL="342900" indent="-342900">
              <a:buFont typeface="Arial" panose="020B0604020202020204" pitchFamily="34" charset="0"/>
              <a:buChar char="•"/>
            </a:pPr>
            <a:r>
              <a:rPr lang="en-US" sz="2100" dirty="0">
                <a:latin typeface="+mj-lt"/>
                <a:cs typeface="Arial" panose="020B0604020202020204" pitchFamily="34" charset="0"/>
              </a:rPr>
              <a:t>Design infrastructure to accommodate higher peak flows</a:t>
            </a:r>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p:txBody>
      </p:sp>
      <p:pic>
        <p:nvPicPr>
          <p:cNvPr id="1026" name="Picture 2" descr="http://media.opb.org/system/images/clips/4407/poster.jpg?12953942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2286001"/>
            <a:ext cx="2927486" cy="16467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wellsreserve.org/writable/images/gedc04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494" y="4054885"/>
            <a:ext cx="2308157" cy="173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l"/>
            <a:r>
              <a:rPr lang="en-US" dirty="0" smtClean="0"/>
              <a:t>What we do</a:t>
            </a:r>
            <a:endParaRPr lang="en-US" dirty="0"/>
          </a:p>
        </p:txBody>
      </p:sp>
      <p:sp>
        <p:nvSpPr>
          <p:cNvPr id="3" name="Content Placeholder 2"/>
          <p:cNvSpPr>
            <a:spLocks noGrp="1"/>
          </p:cNvSpPr>
          <p:nvPr>
            <p:ph idx="1"/>
          </p:nvPr>
        </p:nvSpPr>
        <p:spPr>
          <a:xfrm>
            <a:off x="304800" y="2514600"/>
            <a:ext cx="5181600" cy="2895600"/>
          </a:xfrm>
        </p:spPr>
        <p:txBody>
          <a:bodyPr>
            <a:normAutofit/>
          </a:bodyPr>
          <a:lstStyle/>
          <a:p>
            <a:r>
              <a:rPr lang="en-US" dirty="0" smtClean="0"/>
              <a:t>193 million acres</a:t>
            </a:r>
          </a:p>
          <a:p>
            <a:r>
              <a:rPr lang="en-US" dirty="0"/>
              <a:t>500 million </a:t>
            </a:r>
            <a:r>
              <a:rPr lang="en-US" dirty="0" smtClean="0"/>
              <a:t>acres</a:t>
            </a:r>
          </a:p>
          <a:p>
            <a:r>
              <a:rPr lang="en-US" dirty="0" smtClean="0"/>
              <a:t>57,000 miles of trails</a:t>
            </a:r>
          </a:p>
          <a:p>
            <a:r>
              <a:rPr lang="en-US" dirty="0" smtClean="0"/>
              <a:t>4,300 campgrounds</a:t>
            </a:r>
          </a:p>
          <a:p>
            <a:r>
              <a:rPr lang="en-US" dirty="0"/>
              <a:t>$13 billion</a:t>
            </a:r>
          </a:p>
          <a:p>
            <a:endParaRPr lang="en-US" dirty="0" smtClean="0"/>
          </a:p>
          <a:p>
            <a:endParaRPr lang="en-US" dirty="0" smtClean="0"/>
          </a:p>
          <a:p>
            <a:endParaRPr lang="en-US" dirty="0" smtClean="0"/>
          </a:p>
          <a:p>
            <a:endParaRPr lang="en-US" dirty="0"/>
          </a:p>
        </p:txBody>
      </p:sp>
      <p:pic>
        <p:nvPicPr>
          <p:cNvPr id="2052" name="Picture 4" descr="http://www.fs.usda.gov/Internet/FSE_MEDIA/stelprd38337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199" y="2514600"/>
            <a:ext cx="4130937"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5483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Vulnerabilities and adaptation</a:t>
            </a:r>
            <a:br>
              <a:rPr lang="en-US" sz="3000" b="1" dirty="0">
                <a:latin typeface="Arial" pitchFamily="34" charset="0"/>
                <a:cs typeface="Arial" pitchFamily="34" charset="0"/>
              </a:rPr>
            </a:br>
            <a:r>
              <a:rPr lang="en-US" sz="3000" b="1" dirty="0">
                <a:latin typeface="Arial" pitchFamily="34" charset="0"/>
                <a:cs typeface="Arial" pitchFamily="34" charset="0"/>
              </a:rPr>
              <a:t>WATER</a:t>
            </a:r>
            <a:endParaRPr lang="en-US" sz="3000" dirty="0"/>
          </a:p>
        </p:txBody>
      </p:sp>
      <p:sp>
        <p:nvSpPr>
          <p:cNvPr id="3" name="TextBox 2"/>
          <p:cNvSpPr txBox="1"/>
          <p:nvPr/>
        </p:nvSpPr>
        <p:spPr>
          <a:xfrm>
            <a:off x="1402939" y="2167392"/>
            <a:ext cx="3454811" cy="3785652"/>
          </a:xfrm>
          <a:prstGeom prst="rect">
            <a:avLst/>
          </a:prstGeom>
          <a:noFill/>
        </p:spPr>
        <p:txBody>
          <a:bodyPr wrap="square" rtlCol="0">
            <a:spAutoFit/>
          </a:bodyPr>
          <a:lstStyle/>
          <a:p>
            <a:endParaRPr lang="en-US" sz="900" b="1" dirty="0">
              <a:latin typeface="+mj-lt"/>
              <a:cs typeface="Arial" panose="020B0604020202020204" pitchFamily="34" charset="0"/>
            </a:endParaRPr>
          </a:p>
          <a:p>
            <a:r>
              <a:rPr lang="en-US" sz="2100" b="1" dirty="0">
                <a:latin typeface="+mj-lt"/>
                <a:cs typeface="Arial" panose="020B0604020202020204" pitchFamily="34" charset="0"/>
              </a:rPr>
              <a:t>Vulnerability</a:t>
            </a:r>
          </a:p>
          <a:p>
            <a:pPr marL="342900" indent="-342900">
              <a:buFont typeface="Arial" panose="020B0604020202020204" pitchFamily="34" charset="0"/>
              <a:buChar char="•"/>
            </a:pPr>
            <a:r>
              <a:rPr lang="en-US" sz="2100" dirty="0">
                <a:latin typeface="+mj-lt"/>
                <a:cs typeface="Arial" panose="020B0604020202020204" pitchFamily="34" charset="0"/>
              </a:rPr>
              <a:t>Higher peak flows in fall and winter</a:t>
            </a:r>
          </a:p>
          <a:p>
            <a:endParaRPr lang="en-US" sz="2100" dirty="0">
              <a:latin typeface="+mj-lt"/>
              <a:cs typeface="Arial" panose="020B0604020202020204" pitchFamily="34" charset="0"/>
            </a:endParaRPr>
          </a:p>
          <a:p>
            <a:r>
              <a:rPr lang="en-US" sz="2100" b="1" dirty="0">
                <a:latin typeface="+mj-lt"/>
                <a:cs typeface="Arial" panose="020B0604020202020204" pitchFamily="34" charset="0"/>
              </a:rPr>
              <a:t>Adaptation tactics</a:t>
            </a:r>
          </a:p>
          <a:p>
            <a:pPr marL="342900" indent="-342900">
              <a:buFont typeface="Arial" panose="020B0604020202020204" pitchFamily="34" charset="0"/>
              <a:buChar char="•"/>
            </a:pPr>
            <a:r>
              <a:rPr lang="en-US" sz="2100" dirty="0">
                <a:latin typeface="+mj-lt"/>
                <a:cs typeface="Arial" panose="020B0604020202020204" pitchFamily="34" charset="0"/>
              </a:rPr>
              <a:t>Install larger culverts</a:t>
            </a:r>
          </a:p>
          <a:p>
            <a:pPr marL="342900" indent="-342900">
              <a:buFont typeface="Arial" panose="020B0604020202020204" pitchFamily="34" charset="0"/>
              <a:buChar char="•"/>
            </a:pPr>
            <a:r>
              <a:rPr lang="en-US" sz="2100" dirty="0">
                <a:latin typeface="+mj-lt"/>
                <a:cs typeface="Arial" panose="020B0604020202020204" pitchFamily="34" charset="0"/>
              </a:rPr>
              <a:t>Decommission roads in floodplains</a:t>
            </a:r>
          </a:p>
          <a:p>
            <a:pPr marL="342900" indent="-342900">
              <a:buFont typeface="Arial" panose="020B0604020202020204" pitchFamily="34" charset="0"/>
              <a:buChar char="•"/>
            </a:pPr>
            <a:r>
              <a:rPr lang="en-US" sz="2100" dirty="0">
                <a:latin typeface="+mj-lt"/>
                <a:cs typeface="Arial" panose="020B0604020202020204" pitchFamily="34" charset="0"/>
              </a:rPr>
              <a:t>Relocate campgrounds subject to flooding</a:t>
            </a:r>
            <a:endParaRPr lang="en-US" sz="2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p:txBody>
      </p:sp>
      <p:pic>
        <p:nvPicPr>
          <p:cNvPr id="1026" name="Picture 2" descr="http://media.opb.org/system/images/clips/4407/poster.jpg?1295394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122149"/>
            <a:ext cx="2927486" cy="164671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wellsreserve.org/writable/images/gedc0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7414" y="3970530"/>
            <a:ext cx="2308157" cy="173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17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2052655"/>
            <a:ext cx="3454811" cy="3785652"/>
          </a:xfrm>
          <a:prstGeom prst="rect">
            <a:avLst/>
          </a:prstGeom>
          <a:noFill/>
        </p:spPr>
        <p:txBody>
          <a:bodyPr wrap="square" rtlCol="0">
            <a:spAutoFit/>
          </a:bodyPr>
          <a:lstStyle/>
          <a:p>
            <a:endParaRPr lang="en-US" sz="900" b="1" dirty="0">
              <a:latin typeface="+mj-lt"/>
              <a:cs typeface="Arial" panose="020B0604020202020204" pitchFamily="34" charset="0"/>
            </a:endParaRPr>
          </a:p>
          <a:p>
            <a:r>
              <a:rPr lang="en-US" sz="2100" b="1" dirty="0">
                <a:latin typeface="+mj-lt"/>
                <a:cs typeface="Arial" panose="020B0604020202020204" pitchFamily="34" charset="0"/>
              </a:rPr>
              <a:t>Vulnerability</a:t>
            </a:r>
          </a:p>
          <a:p>
            <a:pPr marL="342900" indent="-342900">
              <a:buFont typeface="Arial" panose="020B0604020202020204" pitchFamily="34" charset="0"/>
              <a:buChar char="•"/>
            </a:pPr>
            <a:r>
              <a:rPr lang="en-US" sz="2100" dirty="0">
                <a:latin typeface="+mj-lt"/>
                <a:cs typeface="Arial" panose="020B0604020202020204" pitchFamily="34" charset="0"/>
              </a:rPr>
              <a:t>Higher stream temperatures will degrade habitat</a:t>
            </a:r>
          </a:p>
          <a:p>
            <a:endParaRPr lang="en-US" sz="2100" dirty="0">
              <a:latin typeface="+mj-lt"/>
              <a:cs typeface="Arial" panose="020B0604020202020204" pitchFamily="34" charset="0"/>
            </a:endParaRPr>
          </a:p>
          <a:p>
            <a:r>
              <a:rPr lang="en-US" sz="2100" b="1" dirty="0">
                <a:latin typeface="+mj-lt"/>
                <a:cs typeface="Arial" panose="020B0604020202020204" pitchFamily="34" charset="0"/>
              </a:rPr>
              <a:t>Adaptation strategy</a:t>
            </a:r>
          </a:p>
          <a:p>
            <a:pPr marL="342900" indent="-342900">
              <a:buFont typeface="Arial" panose="020B0604020202020204" pitchFamily="34" charset="0"/>
              <a:buChar char="•"/>
            </a:pPr>
            <a:r>
              <a:rPr lang="en-US" sz="2100" dirty="0">
                <a:latin typeface="+mj-lt"/>
                <a:cs typeface="Arial" panose="020B0604020202020204" pitchFamily="34" charset="0"/>
              </a:rPr>
              <a:t>Restore and maintain cold-water habitat </a:t>
            </a:r>
          </a:p>
          <a:p>
            <a:pPr marL="342900" indent="-34290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a:p>
            <a:endParaRPr lang="en-US" sz="2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p:txBody>
      </p:sp>
      <p:pic>
        <p:nvPicPr>
          <p:cNvPr id="4098" name="Picture 2" descr="http://www.watershedco.com/images/sized/images/projects/Oxbow_culvert/LWDInstallation-715x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3933940"/>
            <a:ext cx="3440430" cy="17004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Vulnerabilities and adaptation</a:t>
            </a:r>
            <a:br>
              <a:rPr lang="en-US" sz="3000" b="1" dirty="0">
                <a:latin typeface="Arial" pitchFamily="34" charset="0"/>
                <a:cs typeface="Arial" pitchFamily="34" charset="0"/>
              </a:rPr>
            </a:br>
            <a:r>
              <a:rPr lang="en-US" sz="3000" b="1" dirty="0">
                <a:latin typeface="Arial" pitchFamily="34" charset="0"/>
                <a:cs typeface="Arial" pitchFamily="34" charset="0"/>
              </a:rPr>
              <a:t>FISHERIES</a:t>
            </a:r>
            <a:endParaRPr lang="en-US" sz="3000" dirty="0"/>
          </a:p>
        </p:txBody>
      </p:sp>
      <p:pic>
        <p:nvPicPr>
          <p:cNvPr id="3074" name="Picture 2" descr="http://www.backpacker.com/media/originals/PyramidLakeandBallLakesIdahoForestTrail431458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63515" y="2121222"/>
            <a:ext cx="2628900" cy="175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3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watershedco.com/images/sized/images/projects/Oxbow_culvert/LWDInstallation-715x3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880" y="4267200"/>
            <a:ext cx="3429000" cy="17004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Vulnerabilities and adaptation</a:t>
            </a:r>
            <a:br>
              <a:rPr lang="en-US" sz="3000" b="1" dirty="0">
                <a:latin typeface="Arial" pitchFamily="34" charset="0"/>
                <a:cs typeface="Arial" pitchFamily="34" charset="0"/>
              </a:rPr>
            </a:br>
            <a:r>
              <a:rPr lang="en-US" sz="3000" b="1" dirty="0">
                <a:latin typeface="Arial" pitchFamily="34" charset="0"/>
                <a:cs typeface="Arial" pitchFamily="34" charset="0"/>
              </a:rPr>
              <a:t>FISHERIES</a:t>
            </a:r>
            <a:endParaRPr lang="en-US" sz="3000" dirty="0"/>
          </a:p>
        </p:txBody>
      </p:sp>
      <p:sp>
        <p:nvSpPr>
          <p:cNvPr id="3" name="TextBox 2"/>
          <p:cNvSpPr txBox="1"/>
          <p:nvPr/>
        </p:nvSpPr>
        <p:spPr>
          <a:xfrm>
            <a:off x="1117189" y="2045438"/>
            <a:ext cx="3454811" cy="3785652"/>
          </a:xfrm>
          <a:prstGeom prst="rect">
            <a:avLst/>
          </a:prstGeom>
          <a:noFill/>
        </p:spPr>
        <p:txBody>
          <a:bodyPr wrap="square" rtlCol="0">
            <a:spAutoFit/>
          </a:bodyPr>
          <a:lstStyle/>
          <a:p>
            <a:endParaRPr lang="en-US" sz="900" b="1" dirty="0">
              <a:latin typeface="Arial" panose="020B0604020202020204" pitchFamily="34" charset="0"/>
              <a:cs typeface="Arial" panose="020B0604020202020204" pitchFamily="34" charset="0"/>
            </a:endParaRPr>
          </a:p>
          <a:p>
            <a:r>
              <a:rPr lang="en-US" sz="2100" b="1" dirty="0">
                <a:latin typeface="+mj-lt"/>
                <a:cs typeface="Arial" panose="020B0604020202020204" pitchFamily="34" charset="0"/>
              </a:rPr>
              <a:t>Vulnerability</a:t>
            </a:r>
          </a:p>
          <a:p>
            <a:pPr marL="342900" indent="-342900">
              <a:buFont typeface="Arial" panose="020B0604020202020204" pitchFamily="34" charset="0"/>
              <a:buChar char="•"/>
            </a:pPr>
            <a:r>
              <a:rPr lang="en-US" sz="2100" dirty="0">
                <a:latin typeface="+mj-lt"/>
                <a:cs typeface="Arial" panose="020B0604020202020204" pitchFamily="34" charset="0"/>
              </a:rPr>
              <a:t>Higher stream temperatures will degrade habitat</a:t>
            </a:r>
          </a:p>
          <a:p>
            <a:endParaRPr lang="en-US" sz="2100" dirty="0">
              <a:latin typeface="+mj-lt"/>
              <a:cs typeface="Arial" panose="020B0604020202020204" pitchFamily="34" charset="0"/>
            </a:endParaRPr>
          </a:p>
          <a:p>
            <a:r>
              <a:rPr lang="en-US" sz="2100" b="1" dirty="0">
                <a:latin typeface="+mj-lt"/>
                <a:cs typeface="Arial" panose="020B0604020202020204" pitchFamily="34" charset="0"/>
              </a:rPr>
              <a:t>Adaptation tactics</a:t>
            </a:r>
          </a:p>
          <a:p>
            <a:pPr marL="342900" indent="-342900">
              <a:buFont typeface="Arial" panose="020B0604020202020204" pitchFamily="34" charset="0"/>
              <a:buChar char="•"/>
            </a:pPr>
            <a:r>
              <a:rPr lang="en-US" sz="2100" dirty="0">
                <a:latin typeface="+mj-lt"/>
                <a:cs typeface="Arial" panose="020B0604020202020204" pitchFamily="34" charset="0"/>
              </a:rPr>
              <a:t>Map cold-water habitat</a:t>
            </a:r>
          </a:p>
          <a:p>
            <a:pPr marL="342900" indent="-342900">
              <a:buFont typeface="Arial" panose="020B0604020202020204" pitchFamily="34" charset="0"/>
              <a:buChar char="•"/>
            </a:pPr>
            <a:r>
              <a:rPr lang="en-US" sz="2100" dirty="0">
                <a:latin typeface="+mj-lt"/>
                <a:cs typeface="Arial" panose="020B0604020202020204" pitchFamily="34" charset="0"/>
              </a:rPr>
              <a:t>Restore side channels</a:t>
            </a:r>
          </a:p>
          <a:p>
            <a:pPr marL="342900" indent="-342900">
              <a:buFont typeface="Arial" panose="020B0604020202020204" pitchFamily="34" charset="0"/>
              <a:buChar char="•"/>
            </a:pPr>
            <a:r>
              <a:rPr lang="en-US" sz="2100" dirty="0">
                <a:latin typeface="+mj-lt"/>
                <a:cs typeface="Arial" panose="020B0604020202020204" pitchFamily="34" charset="0"/>
              </a:rPr>
              <a:t>Increase shade in riparian areas</a:t>
            </a:r>
          </a:p>
          <a:p>
            <a:endParaRPr lang="en-US" sz="2100" dirty="0">
              <a:latin typeface="Arial" panose="020B0604020202020204" pitchFamily="34" charset="0"/>
              <a:cs typeface="Arial" panose="020B0604020202020204" pitchFamily="34" charset="0"/>
            </a:endParaRPr>
          </a:p>
        </p:txBody>
      </p:sp>
      <p:pic>
        <p:nvPicPr>
          <p:cNvPr id="3074" name="Picture 2" descr="http://www.backpacker.com/media/originals/PyramidLakeandBallLakesIdahoForestTrail431458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187149"/>
            <a:ext cx="2628900" cy="1751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313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Vulnerabilities and adaptation</a:t>
            </a:r>
            <a:br>
              <a:rPr lang="en-US" sz="3000" b="1" dirty="0">
                <a:latin typeface="Arial" pitchFamily="34" charset="0"/>
                <a:cs typeface="Arial" pitchFamily="34" charset="0"/>
              </a:rPr>
            </a:br>
            <a:r>
              <a:rPr lang="en-US" sz="3000" b="1" dirty="0">
                <a:latin typeface="Arial" pitchFamily="34" charset="0"/>
                <a:cs typeface="Arial" pitchFamily="34" charset="0"/>
              </a:rPr>
              <a:t>VEGETATION</a:t>
            </a:r>
            <a:endParaRPr lang="en-US" sz="3000" dirty="0"/>
          </a:p>
        </p:txBody>
      </p:sp>
      <p:sp>
        <p:nvSpPr>
          <p:cNvPr id="3" name="TextBox 2"/>
          <p:cNvSpPr txBox="1"/>
          <p:nvPr/>
        </p:nvSpPr>
        <p:spPr>
          <a:xfrm>
            <a:off x="1402939" y="2090387"/>
            <a:ext cx="3454811" cy="3785652"/>
          </a:xfrm>
          <a:prstGeom prst="rect">
            <a:avLst/>
          </a:prstGeom>
          <a:noFill/>
        </p:spPr>
        <p:txBody>
          <a:bodyPr wrap="square" rtlCol="0">
            <a:spAutoFit/>
          </a:bodyPr>
          <a:lstStyle/>
          <a:p>
            <a:endParaRPr lang="en-US" sz="900" b="1" dirty="0">
              <a:latin typeface="+mj-lt"/>
              <a:cs typeface="Arial" panose="020B0604020202020204" pitchFamily="34" charset="0"/>
            </a:endParaRPr>
          </a:p>
          <a:p>
            <a:r>
              <a:rPr lang="en-US" sz="2100" b="1" dirty="0">
                <a:latin typeface="+mj-lt"/>
                <a:cs typeface="Arial" panose="020B0604020202020204" pitchFamily="34" charset="0"/>
              </a:rPr>
              <a:t>Vulnerability</a:t>
            </a:r>
          </a:p>
          <a:p>
            <a:pPr marL="342900" indent="-342900">
              <a:buFont typeface="Arial" panose="020B0604020202020204" pitchFamily="34" charset="0"/>
              <a:buChar char="•"/>
            </a:pPr>
            <a:r>
              <a:rPr lang="en-US" sz="2100" dirty="0">
                <a:latin typeface="+mj-lt"/>
                <a:cs typeface="Arial" panose="020B0604020202020204" pitchFamily="34" charset="0"/>
              </a:rPr>
              <a:t>Wildfire will burn more area and over a longer fire season</a:t>
            </a:r>
          </a:p>
          <a:p>
            <a:endParaRPr lang="en-US" sz="2100" dirty="0">
              <a:latin typeface="+mj-lt"/>
              <a:cs typeface="Arial" panose="020B0604020202020204" pitchFamily="34" charset="0"/>
            </a:endParaRPr>
          </a:p>
          <a:p>
            <a:r>
              <a:rPr lang="en-US" sz="2100" b="1" dirty="0">
                <a:latin typeface="+mj-lt"/>
                <a:cs typeface="Arial" panose="020B0604020202020204" pitchFamily="34" charset="0"/>
              </a:rPr>
              <a:t>Adaptation strategy</a:t>
            </a:r>
          </a:p>
          <a:p>
            <a:pPr marL="342900" indent="-342900">
              <a:buFont typeface="Arial" panose="020B0604020202020204" pitchFamily="34" charset="0"/>
              <a:buChar char="•"/>
            </a:pPr>
            <a:r>
              <a:rPr lang="en-US" sz="2100" dirty="0">
                <a:latin typeface="+mj-lt"/>
                <a:cs typeface="Arial" panose="020B0604020202020204" pitchFamily="34" charset="0"/>
              </a:rPr>
              <a:t>Increase resilience of forest ecosystems to more frequent fire</a:t>
            </a:r>
          </a:p>
          <a:p>
            <a:endParaRPr lang="en-US" sz="21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100" dirty="0">
              <a:latin typeface="Arial" panose="020B0604020202020204" pitchFamily="34" charset="0"/>
              <a:cs typeface="Arial" panose="020B0604020202020204" pitchFamily="34" charset="0"/>
            </a:endParaRPr>
          </a:p>
        </p:txBody>
      </p:sp>
      <p:pic>
        <p:nvPicPr>
          <p:cNvPr id="4" name="Picture 4" descr="phpThumb"/>
          <p:cNvPicPr>
            <a:picLocks noChangeAspect="1" noChangeArrowheads="1"/>
          </p:cNvPicPr>
          <p:nvPr/>
        </p:nvPicPr>
        <p:blipFill>
          <a:blip r:embed="rId2" cstate="print"/>
          <a:srcRect/>
          <a:stretch>
            <a:fillRect/>
          </a:stretch>
        </p:blipFill>
        <p:spPr bwMode="auto">
          <a:xfrm>
            <a:off x="5086350" y="2197511"/>
            <a:ext cx="2479572" cy="1769126"/>
          </a:xfrm>
          <a:prstGeom prst="rect">
            <a:avLst/>
          </a:prstGeom>
          <a:noFill/>
          <a:ln w="9525">
            <a:noFill/>
            <a:miter lim="800000"/>
            <a:headEnd/>
            <a:tailEnd/>
          </a:ln>
        </p:spPr>
      </p:pic>
      <p:pic>
        <p:nvPicPr>
          <p:cNvPr id="5" name="Picture 6" descr="ponderosa pine thinning 2"/>
          <p:cNvPicPr>
            <a:picLocks noChangeAspect="1" noChangeArrowheads="1"/>
          </p:cNvPicPr>
          <p:nvPr/>
        </p:nvPicPr>
        <p:blipFill>
          <a:blip r:embed="rId3" cstate="print"/>
          <a:srcRect/>
          <a:stretch>
            <a:fillRect/>
          </a:stretch>
        </p:blipFill>
        <p:spPr bwMode="auto">
          <a:xfrm>
            <a:off x="5086351" y="4133253"/>
            <a:ext cx="2479572" cy="1626632"/>
          </a:xfrm>
          <a:prstGeom prst="rect">
            <a:avLst/>
          </a:prstGeom>
          <a:noFill/>
          <a:ln w="9525">
            <a:noFill/>
            <a:miter lim="800000"/>
            <a:headEnd/>
            <a:tailEnd/>
          </a:ln>
        </p:spPr>
      </p:pic>
    </p:spTree>
    <p:extLst>
      <p:ext uri="{BB962C8B-B14F-4D97-AF65-F5344CB8AC3E}">
        <p14:creationId xmlns:p14="http://schemas.microsoft.com/office/powerpoint/2010/main" val="371133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63229"/>
            <a:ext cx="6858000" cy="857250"/>
          </a:xfrm>
        </p:spPr>
        <p:txBody>
          <a:bodyPr>
            <a:noAutofit/>
          </a:bodyPr>
          <a:lstStyle/>
          <a:p>
            <a:pPr algn="ctr"/>
            <a:r>
              <a:rPr lang="en-US" sz="3000" b="1" dirty="0">
                <a:latin typeface="Arial" pitchFamily="34" charset="0"/>
                <a:cs typeface="Arial" pitchFamily="34" charset="0"/>
              </a:rPr>
              <a:t>Vulnerabilities and adaptation</a:t>
            </a:r>
            <a:br>
              <a:rPr lang="en-US" sz="3000" b="1" dirty="0">
                <a:latin typeface="Arial" pitchFamily="34" charset="0"/>
                <a:cs typeface="Arial" pitchFamily="34" charset="0"/>
              </a:rPr>
            </a:br>
            <a:r>
              <a:rPr lang="en-US" sz="3000" b="1" dirty="0">
                <a:latin typeface="Arial" pitchFamily="34" charset="0"/>
                <a:cs typeface="Arial" pitchFamily="34" charset="0"/>
              </a:rPr>
              <a:t>VEGETATION</a:t>
            </a:r>
            <a:endParaRPr lang="en-US" sz="3000" dirty="0"/>
          </a:p>
        </p:txBody>
      </p:sp>
      <p:sp>
        <p:nvSpPr>
          <p:cNvPr id="3" name="TextBox 2"/>
          <p:cNvSpPr txBox="1"/>
          <p:nvPr/>
        </p:nvSpPr>
        <p:spPr>
          <a:xfrm>
            <a:off x="1348075" y="2012583"/>
            <a:ext cx="3454811" cy="3785652"/>
          </a:xfrm>
          <a:prstGeom prst="rect">
            <a:avLst/>
          </a:prstGeom>
          <a:noFill/>
        </p:spPr>
        <p:txBody>
          <a:bodyPr wrap="square" rtlCol="0">
            <a:spAutoFit/>
          </a:bodyPr>
          <a:lstStyle/>
          <a:p>
            <a:endParaRPr lang="en-US" sz="900" b="1" dirty="0">
              <a:latin typeface="+mj-lt"/>
              <a:cs typeface="Arial" panose="020B0604020202020204" pitchFamily="34" charset="0"/>
            </a:endParaRPr>
          </a:p>
          <a:p>
            <a:r>
              <a:rPr lang="en-US" sz="2100" b="1" dirty="0">
                <a:latin typeface="+mj-lt"/>
                <a:cs typeface="Arial" panose="020B0604020202020204" pitchFamily="34" charset="0"/>
              </a:rPr>
              <a:t>Vulnerability</a:t>
            </a:r>
          </a:p>
          <a:p>
            <a:pPr marL="342900" indent="-342900">
              <a:buFont typeface="Arial" panose="020B0604020202020204" pitchFamily="34" charset="0"/>
              <a:buChar char="•"/>
            </a:pPr>
            <a:r>
              <a:rPr lang="en-US" sz="2100" dirty="0">
                <a:latin typeface="+mj-lt"/>
                <a:cs typeface="Arial" panose="020B0604020202020204" pitchFamily="34" charset="0"/>
              </a:rPr>
              <a:t>Wildfire will burn more area and over a longer fire season</a:t>
            </a:r>
          </a:p>
          <a:p>
            <a:endParaRPr lang="en-US" sz="2100" dirty="0">
              <a:latin typeface="+mj-lt"/>
              <a:cs typeface="Arial" panose="020B0604020202020204" pitchFamily="34" charset="0"/>
            </a:endParaRPr>
          </a:p>
          <a:p>
            <a:r>
              <a:rPr lang="en-US" sz="2100" b="1" dirty="0">
                <a:latin typeface="+mj-lt"/>
                <a:cs typeface="Arial" panose="020B0604020202020204" pitchFamily="34" charset="0"/>
              </a:rPr>
              <a:t>Adaptation tactics</a:t>
            </a:r>
          </a:p>
          <a:p>
            <a:pPr marL="342900" indent="-342900">
              <a:buFont typeface="Arial" panose="020B0604020202020204" pitchFamily="34" charset="0"/>
              <a:buChar char="•"/>
            </a:pPr>
            <a:r>
              <a:rPr lang="en-US" sz="2100" dirty="0">
                <a:latin typeface="+mj-lt"/>
                <a:cs typeface="Arial" panose="020B0604020202020204" pitchFamily="34" charset="0"/>
              </a:rPr>
              <a:t>Reduce stand densities</a:t>
            </a:r>
          </a:p>
          <a:p>
            <a:pPr marL="342900" indent="-342900">
              <a:buFont typeface="Arial" panose="020B0604020202020204" pitchFamily="34" charset="0"/>
              <a:buChar char="•"/>
            </a:pPr>
            <a:r>
              <a:rPr lang="en-US" sz="2100" dirty="0">
                <a:latin typeface="+mj-lt"/>
                <a:cs typeface="Arial" panose="020B0604020202020204" pitchFamily="34" charset="0"/>
              </a:rPr>
              <a:t>Accelerate hazardous fuel treatments</a:t>
            </a:r>
          </a:p>
          <a:p>
            <a:pPr marL="342900" indent="-342900">
              <a:buFont typeface="Arial" panose="020B0604020202020204" pitchFamily="34" charset="0"/>
              <a:buChar char="•"/>
            </a:pPr>
            <a:r>
              <a:rPr lang="en-US" sz="2100" dirty="0">
                <a:latin typeface="+mj-lt"/>
                <a:cs typeface="Arial" panose="020B0604020202020204" pitchFamily="34" charset="0"/>
              </a:rPr>
              <a:t>Manage for diversity of stand ages</a:t>
            </a:r>
          </a:p>
        </p:txBody>
      </p:sp>
      <p:pic>
        <p:nvPicPr>
          <p:cNvPr id="4" name="Picture 4" descr="phpThumb"/>
          <p:cNvPicPr>
            <a:picLocks noChangeAspect="1" noChangeArrowheads="1"/>
          </p:cNvPicPr>
          <p:nvPr/>
        </p:nvPicPr>
        <p:blipFill>
          <a:blip r:embed="rId2" cstate="print"/>
          <a:srcRect/>
          <a:stretch>
            <a:fillRect/>
          </a:stretch>
        </p:blipFill>
        <p:spPr bwMode="auto">
          <a:xfrm>
            <a:off x="5086350" y="2197511"/>
            <a:ext cx="2479572" cy="1769126"/>
          </a:xfrm>
          <a:prstGeom prst="rect">
            <a:avLst/>
          </a:prstGeom>
          <a:noFill/>
          <a:ln w="9525">
            <a:noFill/>
            <a:miter lim="800000"/>
            <a:headEnd/>
            <a:tailEnd/>
          </a:ln>
        </p:spPr>
      </p:pic>
      <p:pic>
        <p:nvPicPr>
          <p:cNvPr id="5" name="Picture 6" descr="ponderosa pine thinning 2"/>
          <p:cNvPicPr>
            <a:picLocks noChangeAspect="1" noChangeArrowheads="1"/>
          </p:cNvPicPr>
          <p:nvPr/>
        </p:nvPicPr>
        <p:blipFill>
          <a:blip r:embed="rId3" cstate="print"/>
          <a:srcRect/>
          <a:stretch>
            <a:fillRect/>
          </a:stretch>
        </p:blipFill>
        <p:spPr bwMode="auto">
          <a:xfrm>
            <a:off x="5086351" y="4133253"/>
            <a:ext cx="2479572" cy="1626632"/>
          </a:xfrm>
          <a:prstGeom prst="rect">
            <a:avLst/>
          </a:prstGeom>
          <a:noFill/>
          <a:ln w="9525">
            <a:noFill/>
            <a:miter lim="800000"/>
            <a:headEnd/>
            <a:tailEnd/>
          </a:ln>
        </p:spPr>
      </p:pic>
    </p:spTree>
    <p:extLst>
      <p:ext uri="{BB962C8B-B14F-4D97-AF65-F5344CB8AC3E}">
        <p14:creationId xmlns:p14="http://schemas.microsoft.com/office/powerpoint/2010/main" val="186726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8554"/>
            <a:ext cx="4572000" cy="685800"/>
          </a:xfrm>
        </p:spPr>
        <p:txBody>
          <a:bodyPr>
            <a:normAutofit/>
          </a:bodyPr>
          <a:lstStyle/>
          <a:p>
            <a:r>
              <a:rPr lang="en-US" b="1" dirty="0" smtClean="0"/>
              <a:t> Key Focus Areas </a:t>
            </a:r>
            <a:endParaRPr lang="en-US" b="1" dirty="0"/>
          </a:p>
        </p:txBody>
      </p:sp>
      <p:sp>
        <p:nvSpPr>
          <p:cNvPr id="4" name="Content Placeholder 2"/>
          <p:cNvSpPr>
            <a:spLocks noGrp="1"/>
          </p:cNvSpPr>
          <p:nvPr>
            <p:ph type="body" idx="1"/>
          </p:nvPr>
        </p:nvSpPr>
        <p:spPr>
          <a:xfrm>
            <a:off x="1367852" y="1757430"/>
            <a:ext cx="4000500" cy="3851672"/>
          </a:xfrm>
        </p:spPr>
        <p:txBody>
          <a:bodyPr>
            <a:noAutofit/>
          </a:bodyPr>
          <a:lstStyle/>
          <a:p>
            <a:pPr>
              <a:buClr>
                <a:schemeClr val="accent3"/>
              </a:buClr>
            </a:pPr>
            <a:r>
              <a:rPr lang="en-US" sz="2250" dirty="0">
                <a:latin typeface="+mj-lt"/>
                <a:cs typeface="Arial" panose="020B0604020202020204" pitchFamily="34" charset="0"/>
              </a:rPr>
              <a:t>Hydrology, Soil, and Water Resources</a:t>
            </a:r>
          </a:p>
          <a:p>
            <a:pPr>
              <a:buClr>
                <a:schemeClr val="accent3"/>
              </a:buClr>
            </a:pPr>
            <a:r>
              <a:rPr lang="en-US" sz="2250" dirty="0">
                <a:latin typeface="+mj-lt"/>
                <a:cs typeface="Arial" panose="020B0604020202020204" pitchFamily="34" charset="0"/>
              </a:rPr>
              <a:t>Terrestrial and Aquatic Species</a:t>
            </a:r>
          </a:p>
          <a:p>
            <a:pPr>
              <a:buClr>
                <a:schemeClr val="accent3"/>
              </a:buClr>
            </a:pPr>
            <a:r>
              <a:rPr lang="en-US" sz="2250" dirty="0">
                <a:latin typeface="+mj-lt"/>
                <a:cs typeface="Arial" panose="020B0604020202020204" pitchFamily="34" charset="0"/>
              </a:rPr>
              <a:t>Vegetation and Disturbance</a:t>
            </a:r>
          </a:p>
          <a:p>
            <a:pPr>
              <a:buClr>
                <a:schemeClr val="accent3"/>
              </a:buClr>
            </a:pPr>
            <a:r>
              <a:rPr lang="en-US" sz="2250" dirty="0">
                <a:latin typeface="+mj-lt"/>
                <a:cs typeface="Arial" panose="020B0604020202020204" pitchFamily="34" charset="0"/>
              </a:rPr>
              <a:t>Terrestrial Animals</a:t>
            </a:r>
          </a:p>
          <a:p>
            <a:pPr>
              <a:buClr>
                <a:schemeClr val="accent3"/>
              </a:buClr>
            </a:pPr>
            <a:r>
              <a:rPr lang="en-US" sz="2800" dirty="0">
                <a:solidFill>
                  <a:schemeClr val="tx2">
                    <a:lumMod val="75000"/>
                  </a:schemeClr>
                </a:solidFill>
                <a:latin typeface="+mj-lt"/>
                <a:cs typeface="Arial" panose="020B0604020202020204" pitchFamily="34" charset="0"/>
              </a:rPr>
              <a:t>Recreation </a:t>
            </a:r>
          </a:p>
          <a:p>
            <a:pPr>
              <a:buClr>
                <a:schemeClr val="accent3"/>
              </a:buClr>
            </a:pPr>
            <a:r>
              <a:rPr lang="en-US" sz="2800" dirty="0">
                <a:solidFill>
                  <a:schemeClr val="tx2">
                    <a:lumMod val="75000"/>
                  </a:schemeClr>
                </a:solidFill>
                <a:latin typeface="+mj-lt"/>
                <a:cs typeface="Arial" panose="020B0604020202020204" pitchFamily="34" charset="0"/>
              </a:rPr>
              <a:t>Infrastructure</a:t>
            </a:r>
          </a:p>
          <a:p>
            <a:pPr>
              <a:buClr>
                <a:schemeClr val="accent3"/>
              </a:buClr>
            </a:pPr>
            <a:r>
              <a:rPr lang="en-US" sz="2250" dirty="0">
                <a:latin typeface="+mj-lt"/>
                <a:cs typeface="Arial" panose="020B0604020202020204" pitchFamily="34" charset="0"/>
              </a:rPr>
              <a:t>Cultural Heritage</a:t>
            </a:r>
          </a:p>
          <a:p>
            <a:pPr>
              <a:buClr>
                <a:schemeClr val="accent3"/>
              </a:buClr>
            </a:pPr>
            <a:r>
              <a:rPr lang="en-US" sz="2250" dirty="0">
                <a:latin typeface="+mj-lt"/>
                <a:cs typeface="Arial" panose="020B0604020202020204" pitchFamily="34" charset="0"/>
              </a:rPr>
              <a:t>Ecosystem Services</a:t>
            </a:r>
          </a:p>
          <a:p>
            <a:pPr marL="0" indent="0">
              <a:buNone/>
            </a:pPr>
            <a:endParaRPr lang="en-US" sz="225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5155" y="998554"/>
            <a:ext cx="2340864" cy="156133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8353" y="2632969"/>
            <a:ext cx="2357668" cy="157816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8353" y="4284210"/>
            <a:ext cx="2357668" cy="1561955"/>
          </a:xfrm>
          <a:prstGeom prst="rect">
            <a:avLst/>
          </a:prstGeom>
        </p:spPr>
      </p:pic>
    </p:spTree>
    <p:extLst>
      <p:ext uri="{BB962C8B-B14F-4D97-AF65-F5344CB8AC3E}">
        <p14:creationId xmlns:p14="http://schemas.microsoft.com/office/powerpoint/2010/main" val="1894229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98" y="838200"/>
            <a:ext cx="8229600" cy="1143000"/>
          </a:xfrm>
          <a:ln w="9525">
            <a:noFill/>
          </a:ln>
        </p:spPr>
        <p:txBody>
          <a:bodyPr>
            <a:normAutofit/>
          </a:bodyPr>
          <a:lstStyle/>
          <a:p>
            <a:r>
              <a:rPr lang="en-US" b="1" dirty="0" smtClean="0">
                <a:latin typeface="Arial" panose="020B0604020202020204" pitchFamily="34" charset="0"/>
                <a:cs typeface="Arial" panose="020B0604020202020204" pitchFamily="34" charset="0"/>
              </a:rPr>
              <a:t>Implementing adaptation strategies and tactics</a:t>
            </a:r>
            <a:endParaRPr lang="en-US"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3"/>
          <a:stretch>
            <a:fillRect/>
          </a:stretch>
        </p:blipFill>
        <p:spPr>
          <a:xfrm>
            <a:off x="2463410" y="2400300"/>
            <a:ext cx="4192176" cy="3028950"/>
          </a:xfrm>
          <a:prstGeom prst="rect">
            <a:avLst/>
          </a:prstGeom>
        </p:spPr>
      </p:pic>
    </p:spTree>
    <p:extLst>
      <p:ext uri="{BB962C8B-B14F-4D97-AF65-F5344CB8AC3E}">
        <p14:creationId xmlns:p14="http://schemas.microsoft.com/office/powerpoint/2010/main" val="2090703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7"/>
          <p:cNvSpPr>
            <a:spLocks noGrp="1"/>
          </p:cNvSpPr>
          <p:nvPr>
            <p:ph type="title"/>
          </p:nvPr>
        </p:nvSpPr>
        <p:spPr>
          <a:xfrm>
            <a:off x="1485900" y="1214437"/>
            <a:ext cx="6343650" cy="871538"/>
          </a:xfrm>
          <a:ln>
            <a:noFill/>
          </a:ln>
        </p:spPr>
        <p:txBody>
          <a:bodyPr>
            <a:noAutofit/>
          </a:bodyPr>
          <a:lstStyle/>
          <a:p>
            <a:r>
              <a:rPr lang="en-US" sz="3000" b="1" dirty="0"/>
              <a:t>The Intermountain Adaptation Partnership (IAP)</a:t>
            </a:r>
          </a:p>
        </p:txBody>
      </p:sp>
      <p:sp>
        <p:nvSpPr>
          <p:cNvPr id="5122" name="Rectangle 3"/>
          <p:cNvSpPr>
            <a:spLocks noGrp="1" noChangeArrowheads="1"/>
          </p:cNvSpPr>
          <p:nvPr>
            <p:ph idx="1"/>
          </p:nvPr>
        </p:nvSpPr>
        <p:spPr>
          <a:xfrm>
            <a:off x="1485900" y="2171700"/>
            <a:ext cx="3442347" cy="3600450"/>
          </a:xfrm>
        </p:spPr>
        <p:txBody>
          <a:bodyPr>
            <a:normAutofit/>
          </a:bodyPr>
          <a:lstStyle/>
          <a:p>
            <a:pPr marL="0" indent="0">
              <a:spcBef>
                <a:spcPts val="450"/>
              </a:spcBef>
              <a:spcAft>
                <a:spcPts val="900"/>
              </a:spcAft>
              <a:buNone/>
              <a:defRPr/>
            </a:pPr>
            <a:r>
              <a:rPr lang="en-US" sz="2400" dirty="0">
                <a:latin typeface="+mj-lt"/>
                <a:cs typeface="Arial" panose="020B0604020202020204" pitchFamily="34" charset="0"/>
              </a:rPr>
              <a:t>A science-management partnership whose goals are to:</a:t>
            </a:r>
          </a:p>
          <a:p>
            <a:pPr>
              <a:spcBef>
                <a:spcPts val="450"/>
              </a:spcBef>
              <a:spcAft>
                <a:spcPts val="900"/>
              </a:spcAft>
              <a:defRPr/>
            </a:pPr>
            <a:r>
              <a:rPr lang="en-US" sz="2250" dirty="0">
                <a:latin typeface="+mj-lt"/>
                <a:cs typeface="Arial" panose="020B0604020202020204" pitchFamily="34" charset="0"/>
              </a:rPr>
              <a:t>Increase climate change awareness</a:t>
            </a:r>
          </a:p>
          <a:p>
            <a:pPr>
              <a:spcBef>
                <a:spcPts val="450"/>
              </a:spcBef>
              <a:spcAft>
                <a:spcPts val="900"/>
              </a:spcAft>
              <a:defRPr/>
            </a:pPr>
            <a:r>
              <a:rPr lang="en-US" sz="2250" dirty="0">
                <a:latin typeface="+mj-lt"/>
                <a:cs typeface="Arial" panose="020B0604020202020204" pitchFamily="34" charset="0"/>
              </a:rPr>
              <a:t>Assess vulnerability of natural resources</a:t>
            </a:r>
          </a:p>
          <a:p>
            <a:pPr>
              <a:spcBef>
                <a:spcPts val="450"/>
              </a:spcBef>
              <a:spcAft>
                <a:spcPts val="900"/>
              </a:spcAft>
              <a:defRPr/>
            </a:pPr>
            <a:r>
              <a:rPr lang="en-US" sz="2250" dirty="0">
                <a:latin typeface="+mj-lt"/>
                <a:cs typeface="Arial" panose="020B0604020202020204" pitchFamily="34" charset="0"/>
              </a:rPr>
              <a:t>Develop adaptation strategies and tactics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0652" y="2171701"/>
            <a:ext cx="2492464" cy="167306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0651" y="3930493"/>
            <a:ext cx="2492464" cy="1861559"/>
          </a:xfrm>
          <a:prstGeom prst="rect">
            <a:avLst/>
          </a:prstGeom>
        </p:spPr>
      </p:pic>
    </p:spTree>
    <p:extLst>
      <p:ext uri="{BB962C8B-B14F-4D97-AF65-F5344CB8AC3E}">
        <p14:creationId xmlns:p14="http://schemas.microsoft.com/office/powerpoint/2010/main" val="2715907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Intermountain Adaptation Partners</a:t>
            </a:r>
            <a:endParaRPr lang="en-US" dirty="0"/>
          </a:p>
        </p:txBody>
      </p:sp>
      <p:pic>
        <p:nvPicPr>
          <p:cNvPr id="4" name="Content Placeholder 3"/>
          <p:cNvPicPr>
            <a:picLocks noGrp="1" noChangeAspect="1"/>
          </p:cNvPicPr>
          <p:nvPr>
            <p:ph idx="1"/>
          </p:nvPr>
        </p:nvPicPr>
        <p:blipFill>
          <a:blip r:embed="rId2"/>
          <a:stretch>
            <a:fillRect/>
          </a:stretch>
        </p:blipFill>
        <p:spPr>
          <a:xfrm>
            <a:off x="609600" y="2057400"/>
            <a:ext cx="5690963" cy="3657600"/>
          </a:xfrm>
          <a:prstGeom prst="rect">
            <a:avLst/>
          </a:prstGeom>
        </p:spPr>
      </p:pic>
      <p:sp>
        <p:nvSpPr>
          <p:cNvPr id="5" name="Rectangle 4"/>
          <p:cNvSpPr/>
          <p:nvPr/>
        </p:nvSpPr>
        <p:spPr>
          <a:xfrm>
            <a:off x="2971800" y="5870713"/>
            <a:ext cx="4572000" cy="923330"/>
          </a:xfrm>
          <a:prstGeom prst="rect">
            <a:avLst/>
          </a:prstGeom>
        </p:spPr>
        <p:txBody>
          <a:bodyPr>
            <a:spAutoFit/>
          </a:bodyPr>
          <a:lstStyle/>
          <a:p>
            <a:r>
              <a:rPr lang="en-US" dirty="0">
                <a:hlinkClick r:id="rId3"/>
              </a:rPr>
              <a:t>http://</a:t>
            </a:r>
            <a:r>
              <a:rPr lang="en-US" dirty="0" smtClean="0">
                <a:hlinkClick r:id="rId3"/>
              </a:rPr>
              <a:t>www.adaptationpartners.org/iap/index.php</a:t>
            </a:r>
            <a:endParaRPr lang="en-US" dirty="0" smtClean="0"/>
          </a:p>
          <a:p>
            <a:endParaRPr lang="en-US" dirty="0"/>
          </a:p>
        </p:txBody>
      </p:sp>
      <p:sp>
        <p:nvSpPr>
          <p:cNvPr id="7" name="TextBox 6"/>
          <p:cNvSpPr txBox="1"/>
          <p:nvPr/>
        </p:nvSpPr>
        <p:spPr>
          <a:xfrm>
            <a:off x="6400800" y="2057400"/>
            <a:ext cx="2442559" cy="3970318"/>
          </a:xfrm>
          <a:prstGeom prst="rect">
            <a:avLst/>
          </a:prstGeom>
          <a:noFill/>
        </p:spPr>
        <p:txBody>
          <a:bodyPr wrap="square" rtlCol="0">
            <a:spAutoFit/>
          </a:bodyPr>
          <a:lstStyle/>
          <a:p>
            <a:r>
              <a:rPr lang="en-US" dirty="0" smtClean="0"/>
              <a:t>Dave Peterson</a:t>
            </a:r>
          </a:p>
          <a:p>
            <a:r>
              <a:rPr lang="en-US" dirty="0" smtClean="0"/>
              <a:t>Forest Service R&amp;D</a:t>
            </a:r>
          </a:p>
          <a:p>
            <a:r>
              <a:rPr lang="en-US" dirty="0" smtClean="0">
                <a:hlinkClick r:id="rId4"/>
              </a:rPr>
              <a:t>Peterson@fs.fed.us</a:t>
            </a:r>
            <a:endParaRPr lang="en-US" dirty="0" smtClean="0"/>
          </a:p>
          <a:p>
            <a:r>
              <a:rPr lang="en-US" dirty="0" smtClean="0"/>
              <a:t>206-732-7812</a:t>
            </a:r>
          </a:p>
          <a:p>
            <a:r>
              <a:rPr lang="en-US" dirty="0"/>
              <a:t/>
            </a:r>
            <a:br>
              <a:rPr lang="en-US" dirty="0"/>
            </a:br>
            <a:r>
              <a:rPr lang="en-US" dirty="0"/>
              <a:t>Jessica </a:t>
            </a:r>
            <a:r>
              <a:rPr lang="en-US" dirty="0" err="1" smtClean="0"/>
              <a:t>Halofsky</a:t>
            </a:r>
            <a:endParaRPr lang="en-US" dirty="0" smtClean="0"/>
          </a:p>
          <a:p>
            <a:r>
              <a:rPr lang="en-US" dirty="0" smtClean="0"/>
              <a:t>University of Wash. </a:t>
            </a:r>
            <a:r>
              <a:rPr lang="en-US" dirty="0" smtClean="0">
                <a:hlinkClick r:id="rId5"/>
              </a:rPr>
              <a:t>jhalo@uw.edu</a:t>
            </a:r>
            <a:endParaRPr lang="en-US" dirty="0" smtClean="0"/>
          </a:p>
          <a:p>
            <a:r>
              <a:rPr lang="en-US" dirty="0"/>
              <a:t/>
            </a:r>
            <a:br>
              <a:rPr lang="en-US" dirty="0"/>
            </a:br>
            <a:r>
              <a:rPr lang="en-US" dirty="0"/>
              <a:t>Natalie </a:t>
            </a:r>
            <a:r>
              <a:rPr lang="en-US" dirty="0" smtClean="0"/>
              <a:t>Little</a:t>
            </a:r>
          </a:p>
          <a:p>
            <a:r>
              <a:rPr lang="en-US" dirty="0" smtClean="0"/>
              <a:t>Forest Service, R-4 </a:t>
            </a:r>
            <a:r>
              <a:rPr lang="en-US" dirty="0">
                <a:hlinkClick r:id="rId6"/>
              </a:rPr>
              <a:t>nlittle@fs.fed.us</a:t>
            </a:r>
            <a:r>
              <a:rPr lang="en-US" dirty="0"/>
              <a:t>, 801-625-5776</a:t>
            </a:r>
          </a:p>
          <a:p>
            <a:endParaRPr lang="en-US" dirty="0"/>
          </a:p>
        </p:txBody>
      </p:sp>
    </p:spTree>
    <p:extLst>
      <p:ext uri="{BB962C8B-B14F-4D97-AF65-F5344CB8AC3E}">
        <p14:creationId xmlns:p14="http://schemas.microsoft.com/office/powerpoint/2010/main" val="3003119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Northern Institute of Applied Climate Science</a:t>
            </a:r>
            <a:endParaRPr lang="en-US" dirty="0"/>
          </a:p>
        </p:txBody>
      </p:sp>
      <p:pic>
        <p:nvPicPr>
          <p:cNvPr id="4" name="Content Placeholder 3"/>
          <p:cNvPicPr>
            <a:picLocks noGrp="1" noChangeAspect="1"/>
          </p:cNvPicPr>
          <p:nvPr>
            <p:ph idx="1"/>
          </p:nvPr>
        </p:nvPicPr>
        <p:blipFill>
          <a:blip r:embed="rId2"/>
          <a:stretch>
            <a:fillRect/>
          </a:stretch>
        </p:blipFill>
        <p:spPr>
          <a:xfrm>
            <a:off x="685800" y="2133600"/>
            <a:ext cx="4707685" cy="3657600"/>
          </a:xfrm>
          <a:prstGeom prst="rect">
            <a:avLst/>
          </a:prstGeom>
        </p:spPr>
      </p:pic>
      <p:sp>
        <p:nvSpPr>
          <p:cNvPr id="5" name="Rectangle 4"/>
          <p:cNvSpPr/>
          <p:nvPr/>
        </p:nvSpPr>
        <p:spPr>
          <a:xfrm>
            <a:off x="5559918" y="2362200"/>
            <a:ext cx="3126882" cy="1754326"/>
          </a:xfrm>
          <a:prstGeom prst="rect">
            <a:avLst/>
          </a:prstGeom>
        </p:spPr>
        <p:txBody>
          <a:bodyPr wrap="none">
            <a:spAutoFit/>
          </a:bodyPr>
          <a:lstStyle/>
          <a:p>
            <a:r>
              <a:rPr lang="en-US" dirty="0">
                <a:solidFill>
                  <a:schemeClr val="tx2">
                    <a:lumMod val="75000"/>
                  </a:schemeClr>
                </a:solidFill>
                <a:hlinkClick r:id="rId3"/>
              </a:rPr>
              <a:t>http://forestadaptation.org</a:t>
            </a:r>
            <a:r>
              <a:rPr lang="en-US" dirty="0" smtClean="0">
                <a:solidFill>
                  <a:schemeClr val="tx2">
                    <a:lumMod val="75000"/>
                  </a:schemeClr>
                </a:solidFill>
                <a:hlinkClick r:id="rId3"/>
              </a:rPr>
              <a:t>/</a:t>
            </a:r>
            <a:endParaRPr lang="en-US" dirty="0" smtClean="0">
              <a:solidFill>
                <a:schemeClr val="tx2">
                  <a:lumMod val="75000"/>
                </a:schemeClr>
              </a:solidFill>
            </a:endParaRPr>
          </a:p>
          <a:p>
            <a:endParaRPr lang="en-US" dirty="0"/>
          </a:p>
          <a:p>
            <a:r>
              <a:rPr lang="en-US" dirty="0" smtClean="0"/>
              <a:t>Chris Swanston</a:t>
            </a:r>
          </a:p>
          <a:p>
            <a:r>
              <a:rPr lang="en-US" dirty="0" smtClean="0"/>
              <a:t>Forest Service R&amp;D</a:t>
            </a:r>
          </a:p>
          <a:p>
            <a:r>
              <a:rPr lang="en-US" dirty="0" smtClean="0"/>
              <a:t>Northern Research Station</a:t>
            </a:r>
          </a:p>
          <a:p>
            <a:r>
              <a:rPr lang="en-US" dirty="0" smtClean="0"/>
              <a:t>cswanston@fs.fed.us</a:t>
            </a:r>
            <a:endParaRPr lang="en-US" dirty="0"/>
          </a:p>
        </p:txBody>
      </p:sp>
    </p:spTree>
    <p:extLst>
      <p:ext uri="{BB962C8B-B14F-4D97-AF65-F5344CB8AC3E}">
        <p14:creationId xmlns:p14="http://schemas.microsoft.com/office/powerpoint/2010/main" val="3691516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Climate change challenge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667000"/>
            <a:ext cx="4928846" cy="3433763"/>
          </a:xfrm>
          <a:prstGeom prst="rect">
            <a:avLst/>
          </a:prstGeom>
        </p:spPr>
      </p:pic>
    </p:spTree>
    <p:extLst>
      <p:ext uri="{BB962C8B-B14F-4D97-AF65-F5344CB8AC3E}">
        <p14:creationId xmlns:p14="http://schemas.microsoft.com/office/powerpoint/2010/main" val="2489567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USDA Climate Hubs</a:t>
            </a:r>
            <a:endParaRPr lang="en-US" dirty="0"/>
          </a:p>
        </p:txBody>
      </p:sp>
      <p:pic>
        <p:nvPicPr>
          <p:cNvPr id="4" name="Content Placeholder 3"/>
          <p:cNvPicPr>
            <a:picLocks noGrp="1" noChangeAspect="1"/>
          </p:cNvPicPr>
          <p:nvPr>
            <p:ph idx="1"/>
          </p:nvPr>
        </p:nvPicPr>
        <p:blipFill>
          <a:blip r:embed="rId2"/>
          <a:stretch>
            <a:fillRect/>
          </a:stretch>
        </p:blipFill>
        <p:spPr>
          <a:xfrm>
            <a:off x="762000" y="2057400"/>
            <a:ext cx="4896656" cy="3657600"/>
          </a:xfrm>
          <a:prstGeom prst="rect">
            <a:avLst/>
          </a:prstGeom>
        </p:spPr>
      </p:pic>
      <p:sp>
        <p:nvSpPr>
          <p:cNvPr id="5" name="Rectangle 4"/>
          <p:cNvSpPr/>
          <p:nvPr/>
        </p:nvSpPr>
        <p:spPr>
          <a:xfrm>
            <a:off x="4563534" y="5886726"/>
            <a:ext cx="4323556" cy="369332"/>
          </a:xfrm>
          <a:prstGeom prst="rect">
            <a:avLst/>
          </a:prstGeom>
        </p:spPr>
        <p:txBody>
          <a:bodyPr wrap="none">
            <a:spAutoFit/>
          </a:bodyPr>
          <a:lstStyle/>
          <a:p>
            <a:r>
              <a:rPr lang="en-US" dirty="0"/>
              <a:t>http://www.climatehubs.oce.usda.gov/</a:t>
            </a:r>
          </a:p>
        </p:txBody>
      </p:sp>
      <p:pic>
        <p:nvPicPr>
          <p:cNvPr id="6" name="Picture 5"/>
          <p:cNvPicPr>
            <a:picLocks noChangeAspect="1"/>
          </p:cNvPicPr>
          <p:nvPr/>
        </p:nvPicPr>
        <p:blipFill>
          <a:blip r:embed="rId3"/>
          <a:stretch>
            <a:fillRect/>
          </a:stretch>
        </p:blipFill>
        <p:spPr>
          <a:xfrm>
            <a:off x="6096000" y="2326481"/>
            <a:ext cx="1747838" cy="3119438"/>
          </a:xfrm>
          <a:prstGeom prst="rect">
            <a:avLst/>
          </a:prstGeom>
        </p:spPr>
      </p:pic>
    </p:spTree>
    <p:extLst>
      <p:ext uri="{BB962C8B-B14F-4D97-AF65-F5344CB8AC3E}">
        <p14:creationId xmlns:p14="http://schemas.microsoft.com/office/powerpoint/2010/main" val="209002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fs.usda.gov/Internet/FSE_MEDIA/stelprdb51609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53" y="1066800"/>
            <a:ext cx="7100294" cy="46942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15915" y="2667000"/>
            <a:ext cx="7100293" cy="923330"/>
          </a:xfrm>
          <a:prstGeom prst="rect">
            <a:avLst/>
          </a:prstGeom>
          <a:noFill/>
        </p:spPr>
        <p:txBody>
          <a:bodyPr wrap="square" rtlCol="0">
            <a:spAutoFit/>
          </a:bodyPr>
          <a:lstStyle/>
          <a:p>
            <a:pPr algn="ctr"/>
            <a:r>
              <a:rPr lang="en-US" sz="5400" b="1" dirty="0" smtClean="0">
                <a:effectLst>
                  <a:outerShdw blurRad="38100" dist="38100" dir="2700000" algn="tl">
                    <a:srgbClr val="000000">
                      <a:alpha val="43137"/>
                    </a:srgbClr>
                  </a:outerShdw>
                </a:effectLst>
              </a:rPr>
              <a:t>Thank You</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6047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Disturbance</a:t>
            </a:r>
            <a:endParaRPr lang="en-US" dirty="0"/>
          </a:p>
        </p:txBody>
      </p:sp>
      <p:pic>
        <p:nvPicPr>
          <p:cNvPr id="6" name="Picture 2" descr="http://blogs.baruch.cuny.edu/chateau/files/2013/10/hurricane-irene.jpg"/>
          <p:cNvPicPr>
            <a:picLocks noGrp="1" noChangeAspect="1" noChangeArrowheads="1"/>
          </p:cNvPicPr>
          <p:nvPr>
            <p:ph idx="1"/>
          </p:nvPr>
        </p:nvPicPr>
        <p:blipFill>
          <a:blip r:embed="rId3" cstate="print"/>
          <a:srcRect/>
          <a:stretch>
            <a:fillRect/>
          </a:stretch>
        </p:blipFill>
        <p:spPr bwMode="auto">
          <a:xfrm>
            <a:off x="304800" y="2516418"/>
            <a:ext cx="2687677" cy="1977564"/>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295400"/>
            <a:ext cx="3303271" cy="255252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017" y="2290316"/>
            <a:ext cx="2678783" cy="20616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3505200"/>
            <a:ext cx="2954317" cy="2215738"/>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5400" y="4351997"/>
            <a:ext cx="2857500" cy="1895475"/>
          </a:xfrm>
          <a:prstGeom prst="rect">
            <a:avLst/>
          </a:prstGeom>
        </p:spPr>
      </p:pic>
    </p:spTree>
    <p:extLst>
      <p:ext uri="{BB962C8B-B14F-4D97-AF65-F5344CB8AC3E}">
        <p14:creationId xmlns:p14="http://schemas.microsoft.com/office/powerpoint/2010/main" val="860376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prepared?</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2343150"/>
            <a:ext cx="4872358" cy="3654269"/>
          </a:xfrm>
          <a:prstGeom prst="rect">
            <a:avLst/>
          </a:prstGeom>
        </p:spPr>
      </p:pic>
    </p:spTree>
    <p:extLst>
      <p:ext uri="{BB962C8B-B14F-4D97-AF65-F5344CB8AC3E}">
        <p14:creationId xmlns:p14="http://schemas.microsoft.com/office/powerpoint/2010/main" val="775650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914400"/>
            <a:ext cx="6683765" cy="960668"/>
          </a:xfrm>
          <a:prstGeom prst="roundRect">
            <a:avLst/>
          </a:prstGeom>
        </p:spPr>
        <p:style>
          <a:lnRef idx="2">
            <a:schemeClr val="accent1"/>
          </a:lnRef>
          <a:fillRef idx="1">
            <a:schemeClr val="lt1"/>
          </a:fillRef>
          <a:effectRef idx="0">
            <a:schemeClr val="accent1"/>
          </a:effectRef>
          <a:fontRef idx="minor">
            <a:schemeClr val="dk1"/>
          </a:fontRef>
        </p:style>
        <p:txBody>
          <a:bodyPr>
            <a:noAutofit/>
          </a:bodyPr>
          <a:lstStyle/>
          <a:p>
            <a:pPr algn="ctr"/>
            <a:r>
              <a:rPr lang="en-US" sz="2400" b="1" dirty="0" smtClean="0">
                <a:latin typeface="Arial" panose="020B0604020202020204" pitchFamily="34" charset="0"/>
                <a:cs typeface="Arial" panose="020B0604020202020204" pitchFamily="34" charset="0"/>
              </a:rPr>
              <a:t>Understand Climate </a:t>
            </a:r>
            <a:r>
              <a:rPr lang="en-US" sz="2400" b="1" dirty="0">
                <a:latin typeface="Arial" panose="020B0604020202020204" pitchFamily="34" charset="0"/>
                <a:cs typeface="Arial" panose="020B0604020202020204" pitchFamily="34" charset="0"/>
              </a:rPr>
              <a:t>Change Effects on Federal </a:t>
            </a:r>
            <a:r>
              <a:rPr lang="en-US" sz="2400" b="1" dirty="0" smtClean="0">
                <a:latin typeface="Arial" panose="020B0604020202020204" pitchFamily="34" charset="0"/>
                <a:cs typeface="Arial" panose="020B0604020202020204" pitchFamily="34" charset="0"/>
              </a:rPr>
              <a:t>Forest Lands</a:t>
            </a:r>
            <a:endParaRPr lang="en-US" sz="2400" b="1" dirty="0">
              <a:ln w="0"/>
              <a:solidFill>
                <a:schemeClr val="accent1"/>
              </a:solidFill>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792190" y="2133600"/>
            <a:ext cx="7994984" cy="3099815"/>
          </a:xfrm>
        </p:spPr>
        <p:txBody>
          <a:bodyPr>
            <a:noAutofit/>
          </a:bodyPr>
          <a:lstStyle/>
          <a:p>
            <a:pPr marL="34290" indent="0" algn="ctr">
              <a:buNone/>
            </a:pPr>
            <a:r>
              <a:rPr lang="en-US" sz="1950" b="1" dirty="0">
                <a:solidFill>
                  <a:schemeClr val="tx2">
                    <a:lumMod val="75000"/>
                  </a:schemeClr>
                </a:solidFill>
                <a:latin typeface="+mj-lt"/>
                <a:cs typeface="Arial" panose="020B0604020202020204" pitchFamily="34" charset="0"/>
              </a:rPr>
              <a:t>CLIMATE CHANGE PERFORMANCE SCORECARD</a:t>
            </a:r>
          </a:p>
          <a:p>
            <a:pPr marL="34290" indent="0">
              <a:buNone/>
            </a:pPr>
            <a:endParaRPr lang="en-US" sz="1800" b="1" dirty="0">
              <a:solidFill>
                <a:schemeClr val="tx2">
                  <a:lumMod val="75000"/>
                </a:schemeClr>
              </a:solidFill>
              <a:latin typeface="+mj-lt"/>
              <a:cs typeface="Arial" panose="020B0604020202020204" pitchFamily="34" charset="0"/>
            </a:endParaRPr>
          </a:p>
          <a:p>
            <a:pPr>
              <a:buClr>
                <a:schemeClr val="tx2">
                  <a:lumMod val="75000"/>
                </a:schemeClr>
              </a:buClr>
              <a:buFont typeface="Wingdings" panose="05000000000000000000" pitchFamily="2" charset="2"/>
              <a:buChar char="q"/>
            </a:pPr>
            <a:r>
              <a:rPr lang="en-US" sz="1800" b="1" dirty="0">
                <a:solidFill>
                  <a:schemeClr val="tx2">
                    <a:lumMod val="75000"/>
                  </a:schemeClr>
                </a:solidFill>
                <a:latin typeface="+mj-lt"/>
                <a:cs typeface="Arial" panose="020B0604020202020204" pitchFamily="34" charset="0"/>
              </a:rPr>
              <a:t>WHAT</a:t>
            </a:r>
            <a:r>
              <a:rPr lang="en-US" sz="1800" dirty="0">
                <a:solidFill>
                  <a:schemeClr val="tx2">
                    <a:lumMod val="75000"/>
                  </a:schemeClr>
                </a:solidFill>
                <a:latin typeface="+mj-lt"/>
                <a:cs typeface="Arial" panose="020B0604020202020204" pitchFamily="34" charset="0"/>
              </a:rPr>
              <a:t>: A “balanced scorecard” for tracking organizational </a:t>
            </a:r>
            <a:r>
              <a:rPr lang="en-US" sz="1800" dirty="0" smtClean="0">
                <a:solidFill>
                  <a:schemeClr val="tx2">
                    <a:lumMod val="75000"/>
                  </a:schemeClr>
                </a:solidFill>
                <a:latin typeface="+mj-lt"/>
                <a:cs typeface="Arial" panose="020B0604020202020204" pitchFamily="34" charset="0"/>
              </a:rPr>
              <a:t>performance</a:t>
            </a:r>
            <a:br>
              <a:rPr lang="en-US" sz="1800" dirty="0" smtClean="0">
                <a:solidFill>
                  <a:schemeClr val="tx2">
                    <a:lumMod val="75000"/>
                  </a:schemeClr>
                </a:solidFill>
                <a:latin typeface="+mj-lt"/>
                <a:cs typeface="Arial" panose="020B0604020202020204" pitchFamily="34" charset="0"/>
              </a:rPr>
            </a:br>
            <a:endParaRPr lang="en-US" sz="1800" dirty="0">
              <a:solidFill>
                <a:schemeClr val="tx2">
                  <a:lumMod val="75000"/>
                </a:schemeClr>
              </a:solidFill>
              <a:latin typeface="+mj-lt"/>
              <a:cs typeface="Arial" panose="020B0604020202020204" pitchFamily="34" charset="0"/>
            </a:endParaRPr>
          </a:p>
          <a:p>
            <a:pPr>
              <a:buClr>
                <a:schemeClr val="tx2">
                  <a:lumMod val="75000"/>
                </a:schemeClr>
              </a:buClr>
              <a:buFont typeface="Wingdings" panose="05000000000000000000" pitchFamily="2" charset="2"/>
              <a:buChar char="q"/>
            </a:pPr>
            <a:r>
              <a:rPr lang="en-US" sz="1800" b="1" dirty="0">
                <a:solidFill>
                  <a:schemeClr val="tx2">
                    <a:lumMod val="75000"/>
                  </a:schemeClr>
                </a:solidFill>
                <a:latin typeface="+mj-lt"/>
                <a:cs typeface="Arial" panose="020B0604020202020204" pitchFamily="34" charset="0"/>
              </a:rPr>
              <a:t>WHY</a:t>
            </a:r>
            <a:r>
              <a:rPr lang="en-US" sz="1800" dirty="0">
                <a:solidFill>
                  <a:schemeClr val="tx2">
                    <a:lumMod val="75000"/>
                  </a:schemeClr>
                </a:solidFill>
                <a:latin typeface="+mj-lt"/>
                <a:cs typeface="Arial" panose="020B0604020202020204" pitchFamily="34" charset="0"/>
              </a:rPr>
              <a:t>: Implement National Roadmap for Responding to Climate </a:t>
            </a:r>
            <a:r>
              <a:rPr lang="en-US" sz="1800" dirty="0" smtClean="0">
                <a:solidFill>
                  <a:schemeClr val="tx2">
                    <a:lumMod val="75000"/>
                  </a:schemeClr>
                </a:solidFill>
                <a:latin typeface="+mj-lt"/>
                <a:cs typeface="Arial" panose="020B0604020202020204" pitchFamily="34" charset="0"/>
              </a:rPr>
              <a:t>Change</a:t>
            </a:r>
            <a:br>
              <a:rPr lang="en-US" sz="1800" dirty="0" smtClean="0">
                <a:solidFill>
                  <a:schemeClr val="tx2">
                    <a:lumMod val="75000"/>
                  </a:schemeClr>
                </a:solidFill>
                <a:latin typeface="+mj-lt"/>
                <a:cs typeface="Arial" panose="020B0604020202020204" pitchFamily="34" charset="0"/>
              </a:rPr>
            </a:br>
            <a:endParaRPr lang="en-US" sz="1800" dirty="0">
              <a:solidFill>
                <a:schemeClr val="tx2">
                  <a:lumMod val="75000"/>
                </a:schemeClr>
              </a:solidFill>
              <a:latin typeface="+mj-lt"/>
              <a:cs typeface="Arial" panose="020B0604020202020204" pitchFamily="34" charset="0"/>
            </a:endParaRPr>
          </a:p>
          <a:p>
            <a:pPr>
              <a:buClr>
                <a:schemeClr val="tx2">
                  <a:lumMod val="75000"/>
                </a:schemeClr>
              </a:buClr>
              <a:buFont typeface="Wingdings" panose="05000000000000000000" pitchFamily="2" charset="2"/>
              <a:buChar char="q"/>
            </a:pPr>
            <a:r>
              <a:rPr lang="en-US" sz="1800" b="1" dirty="0">
                <a:solidFill>
                  <a:schemeClr val="tx2">
                    <a:lumMod val="75000"/>
                  </a:schemeClr>
                </a:solidFill>
                <a:latin typeface="+mj-lt"/>
                <a:cs typeface="Arial" panose="020B0604020202020204" pitchFamily="34" charset="0"/>
              </a:rPr>
              <a:t>WHERE</a:t>
            </a:r>
            <a:r>
              <a:rPr lang="en-US" sz="1800" dirty="0">
                <a:solidFill>
                  <a:schemeClr val="tx2">
                    <a:lumMod val="75000"/>
                  </a:schemeClr>
                </a:solidFill>
                <a:latin typeface="+mj-lt"/>
                <a:cs typeface="Arial" panose="020B0604020202020204" pitchFamily="34" charset="0"/>
              </a:rPr>
              <a:t>:</a:t>
            </a:r>
            <a:r>
              <a:rPr lang="en-US" sz="1800" b="1" dirty="0">
                <a:solidFill>
                  <a:schemeClr val="tx2">
                    <a:lumMod val="75000"/>
                  </a:schemeClr>
                </a:solidFill>
                <a:latin typeface="+mj-lt"/>
                <a:cs typeface="Arial" panose="020B0604020202020204" pitchFamily="34" charset="0"/>
              </a:rPr>
              <a:t> </a:t>
            </a:r>
            <a:r>
              <a:rPr lang="en-US" sz="1800" dirty="0">
                <a:solidFill>
                  <a:schemeClr val="tx2">
                    <a:lumMod val="75000"/>
                  </a:schemeClr>
                </a:solidFill>
                <a:latin typeface="+mj-lt"/>
                <a:cs typeface="Arial" panose="020B0604020202020204" pitchFamily="34" charset="0"/>
              </a:rPr>
              <a:t>All National Forest System units </a:t>
            </a:r>
            <a:r>
              <a:rPr lang="en-US" sz="1800" dirty="0" smtClean="0">
                <a:solidFill>
                  <a:schemeClr val="tx2">
                    <a:lumMod val="75000"/>
                  </a:schemeClr>
                </a:solidFill>
                <a:latin typeface="+mj-lt"/>
                <a:cs typeface="Arial" panose="020B0604020202020204" pitchFamily="34" charset="0"/>
              </a:rPr>
              <a:t/>
            </a:r>
            <a:br>
              <a:rPr lang="en-US" sz="1800" dirty="0" smtClean="0">
                <a:solidFill>
                  <a:schemeClr val="tx2">
                    <a:lumMod val="75000"/>
                  </a:schemeClr>
                </a:solidFill>
                <a:latin typeface="+mj-lt"/>
                <a:cs typeface="Arial" panose="020B0604020202020204" pitchFamily="34" charset="0"/>
              </a:rPr>
            </a:br>
            <a:endParaRPr lang="en-US" sz="1800" dirty="0">
              <a:solidFill>
                <a:schemeClr val="tx2">
                  <a:lumMod val="75000"/>
                </a:schemeClr>
              </a:solidFill>
              <a:latin typeface="+mj-lt"/>
              <a:cs typeface="Arial" panose="020B0604020202020204" pitchFamily="34" charset="0"/>
            </a:endParaRPr>
          </a:p>
          <a:p>
            <a:pPr>
              <a:buClr>
                <a:schemeClr val="tx2">
                  <a:lumMod val="75000"/>
                </a:schemeClr>
              </a:buClr>
              <a:buFont typeface="Wingdings" panose="05000000000000000000" pitchFamily="2" charset="2"/>
              <a:buChar char="q"/>
            </a:pPr>
            <a:r>
              <a:rPr lang="en-US" sz="1800" b="1" dirty="0">
                <a:solidFill>
                  <a:schemeClr val="tx2">
                    <a:lumMod val="75000"/>
                  </a:schemeClr>
                </a:solidFill>
                <a:latin typeface="+mj-lt"/>
                <a:cs typeface="Arial" panose="020B0604020202020204" pitchFamily="34" charset="0"/>
              </a:rPr>
              <a:t>WHO</a:t>
            </a:r>
            <a:r>
              <a:rPr lang="en-US" sz="1800" dirty="0">
                <a:solidFill>
                  <a:schemeClr val="tx2">
                    <a:lumMod val="75000"/>
                  </a:schemeClr>
                </a:solidFill>
                <a:latin typeface="+mj-lt"/>
                <a:cs typeface="Arial" panose="020B0604020202020204" pitchFamily="34" charset="0"/>
              </a:rPr>
              <a:t>:</a:t>
            </a:r>
            <a:r>
              <a:rPr lang="en-US" sz="1800" b="1" dirty="0">
                <a:solidFill>
                  <a:schemeClr val="tx2">
                    <a:lumMod val="75000"/>
                  </a:schemeClr>
                </a:solidFill>
                <a:latin typeface="+mj-lt"/>
                <a:cs typeface="Arial" panose="020B0604020202020204" pitchFamily="34" charset="0"/>
              </a:rPr>
              <a:t> </a:t>
            </a:r>
            <a:r>
              <a:rPr lang="en-US" sz="1800" dirty="0">
                <a:solidFill>
                  <a:schemeClr val="tx2">
                    <a:lumMod val="75000"/>
                  </a:schemeClr>
                </a:solidFill>
                <a:latin typeface="+mj-lt"/>
                <a:cs typeface="Arial" panose="020B0604020202020204" pitchFamily="34" charset="0"/>
              </a:rPr>
              <a:t>Climate Change and Sustainable Operations Coordinator </a:t>
            </a:r>
            <a:r>
              <a:rPr lang="en-US" sz="1800" dirty="0" smtClean="0">
                <a:solidFill>
                  <a:schemeClr val="tx2">
                    <a:lumMod val="75000"/>
                  </a:schemeClr>
                </a:solidFill>
                <a:latin typeface="+mj-lt"/>
                <a:cs typeface="Arial" panose="020B0604020202020204" pitchFamily="34" charset="0"/>
              </a:rPr>
              <a:t>networks</a:t>
            </a:r>
            <a:br>
              <a:rPr lang="en-US" sz="1800" dirty="0" smtClean="0">
                <a:solidFill>
                  <a:schemeClr val="tx2">
                    <a:lumMod val="75000"/>
                  </a:schemeClr>
                </a:solidFill>
                <a:latin typeface="+mj-lt"/>
                <a:cs typeface="Arial" panose="020B0604020202020204" pitchFamily="34" charset="0"/>
              </a:rPr>
            </a:br>
            <a:endParaRPr lang="en-US" sz="1800" dirty="0">
              <a:solidFill>
                <a:schemeClr val="tx2">
                  <a:lumMod val="75000"/>
                </a:schemeClr>
              </a:solidFill>
              <a:latin typeface="+mj-lt"/>
              <a:cs typeface="Arial" panose="020B0604020202020204" pitchFamily="34" charset="0"/>
            </a:endParaRPr>
          </a:p>
          <a:p>
            <a:pPr>
              <a:buClr>
                <a:schemeClr val="tx2">
                  <a:lumMod val="75000"/>
                </a:schemeClr>
              </a:buClr>
              <a:buFont typeface="Wingdings" panose="05000000000000000000" pitchFamily="2" charset="2"/>
              <a:buChar char="q"/>
            </a:pPr>
            <a:r>
              <a:rPr lang="en-US" sz="1800" b="1" dirty="0">
                <a:solidFill>
                  <a:schemeClr val="tx2">
                    <a:lumMod val="75000"/>
                  </a:schemeClr>
                </a:solidFill>
                <a:latin typeface="+mj-lt"/>
                <a:cs typeface="Arial" panose="020B0604020202020204" pitchFamily="34" charset="0"/>
              </a:rPr>
              <a:t>WHEN</a:t>
            </a:r>
            <a:r>
              <a:rPr lang="en-US" sz="1800" dirty="0">
                <a:solidFill>
                  <a:schemeClr val="tx2">
                    <a:lumMod val="75000"/>
                  </a:schemeClr>
                </a:solidFill>
                <a:latin typeface="+mj-lt"/>
                <a:cs typeface="Arial" panose="020B0604020202020204" pitchFamily="34" charset="0"/>
              </a:rPr>
              <a:t>:</a:t>
            </a:r>
            <a:r>
              <a:rPr lang="en-US" sz="1800" b="1" dirty="0">
                <a:solidFill>
                  <a:schemeClr val="tx2">
                    <a:lumMod val="75000"/>
                  </a:schemeClr>
                </a:solidFill>
                <a:latin typeface="+mj-lt"/>
                <a:cs typeface="Arial" panose="020B0604020202020204" pitchFamily="34" charset="0"/>
              </a:rPr>
              <a:t> </a:t>
            </a:r>
            <a:r>
              <a:rPr lang="en-US" sz="1800" dirty="0">
                <a:solidFill>
                  <a:schemeClr val="tx2">
                    <a:lumMod val="75000"/>
                  </a:schemeClr>
                </a:solidFill>
                <a:latin typeface="+mj-lt"/>
                <a:cs typeface="Arial" panose="020B0604020202020204" pitchFamily="34" charset="0"/>
              </a:rPr>
              <a:t>Launched in FY 2011, being updated for FY 2017</a:t>
            </a:r>
          </a:p>
        </p:txBody>
      </p:sp>
    </p:spTree>
    <p:extLst>
      <p:ext uri="{BB962C8B-B14F-4D97-AF65-F5344CB8AC3E}">
        <p14:creationId xmlns:p14="http://schemas.microsoft.com/office/powerpoint/2010/main" val="2150053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6"/>
          <p:cNvGraphicFramePr>
            <a:graphicFrameLocks/>
          </p:cNvGraphicFramePr>
          <p:nvPr>
            <p:extLst/>
          </p:nvPr>
        </p:nvGraphicFramePr>
        <p:xfrm>
          <a:off x="622300" y="1390651"/>
          <a:ext cx="7912100" cy="4220863"/>
        </p:xfrm>
        <a:graphic>
          <a:graphicData uri="http://schemas.openxmlformats.org/drawingml/2006/table">
            <a:tbl>
              <a:tblPr firstRow="1" bandRow="1">
                <a:tableStyleId>{93296810-A885-4BE3-A3E7-6D5BEEA58F35}</a:tableStyleId>
              </a:tblPr>
              <a:tblGrid>
                <a:gridCol w="3225801"/>
                <a:gridCol w="4686299"/>
              </a:tblGrid>
              <a:tr h="419100">
                <a:tc>
                  <a:txBody>
                    <a:bodyPr/>
                    <a:lstStyle/>
                    <a:p>
                      <a:pPr algn="ctr" fontAlgn="b"/>
                      <a:r>
                        <a:rPr lang="en-US" sz="2100" u="sng" strike="noStrike" dirty="0">
                          <a:effectLst/>
                        </a:rPr>
                        <a:t>Dimension</a:t>
                      </a:r>
                      <a:endParaRPr lang="en-US" sz="2100" b="1" i="1" u="sng" strike="noStrike" dirty="0">
                        <a:solidFill>
                          <a:srgbClr val="000000"/>
                        </a:solidFill>
                        <a:effectLst/>
                        <a:latin typeface="Rockwell" panose="02060603020205020403" pitchFamily="18" charset="0"/>
                      </a:endParaRPr>
                    </a:p>
                  </a:txBody>
                  <a:tcPr marL="7144" marR="7144" marT="7144" marB="0" anchor="ctr"/>
                </a:tc>
                <a:tc>
                  <a:txBody>
                    <a:bodyPr/>
                    <a:lstStyle/>
                    <a:p>
                      <a:pPr algn="ctr" fontAlgn="b"/>
                      <a:r>
                        <a:rPr lang="en-US" sz="2100" u="sng" strike="noStrike" dirty="0">
                          <a:effectLst/>
                        </a:rPr>
                        <a:t>Element</a:t>
                      </a:r>
                      <a:endParaRPr lang="en-US" sz="2100" b="1" i="1" u="sng" strike="noStrike" dirty="0">
                        <a:solidFill>
                          <a:srgbClr val="000000"/>
                        </a:solidFill>
                        <a:effectLst/>
                        <a:latin typeface="Rockwell" panose="02060603020205020403" pitchFamily="18" charset="0"/>
                      </a:endParaRPr>
                    </a:p>
                  </a:txBody>
                  <a:tcPr marL="7144" marR="7144" marT="7144" marB="0" anchor="ctr"/>
                </a:tc>
              </a:tr>
              <a:tr h="324712">
                <a:tc rowSpan="3">
                  <a:txBody>
                    <a:bodyPr/>
                    <a:lstStyle/>
                    <a:p>
                      <a:pPr marL="236538" indent="0" algn="l" defTabSz="914400" rtl="0" eaLnBrk="1" fontAlgn="ctr" latinLnBrk="0" hangingPunct="1"/>
                      <a:r>
                        <a:rPr lang="en-US" sz="1800" b="1" u="none" strike="noStrike" kern="1200" dirty="0" smtClean="0">
                          <a:effectLst/>
                        </a:rPr>
                        <a:t>I.  Organizational </a:t>
                      </a:r>
                      <a:r>
                        <a:rPr lang="en-US" sz="1800" b="1" u="none" strike="noStrike" kern="1200" dirty="0">
                          <a:effectLst/>
                        </a:rPr>
                        <a:t>Capacity</a:t>
                      </a:r>
                      <a:endParaRPr lang="en-US" sz="1800" b="1" i="1" u="none" strike="noStrike" kern="1200" dirty="0">
                        <a:solidFill>
                          <a:schemeClr val="dk1"/>
                        </a:solidFill>
                        <a:effectLst/>
                        <a:latin typeface="+mn-lt"/>
                        <a:ea typeface="+mn-ea"/>
                        <a:cs typeface="+mn-cs"/>
                      </a:endParaRPr>
                    </a:p>
                  </a:txBody>
                  <a:tcPr marL="7144" marR="7144" marT="7144" marB="0" anchor="ctr"/>
                </a:tc>
                <a:tc>
                  <a:txBody>
                    <a:bodyPr/>
                    <a:lstStyle/>
                    <a:p>
                      <a:pPr marL="236538" indent="0" algn="l" fontAlgn="ctr"/>
                      <a:r>
                        <a:rPr lang="en-US" sz="1800" u="none" strike="noStrike" dirty="0">
                          <a:effectLst/>
                        </a:rPr>
                        <a:t>1. </a:t>
                      </a:r>
                      <a:r>
                        <a:rPr lang="en-US" sz="1800" u="none" strike="noStrike" dirty="0" smtClean="0">
                          <a:effectLst/>
                        </a:rPr>
                        <a:t> Employee </a:t>
                      </a:r>
                      <a:r>
                        <a:rPr lang="en-US" sz="1800" u="none" strike="noStrike" dirty="0">
                          <a:effectLst/>
                        </a:rPr>
                        <a:t>Education</a:t>
                      </a:r>
                      <a:endParaRPr lang="en-US" sz="1800" b="0" i="0" u="none" strike="noStrike" dirty="0">
                        <a:solidFill>
                          <a:srgbClr val="000000"/>
                        </a:solidFill>
                        <a:effectLst/>
                        <a:latin typeface="Rockwell" panose="02060603020205020403" pitchFamily="18" charset="0"/>
                      </a:endParaRPr>
                    </a:p>
                  </a:txBody>
                  <a:tcPr marL="7144" marR="7144" marT="7144" marB="0" anchor="ctr"/>
                </a:tc>
              </a:tr>
              <a:tr h="555784">
                <a:tc vMerge="1">
                  <a:txBody>
                    <a:bodyPr/>
                    <a:lstStyle/>
                    <a:p>
                      <a:endParaRPr lang="en-US"/>
                    </a:p>
                  </a:txBody>
                  <a:tcPr/>
                </a:tc>
                <a:tc>
                  <a:txBody>
                    <a:bodyPr/>
                    <a:lstStyle/>
                    <a:p>
                      <a:pPr marL="568325" indent="-331788" algn="l" defTabSz="914400" rtl="0" eaLnBrk="1" fontAlgn="ctr" latinLnBrk="0" hangingPunct="1"/>
                      <a:r>
                        <a:rPr lang="en-US" sz="1800" u="none" strike="noStrike" kern="1200" dirty="0">
                          <a:effectLst/>
                        </a:rPr>
                        <a:t>2. </a:t>
                      </a:r>
                      <a:r>
                        <a:rPr lang="en-US" sz="1800" u="none" strike="noStrike" kern="1200" dirty="0" smtClean="0">
                          <a:effectLst/>
                        </a:rPr>
                        <a:t> Designated </a:t>
                      </a:r>
                      <a:r>
                        <a:rPr lang="en-US" sz="1800" u="none" strike="noStrike" kern="1200" dirty="0">
                          <a:effectLst/>
                        </a:rPr>
                        <a:t>Climate Change </a:t>
                      </a:r>
                      <a:r>
                        <a:rPr lang="en-US" sz="1800" u="none" strike="noStrike" kern="1200" dirty="0" smtClean="0">
                          <a:effectLst/>
                        </a:rPr>
                        <a:t>Coordinators</a:t>
                      </a:r>
                      <a:endParaRPr lang="en-US" sz="1800" b="0" u="none" strike="noStrike" kern="1200" dirty="0">
                        <a:solidFill>
                          <a:schemeClr val="dk1"/>
                        </a:solidFill>
                        <a:effectLst/>
                        <a:latin typeface="+mn-lt"/>
                        <a:ea typeface="+mn-ea"/>
                        <a:cs typeface="+mn-cs"/>
                      </a:endParaRPr>
                    </a:p>
                  </a:txBody>
                  <a:tcPr marL="7144" marR="7144" marT="7144" marB="0" anchor="ctr"/>
                </a:tc>
              </a:tr>
              <a:tr h="324712">
                <a:tc vMerge="1">
                  <a:txBody>
                    <a:bodyPr/>
                    <a:lstStyle/>
                    <a:p>
                      <a:endParaRPr lang="en-US"/>
                    </a:p>
                  </a:txBody>
                  <a:tcPr/>
                </a:tc>
                <a:tc>
                  <a:txBody>
                    <a:bodyPr/>
                    <a:lstStyle/>
                    <a:p>
                      <a:pPr marL="236538" indent="0" algn="l" defTabSz="914400" rtl="0" eaLnBrk="1" fontAlgn="ctr" latinLnBrk="0" hangingPunct="1"/>
                      <a:r>
                        <a:rPr lang="en-US" sz="1800" u="none" strike="noStrike" kern="1200" dirty="0">
                          <a:effectLst/>
                        </a:rPr>
                        <a:t>3. </a:t>
                      </a:r>
                      <a:r>
                        <a:rPr lang="en-US" sz="1800" u="none" strike="noStrike" kern="1200" dirty="0" smtClean="0">
                          <a:effectLst/>
                        </a:rPr>
                        <a:t> Program </a:t>
                      </a:r>
                      <a:r>
                        <a:rPr lang="en-US" sz="1800" u="none" strike="noStrike" kern="1200" dirty="0">
                          <a:effectLst/>
                        </a:rPr>
                        <a:t>Guidance</a:t>
                      </a:r>
                      <a:endParaRPr lang="en-US" sz="1800" u="none" strike="noStrike" kern="1200" dirty="0">
                        <a:solidFill>
                          <a:schemeClr val="dk1"/>
                        </a:solidFill>
                        <a:effectLst/>
                        <a:latin typeface="+mn-lt"/>
                        <a:ea typeface="+mn-ea"/>
                        <a:cs typeface="+mn-cs"/>
                      </a:endParaRPr>
                    </a:p>
                  </a:txBody>
                  <a:tcPr marL="7144" marR="7144" marT="7144" marB="0" anchor="ctr"/>
                </a:tc>
              </a:tr>
              <a:tr h="467603">
                <a:tc rowSpan="2">
                  <a:txBody>
                    <a:bodyPr/>
                    <a:lstStyle/>
                    <a:p>
                      <a:pPr marL="236538" indent="0" algn="l" defTabSz="914400" rtl="0" eaLnBrk="1" fontAlgn="ctr" latinLnBrk="0" hangingPunct="1"/>
                      <a:r>
                        <a:rPr lang="en-US" sz="1800" b="1" u="none" strike="noStrike" kern="1200" dirty="0" smtClean="0">
                          <a:effectLst/>
                        </a:rPr>
                        <a:t>II.  </a:t>
                      </a:r>
                      <a:r>
                        <a:rPr lang="en-US" sz="1800" b="1" u="none" strike="noStrike" kern="1200" dirty="0">
                          <a:effectLst/>
                        </a:rPr>
                        <a:t>Engagement</a:t>
                      </a:r>
                      <a:endParaRPr lang="en-US" sz="1800" b="1" i="1" u="none" strike="noStrike" kern="1200" dirty="0">
                        <a:solidFill>
                          <a:schemeClr val="dk1"/>
                        </a:solidFill>
                        <a:effectLst/>
                        <a:latin typeface="+mn-lt"/>
                        <a:ea typeface="+mn-ea"/>
                        <a:cs typeface="+mn-cs"/>
                      </a:endParaRPr>
                    </a:p>
                  </a:txBody>
                  <a:tcPr marL="7144" marR="7144" marT="7144" marB="0" anchor="ctr"/>
                </a:tc>
                <a:tc>
                  <a:txBody>
                    <a:bodyPr/>
                    <a:lstStyle/>
                    <a:p>
                      <a:pPr marL="568325" indent="-331788" algn="l" defTabSz="914400" rtl="0" eaLnBrk="1" fontAlgn="ctr" latinLnBrk="0" hangingPunct="1"/>
                      <a:r>
                        <a:rPr lang="en-US" sz="1800" u="none" strike="noStrike" kern="1200" dirty="0">
                          <a:effectLst/>
                        </a:rPr>
                        <a:t>4. </a:t>
                      </a:r>
                      <a:r>
                        <a:rPr lang="en-US" sz="1800" u="none" strike="noStrike" kern="1200" dirty="0" smtClean="0">
                          <a:effectLst/>
                        </a:rPr>
                        <a:t> Science </a:t>
                      </a:r>
                      <a:r>
                        <a:rPr lang="en-US" sz="1800" u="none" strike="noStrike" kern="1200" dirty="0">
                          <a:effectLst/>
                        </a:rPr>
                        <a:t>and Management Partnerships</a:t>
                      </a:r>
                      <a:endParaRPr lang="en-US" sz="1800" b="0" u="none" strike="noStrike" kern="1200" dirty="0">
                        <a:solidFill>
                          <a:schemeClr val="dk1"/>
                        </a:solidFill>
                        <a:effectLst/>
                        <a:latin typeface="+mn-lt"/>
                        <a:ea typeface="+mn-ea"/>
                        <a:cs typeface="+mn-cs"/>
                      </a:endParaRPr>
                    </a:p>
                  </a:txBody>
                  <a:tcPr marL="7144" marR="7144" marT="7144" marB="0" anchor="ctr"/>
                </a:tc>
              </a:tr>
              <a:tr h="324712">
                <a:tc vMerge="1">
                  <a:txBody>
                    <a:bodyPr/>
                    <a:lstStyle/>
                    <a:p>
                      <a:endParaRPr lang="en-US"/>
                    </a:p>
                  </a:txBody>
                  <a:tcPr/>
                </a:tc>
                <a:tc>
                  <a:txBody>
                    <a:bodyPr/>
                    <a:lstStyle/>
                    <a:p>
                      <a:pPr marL="236538" indent="0" algn="l" defTabSz="914400" rtl="0" eaLnBrk="1" fontAlgn="ctr" latinLnBrk="0" hangingPunct="1"/>
                      <a:r>
                        <a:rPr lang="en-US" sz="1800" u="none" strike="noStrike" kern="1200" dirty="0">
                          <a:effectLst/>
                        </a:rPr>
                        <a:t>5. </a:t>
                      </a:r>
                      <a:r>
                        <a:rPr lang="en-US" sz="1800" u="none" strike="noStrike" kern="1200" dirty="0" smtClean="0">
                          <a:effectLst/>
                        </a:rPr>
                        <a:t> Other </a:t>
                      </a:r>
                      <a:r>
                        <a:rPr lang="en-US" sz="1800" u="none" strike="noStrike" kern="1200" dirty="0">
                          <a:effectLst/>
                        </a:rPr>
                        <a:t>Partnerships</a:t>
                      </a:r>
                      <a:endParaRPr lang="en-US" sz="1800" u="none" strike="noStrike" kern="1200" dirty="0">
                        <a:solidFill>
                          <a:schemeClr val="dk1"/>
                        </a:solidFill>
                        <a:effectLst/>
                        <a:latin typeface="+mn-lt"/>
                        <a:ea typeface="+mn-ea"/>
                        <a:cs typeface="+mn-cs"/>
                      </a:endParaRPr>
                    </a:p>
                  </a:txBody>
                  <a:tcPr marL="7144" marR="7144" marT="7144" marB="0" anchor="ctr"/>
                </a:tc>
              </a:tr>
              <a:tr h="324712">
                <a:tc rowSpan="3">
                  <a:txBody>
                    <a:bodyPr/>
                    <a:lstStyle/>
                    <a:p>
                      <a:pPr marL="236538" indent="0" algn="l" defTabSz="914400" rtl="0" eaLnBrk="1" fontAlgn="ctr" latinLnBrk="0" hangingPunct="1"/>
                      <a:r>
                        <a:rPr lang="en-US" sz="1800" b="1" u="none" strike="noStrike" kern="1200" dirty="0" smtClean="0">
                          <a:effectLst/>
                        </a:rPr>
                        <a:t>III.  Adaptation</a:t>
                      </a:r>
                      <a:endParaRPr lang="en-US" sz="1800" b="1" i="1" u="none" strike="noStrike" kern="1200" dirty="0">
                        <a:solidFill>
                          <a:schemeClr val="dk1"/>
                        </a:solidFill>
                        <a:effectLst/>
                        <a:latin typeface="+mn-lt"/>
                        <a:ea typeface="+mn-ea"/>
                        <a:cs typeface="+mn-cs"/>
                      </a:endParaRPr>
                    </a:p>
                  </a:txBody>
                  <a:tcPr marL="7144" marR="7144" marT="7144" marB="0" anchor="ctr"/>
                </a:tc>
                <a:tc>
                  <a:txBody>
                    <a:bodyPr/>
                    <a:lstStyle/>
                    <a:p>
                      <a:pPr marL="236538" indent="0" algn="l" defTabSz="914400" rtl="0" eaLnBrk="1" fontAlgn="ctr" latinLnBrk="0" hangingPunct="1"/>
                      <a:r>
                        <a:rPr lang="en-US" sz="1800" u="none" strike="noStrike" kern="1200" dirty="0">
                          <a:effectLst/>
                        </a:rPr>
                        <a:t>6. </a:t>
                      </a:r>
                      <a:r>
                        <a:rPr lang="en-US" sz="1800" u="none" strike="noStrike" kern="1200" dirty="0" smtClean="0">
                          <a:effectLst/>
                        </a:rPr>
                        <a:t> Assessing </a:t>
                      </a:r>
                      <a:r>
                        <a:rPr lang="en-US" sz="1800" u="none" strike="noStrike" kern="1200" dirty="0">
                          <a:effectLst/>
                        </a:rPr>
                        <a:t>Vulnerability</a:t>
                      </a:r>
                      <a:endParaRPr lang="en-US" sz="1800" u="none" strike="noStrike" kern="1200" dirty="0">
                        <a:solidFill>
                          <a:schemeClr val="dk1"/>
                        </a:solidFill>
                        <a:effectLst/>
                        <a:latin typeface="+mn-lt"/>
                        <a:ea typeface="+mn-ea"/>
                        <a:cs typeface="+mn-cs"/>
                      </a:endParaRPr>
                    </a:p>
                  </a:txBody>
                  <a:tcPr marL="7144" marR="7144" marT="7144" marB="0" anchor="ctr"/>
                </a:tc>
              </a:tr>
              <a:tr h="324712">
                <a:tc vMerge="1">
                  <a:txBody>
                    <a:bodyPr/>
                    <a:lstStyle/>
                    <a:p>
                      <a:endParaRPr lang="en-US"/>
                    </a:p>
                  </a:txBody>
                  <a:tcPr/>
                </a:tc>
                <a:tc>
                  <a:txBody>
                    <a:bodyPr/>
                    <a:lstStyle/>
                    <a:p>
                      <a:pPr marL="236538" indent="0" algn="l" defTabSz="914400" rtl="0" eaLnBrk="1" fontAlgn="ctr" latinLnBrk="0" hangingPunct="1"/>
                      <a:r>
                        <a:rPr lang="en-US" sz="1800" u="none" strike="noStrike" kern="1200" dirty="0">
                          <a:effectLst/>
                        </a:rPr>
                        <a:t>7. </a:t>
                      </a:r>
                      <a:r>
                        <a:rPr lang="en-US" sz="1800" u="none" strike="noStrike" kern="1200" dirty="0" smtClean="0">
                          <a:effectLst/>
                        </a:rPr>
                        <a:t> Adaptation </a:t>
                      </a:r>
                      <a:r>
                        <a:rPr lang="en-US" sz="1800" u="none" strike="noStrike" kern="1200" dirty="0">
                          <a:effectLst/>
                        </a:rPr>
                        <a:t>Actions</a:t>
                      </a:r>
                      <a:endParaRPr lang="en-US" sz="1800" u="none" strike="noStrike" kern="1200" dirty="0">
                        <a:solidFill>
                          <a:schemeClr val="dk1"/>
                        </a:solidFill>
                        <a:effectLst/>
                        <a:latin typeface="+mn-lt"/>
                        <a:ea typeface="+mn-ea"/>
                        <a:cs typeface="+mn-cs"/>
                      </a:endParaRPr>
                    </a:p>
                  </a:txBody>
                  <a:tcPr marL="7144" marR="7144" marT="7144" marB="0" anchor="ctr"/>
                </a:tc>
              </a:tr>
              <a:tr h="324712">
                <a:tc vMerge="1">
                  <a:txBody>
                    <a:bodyPr/>
                    <a:lstStyle/>
                    <a:p>
                      <a:endParaRPr lang="en-US" dirty="0"/>
                    </a:p>
                  </a:txBody>
                  <a:tcPr/>
                </a:tc>
                <a:tc>
                  <a:txBody>
                    <a:bodyPr/>
                    <a:lstStyle/>
                    <a:p>
                      <a:pPr marL="236538" indent="0" algn="l" defTabSz="914400" rtl="0" eaLnBrk="1" fontAlgn="ctr" latinLnBrk="0" hangingPunct="1">
                        <a:buNone/>
                      </a:pPr>
                      <a:r>
                        <a:rPr lang="en-US" sz="1800" u="none" strike="noStrike" kern="1200" dirty="0" smtClean="0">
                          <a:effectLst/>
                        </a:rPr>
                        <a:t>8.  Monitoring</a:t>
                      </a:r>
                      <a:endParaRPr lang="en-US" sz="1800" u="none" strike="noStrike" kern="1200" dirty="0">
                        <a:solidFill>
                          <a:schemeClr val="dk1"/>
                        </a:solidFill>
                        <a:effectLst/>
                        <a:latin typeface="+mn-lt"/>
                        <a:ea typeface="+mn-ea"/>
                        <a:cs typeface="+mn-cs"/>
                      </a:endParaRPr>
                    </a:p>
                  </a:txBody>
                  <a:tcPr marL="7144" marR="7144" marT="7144" marB="0" anchor="ctr"/>
                </a:tc>
              </a:tr>
              <a:tr h="467603">
                <a:tc rowSpan="2">
                  <a:txBody>
                    <a:bodyPr/>
                    <a:lstStyle/>
                    <a:p>
                      <a:pPr marL="693738" indent="-457200" algn="l" fontAlgn="ctr"/>
                      <a:r>
                        <a:rPr lang="en-US" sz="1800" b="1" u="none" strike="noStrike" dirty="0" smtClean="0">
                          <a:effectLst/>
                        </a:rPr>
                        <a:t>IV.  Mitigation </a:t>
                      </a:r>
                      <a:r>
                        <a:rPr lang="en-US" sz="1800" b="1" u="none" strike="noStrike" dirty="0">
                          <a:effectLst/>
                        </a:rPr>
                        <a:t>&amp; Sustainable Consumption</a:t>
                      </a:r>
                      <a:endParaRPr lang="en-US" sz="1800" b="1" i="1" u="none" strike="noStrike" dirty="0">
                        <a:solidFill>
                          <a:srgbClr val="000000"/>
                        </a:solidFill>
                        <a:effectLst/>
                        <a:latin typeface="Rockwell" panose="02060603020205020403" pitchFamily="18" charset="0"/>
                      </a:endParaRPr>
                    </a:p>
                  </a:txBody>
                  <a:tcPr marL="7144" marR="7144" marT="7144" marB="0" anchor="ctr"/>
                </a:tc>
                <a:tc>
                  <a:txBody>
                    <a:bodyPr/>
                    <a:lstStyle/>
                    <a:p>
                      <a:pPr marL="568325" indent="-331788" algn="l" defTabSz="914400" rtl="0" eaLnBrk="1" fontAlgn="ctr" latinLnBrk="0" hangingPunct="1"/>
                      <a:r>
                        <a:rPr lang="en-US" sz="1800" u="none" strike="noStrike" kern="1200" dirty="0">
                          <a:effectLst/>
                        </a:rPr>
                        <a:t>9. </a:t>
                      </a:r>
                      <a:r>
                        <a:rPr lang="en-US" sz="1800" u="none" strike="noStrike" kern="1200" dirty="0" smtClean="0">
                          <a:effectLst/>
                        </a:rPr>
                        <a:t> Carbon </a:t>
                      </a:r>
                      <a:r>
                        <a:rPr lang="en-US" sz="1800" u="none" strike="noStrike" kern="1200" dirty="0">
                          <a:effectLst/>
                        </a:rPr>
                        <a:t>Assessment and Stewardship</a:t>
                      </a:r>
                      <a:endParaRPr lang="en-US" sz="1800" b="0" u="none" strike="noStrike" kern="1200" dirty="0">
                        <a:solidFill>
                          <a:schemeClr val="dk1"/>
                        </a:solidFill>
                        <a:effectLst/>
                        <a:latin typeface="+mn-lt"/>
                        <a:ea typeface="+mn-ea"/>
                        <a:cs typeface="+mn-cs"/>
                      </a:endParaRPr>
                    </a:p>
                  </a:txBody>
                  <a:tcPr marL="7144" marR="7144" marT="7144" marB="0" anchor="ctr"/>
                </a:tc>
              </a:tr>
              <a:tr h="362501">
                <a:tc vMerge="1">
                  <a:txBody>
                    <a:bodyPr/>
                    <a:lstStyle/>
                    <a:p>
                      <a:endParaRPr lang="en-US"/>
                    </a:p>
                  </a:txBody>
                  <a:tcPr/>
                </a:tc>
                <a:tc>
                  <a:txBody>
                    <a:bodyPr/>
                    <a:lstStyle/>
                    <a:p>
                      <a:pPr marL="236538" indent="0" algn="l" defTabSz="914400" rtl="0" eaLnBrk="1" fontAlgn="ctr" latinLnBrk="0" hangingPunct="1"/>
                      <a:r>
                        <a:rPr lang="en-US" sz="1800" u="none" strike="noStrike" kern="1200" dirty="0">
                          <a:effectLst/>
                        </a:rPr>
                        <a:t>10. Sustainable Operations</a:t>
                      </a:r>
                      <a:endParaRPr lang="en-US" sz="1800" u="none" strike="noStrike" kern="1200" dirty="0">
                        <a:solidFill>
                          <a:schemeClr val="dk1"/>
                        </a:solidFill>
                        <a:effectLst/>
                        <a:latin typeface="+mn-lt"/>
                        <a:ea typeface="+mn-ea"/>
                        <a:cs typeface="+mn-cs"/>
                      </a:endParaRPr>
                    </a:p>
                  </a:txBody>
                  <a:tcPr marL="7144" marR="7144" marT="7144" marB="0" anchor="ctr"/>
                </a:tc>
              </a:tr>
            </a:tbl>
          </a:graphicData>
        </a:graphic>
      </p:graphicFrame>
    </p:spTree>
    <p:extLst>
      <p:ext uri="{BB962C8B-B14F-4D97-AF65-F5344CB8AC3E}">
        <p14:creationId xmlns:p14="http://schemas.microsoft.com/office/powerpoint/2010/main" val="36306961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6"/>
          <p:cNvGraphicFramePr>
            <a:graphicFrameLocks/>
          </p:cNvGraphicFramePr>
          <p:nvPr>
            <p:extLst/>
          </p:nvPr>
        </p:nvGraphicFramePr>
        <p:xfrm>
          <a:off x="660400" y="1377950"/>
          <a:ext cx="7861301" cy="4102099"/>
        </p:xfrm>
        <a:graphic>
          <a:graphicData uri="http://schemas.openxmlformats.org/drawingml/2006/table">
            <a:tbl>
              <a:tblPr firstRow="1" bandRow="1">
                <a:tableStyleId>{93296810-A885-4BE3-A3E7-6D5BEEA58F35}</a:tableStyleId>
              </a:tblPr>
              <a:tblGrid>
                <a:gridCol w="2516241"/>
                <a:gridCol w="5345060"/>
              </a:tblGrid>
              <a:tr h="336985">
                <a:tc gridSpan="2">
                  <a:txBody>
                    <a:bodyPr/>
                    <a:lstStyle/>
                    <a:p>
                      <a:pPr algn="ctr" fontAlgn="ctr"/>
                      <a:r>
                        <a:rPr lang="en-US" sz="2100" u="sng" strike="noStrike" dirty="0">
                          <a:effectLst/>
                        </a:rPr>
                        <a:t>Dimension III: Adaptation</a:t>
                      </a:r>
                      <a:endParaRPr lang="en-US" sz="2100" b="1" i="1" u="sng" strike="noStrike" dirty="0">
                        <a:solidFill>
                          <a:srgbClr val="000000"/>
                        </a:solidFill>
                        <a:effectLst/>
                        <a:latin typeface="Rockwell" panose="02060603020205020403" pitchFamily="18" charset="0"/>
                      </a:endParaRPr>
                    </a:p>
                  </a:txBody>
                  <a:tcPr marL="7144" marR="7144" marT="7144" marB="0" anchor="ctr"/>
                </a:tc>
                <a:tc hMerge="1">
                  <a:txBody>
                    <a:bodyPr/>
                    <a:lstStyle/>
                    <a:p>
                      <a:endParaRPr lang="en-US"/>
                    </a:p>
                  </a:txBody>
                  <a:tcPr/>
                </a:tc>
              </a:tr>
              <a:tr h="1753592">
                <a:tc>
                  <a:txBody>
                    <a:bodyPr/>
                    <a:lstStyle/>
                    <a:p>
                      <a:pPr marL="568325" indent="-331788" algn="l" defTabSz="914400" rtl="0" eaLnBrk="1" fontAlgn="ctr" latinLnBrk="0" hangingPunct="1"/>
                      <a:r>
                        <a:rPr lang="en-US" sz="1800" b="1" u="none" strike="noStrike" kern="1200" dirty="0">
                          <a:effectLst/>
                        </a:rPr>
                        <a:t>6. </a:t>
                      </a:r>
                      <a:r>
                        <a:rPr lang="en-US" sz="1800" b="1" u="none" strike="noStrike" kern="1200" dirty="0" smtClean="0">
                          <a:effectLst/>
                        </a:rPr>
                        <a:t> Assessing </a:t>
                      </a:r>
                      <a:r>
                        <a:rPr lang="en-US" sz="1800" b="1" u="none" strike="noStrike" kern="1200" dirty="0">
                          <a:effectLst/>
                        </a:rPr>
                        <a:t>Vulnerability</a:t>
                      </a:r>
                      <a:endParaRPr lang="en-US" sz="1800" b="1" i="0" u="none" strike="noStrike" kern="1200" dirty="0">
                        <a:solidFill>
                          <a:schemeClr val="dk1"/>
                        </a:solidFill>
                        <a:effectLst/>
                        <a:latin typeface="+mn-lt"/>
                        <a:ea typeface="+mn-ea"/>
                        <a:cs typeface="+mn-cs"/>
                      </a:endParaRPr>
                    </a:p>
                  </a:txBody>
                  <a:tcPr marL="7144" marR="7144" marT="7144" marB="0" anchor="ctr"/>
                </a:tc>
                <a:tc>
                  <a:txBody>
                    <a:bodyPr/>
                    <a:lstStyle/>
                    <a:p>
                      <a:pPr marL="236538" indent="0" algn="l" fontAlgn="b"/>
                      <a:r>
                        <a:rPr lang="en-US" sz="1800" u="none" strike="noStrike" dirty="0">
                          <a:effectLst/>
                        </a:rPr>
                        <a:t>Has the Unit engaged in developing relevant information about the vulnerability of key resources, such as human communities and ecosystem elements, to the </a:t>
                      </a:r>
                      <a:r>
                        <a:rPr lang="en-US" sz="1800" u="none" strike="noStrike" kern="1200" dirty="0">
                          <a:effectLst/>
                        </a:rPr>
                        <a:t>impacts</a:t>
                      </a:r>
                      <a:r>
                        <a:rPr lang="en-US" sz="1800" u="none" strike="noStrike" dirty="0">
                          <a:effectLst/>
                        </a:rPr>
                        <a:t> of climate change?</a:t>
                      </a:r>
                      <a:endParaRPr lang="en-US" sz="1800" b="0" i="0" u="none" strike="noStrike" dirty="0">
                        <a:solidFill>
                          <a:srgbClr val="000000"/>
                        </a:solidFill>
                        <a:effectLst/>
                        <a:latin typeface="Rockwell" panose="02060603020205020403" pitchFamily="18" charset="0"/>
                      </a:endParaRPr>
                    </a:p>
                  </a:txBody>
                  <a:tcPr marL="7144" marR="7144" marT="7144" marB="0" anchor="ctr"/>
                </a:tc>
              </a:tr>
              <a:tr h="1005761">
                <a:tc>
                  <a:txBody>
                    <a:bodyPr/>
                    <a:lstStyle/>
                    <a:p>
                      <a:pPr marL="568325" indent="-331788" algn="l" defTabSz="914400" rtl="0" eaLnBrk="1" fontAlgn="ctr" latinLnBrk="0" hangingPunct="1"/>
                      <a:r>
                        <a:rPr lang="en-US" sz="1800" b="1" u="none" strike="noStrike" kern="1200" dirty="0">
                          <a:effectLst/>
                        </a:rPr>
                        <a:t>7. </a:t>
                      </a:r>
                      <a:r>
                        <a:rPr lang="en-US" sz="1800" b="1" u="none" strike="noStrike" kern="1200" dirty="0" smtClean="0">
                          <a:effectLst/>
                        </a:rPr>
                        <a:t> Adaptation </a:t>
                      </a:r>
                      <a:r>
                        <a:rPr lang="en-US" sz="1800" b="1" u="none" strike="noStrike" kern="1200" dirty="0">
                          <a:effectLst/>
                        </a:rPr>
                        <a:t>Actions</a:t>
                      </a:r>
                      <a:endParaRPr lang="en-US" sz="1800" b="1" i="0" u="none" strike="noStrike" kern="1200" dirty="0">
                        <a:solidFill>
                          <a:schemeClr val="dk1"/>
                        </a:solidFill>
                        <a:effectLst/>
                        <a:latin typeface="+mn-lt"/>
                        <a:ea typeface="+mn-ea"/>
                        <a:cs typeface="+mn-cs"/>
                      </a:endParaRPr>
                    </a:p>
                  </a:txBody>
                  <a:tcPr marL="7144" marR="7144" marT="7144" marB="0" anchor="ctr"/>
                </a:tc>
                <a:tc>
                  <a:txBody>
                    <a:bodyPr/>
                    <a:lstStyle/>
                    <a:p>
                      <a:pPr marL="236538" indent="0" algn="l" defTabSz="914400" rtl="0" eaLnBrk="1" fontAlgn="b" latinLnBrk="0" hangingPunct="1"/>
                      <a:r>
                        <a:rPr lang="en-US" sz="1800" u="none" strike="noStrike" kern="1200" dirty="0">
                          <a:effectLst/>
                        </a:rPr>
                        <a:t>Does the Unit conduct management actions that reduce the vulnerability of resources and places to climate change?</a:t>
                      </a:r>
                      <a:endParaRPr lang="en-US" sz="1800" b="0" i="0" u="none" strike="noStrike" kern="1200" dirty="0">
                        <a:solidFill>
                          <a:srgbClr val="000000"/>
                        </a:solidFill>
                        <a:effectLst/>
                        <a:latin typeface="Rockwell" panose="02060603020205020403" pitchFamily="18" charset="0"/>
                        <a:ea typeface="+mn-ea"/>
                        <a:cs typeface="+mn-cs"/>
                      </a:endParaRPr>
                    </a:p>
                  </a:txBody>
                  <a:tcPr marL="7144" marR="7144" marT="7144" marB="0" anchor="ctr"/>
                </a:tc>
              </a:tr>
              <a:tr h="1005761">
                <a:tc>
                  <a:txBody>
                    <a:bodyPr/>
                    <a:lstStyle/>
                    <a:p>
                      <a:pPr marL="236538" indent="0" algn="l" defTabSz="914400" rtl="0" eaLnBrk="1" fontAlgn="ctr" latinLnBrk="0" hangingPunct="1">
                        <a:buNone/>
                      </a:pPr>
                      <a:r>
                        <a:rPr lang="en-US" sz="1800" b="1" u="none" strike="noStrike" kern="1200" dirty="0" smtClean="0">
                          <a:effectLst/>
                        </a:rPr>
                        <a:t>8.  Monitoring</a:t>
                      </a:r>
                      <a:endParaRPr lang="en-US" sz="1800" b="1" i="0" u="none" strike="noStrike" kern="1200" dirty="0">
                        <a:solidFill>
                          <a:schemeClr val="dk1"/>
                        </a:solidFill>
                        <a:effectLst/>
                        <a:latin typeface="+mn-lt"/>
                        <a:ea typeface="+mn-ea"/>
                        <a:cs typeface="+mn-cs"/>
                      </a:endParaRPr>
                    </a:p>
                  </a:txBody>
                  <a:tcPr marL="7144" marR="7144" marT="7144" marB="0" anchor="ctr"/>
                </a:tc>
                <a:tc>
                  <a:txBody>
                    <a:bodyPr/>
                    <a:lstStyle/>
                    <a:p>
                      <a:pPr marL="236538" indent="0" algn="l" defTabSz="914400" rtl="0" eaLnBrk="1" fontAlgn="b" latinLnBrk="0" hangingPunct="1"/>
                      <a:r>
                        <a:rPr lang="en-US" sz="1800" u="none" strike="noStrike" kern="1200" dirty="0">
                          <a:effectLst/>
                        </a:rPr>
                        <a:t>Is monitoring being conducted to track climate change impacts and the effectiveness of adaptation activities?</a:t>
                      </a:r>
                      <a:endParaRPr lang="en-US" sz="1800" b="0" i="0" u="none" strike="noStrike" kern="1200" dirty="0">
                        <a:solidFill>
                          <a:srgbClr val="000000"/>
                        </a:solidFill>
                        <a:effectLst/>
                        <a:latin typeface="Rockwell" panose="02060603020205020403" pitchFamily="18" charset="0"/>
                        <a:ea typeface="+mn-ea"/>
                        <a:cs typeface="+mn-cs"/>
                      </a:endParaRPr>
                    </a:p>
                  </a:txBody>
                  <a:tcPr marL="7144" marR="7144" marT="7144" marB="0" anchor="ctr"/>
                </a:tc>
              </a:tr>
            </a:tbl>
          </a:graphicData>
        </a:graphic>
      </p:graphicFrame>
    </p:spTree>
    <p:extLst>
      <p:ext uri="{BB962C8B-B14F-4D97-AF65-F5344CB8AC3E}">
        <p14:creationId xmlns:p14="http://schemas.microsoft.com/office/powerpoint/2010/main" val="15560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latin typeface="Arial" panose="020B0604020202020204" pitchFamily="34" charset="0"/>
                <a:cs typeface="Arial" panose="020B0604020202020204" pitchFamily="34" charset="0"/>
              </a:rPr>
              <a:t>Climate change science and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resource management</a:t>
            </a:r>
            <a:endParaRPr lang="en-US" b="1" dirty="0">
              <a:latin typeface="Arial" panose="020B0604020202020204" pitchFamily="34" charset="0"/>
              <a:cs typeface="Arial" panose="020B0604020202020204" pitchFamily="34" charset="0"/>
            </a:endParaRPr>
          </a:p>
        </p:txBody>
      </p:sp>
      <p:pic>
        <p:nvPicPr>
          <p:cNvPr id="4" name="Picture 2" descr="guy drinking from a firehose 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495" y="2362200"/>
            <a:ext cx="3167009" cy="3514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6813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pptx" id="{825164B6-D510-4BC7-B8A4-BBB58CE3A380}" vid="{C67E5675-57F8-4117-8995-3EEF8875C3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TotalTime>
  <Words>1518</Words>
  <Application>Microsoft Office PowerPoint</Application>
  <PresentationFormat>On-screen Show (4:3)</PresentationFormat>
  <Paragraphs>249</Paragraphs>
  <Slides>31</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Courier New</vt:lpstr>
      <vt:lpstr>Calibri</vt:lpstr>
      <vt:lpstr>Arial Black</vt:lpstr>
      <vt:lpstr>Calibri Light</vt:lpstr>
      <vt:lpstr>Rockwell</vt:lpstr>
      <vt:lpstr>Arial</vt:lpstr>
      <vt:lpstr>Wingdings</vt:lpstr>
      <vt:lpstr>Office Theme</vt:lpstr>
      <vt:lpstr>Restoration Under a Future Climate</vt:lpstr>
      <vt:lpstr>What we do</vt:lpstr>
      <vt:lpstr>Climate change challenge</vt:lpstr>
      <vt:lpstr>Disturbance</vt:lpstr>
      <vt:lpstr>Are we prepared?</vt:lpstr>
      <vt:lpstr>Understand Climate Change Effects on Federal Forest Lands</vt:lpstr>
      <vt:lpstr>PowerPoint Presentation</vt:lpstr>
      <vt:lpstr>PowerPoint Presentation</vt:lpstr>
      <vt:lpstr>Climate change science and  resource management</vt:lpstr>
      <vt:lpstr>Adaptation to climate change information &amp; tools</vt:lpstr>
      <vt:lpstr>Northern Institute of Applied Climate Science</vt:lpstr>
      <vt:lpstr>Assessing and Adapting to Climate Change</vt:lpstr>
      <vt:lpstr>PowerPoint Presentation</vt:lpstr>
      <vt:lpstr>Vulnerability Assessment</vt:lpstr>
      <vt:lpstr>What is climate change adaptation?</vt:lpstr>
      <vt:lpstr>Workshop Objectives</vt:lpstr>
      <vt:lpstr>Workshop Overview</vt:lpstr>
      <vt:lpstr>What is climate change adaptation?</vt:lpstr>
      <vt:lpstr>Vulnerabilities and adaptation WATER</vt:lpstr>
      <vt:lpstr>Vulnerabilities and adaptation WATER</vt:lpstr>
      <vt:lpstr>Vulnerabilities and adaptation FISHERIES</vt:lpstr>
      <vt:lpstr>Vulnerabilities and adaptation FISHERIES</vt:lpstr>
      <vt:lpstr>Vulnerabilities and adaptation VEGETATION</vt:lpstr>
      <vt:lpstr>Vulnerabilities and adaptation VEGETATION</vt:lpstr>
      <vt:lpstr> Key Focus Areas </vt:lpstr>
      <vt:lpstr>Implementing adaptation strategies and tactics</vt:lpstr>
      <vt:lpstr>The Intermountain Adaptation Partnership (IAP)</vt:lpstr>
      <vt:lpstr>Intermountain Adaptation Partners</vt:lpstr>
      <vt:lpstr>Northern Institute of Applied Climate Science</vt:lpstr>
      <vt:lpstr>USDA Climate Hubs</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Ziebart, Cheryl -FS</dc:creator>
  <cp:lastModifiedBy>Cutler, Aurora A -FS</cp:lastModifiedBy>
  <cp:revision>15</cp:revision>
  <dcterms:created xsi:type="dcterms:W3CDTF">2016-04-01T15:32:45Z</dcterms:created>
  <dcterms:modified xsi:type="dcterms:W3CDTF">2016-04-22T14:47:57Z</dcterms:modified>
</cp:coreProperties>
</file>