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9"/>
  </p:notesMasterIdLst>
  <p:handoutMasterIdLst>
    <p:handoutMasterId r:id="rId20"/>
  </p:handoutMasterIdLst>
  <p:sldIdLst>
    <p:sldId id="490" r:id="rId2"/>
    <p:sldId id="565" r:id="rId3"/>
    <p:sldId id="572" r:id="rId4"/>
    <p:sldId id="574" r:id="rId5"/>
    <p:sldId id="556" r:id="rId6"/>
    <p:sldId id="575" r:id="rId7"/>
    <p:sldId id="542" r:id="rId8"/>
    <p:sldId id="571" r:id="rId9"/>
    <p:sldId id="533" r:id="rId10"/>
    <p:sldId id="534" r:id="rId11"/>
    <p:sldId id="535" r:id="rId12"/>
    <p:sldId id="536" r:id="rId13"/>
    <p:sldId id="569" r:id="rId14"/>
    <p:sldId id="581" r:id="rId15"/>
    <p:sldId id="546" r:id="rId16"/>
    <p:sldId id="553" r:id="rId17"/>
    <p:sldId id="446" r:id="rId18"/>
  </p:sldIdLst>
  <p:sldSz cx="9144000" cy="6858000" type="screen4x3"/>
  <p:notesSz cx="7010400" cy="9296400"/>
  <p:defaultTextStyle>
    <a:defPPr>
      <a:defRPr lang="en-US"/>
    </a:defPPr>
    <a:lvl1pPr algn="l" rtl="0" eaLnBrk="0" fontAlgn="base" hangingPunct="0">
      <a:spcBef>
        <a:spcPct val="0"/>
      </a:spcBef>
      <a:spcAft>
        <a:spcPct val="0"/>
      </a:spcAft>
      <a:defRPr b="1" kern="1200">
        <a:solidFill>
          <a:schemeClr val="tx1"/>
        </a:solidFill>
        <a:latin typeface="Tahoma" pitchFamily="34" charset="0"/>
        <a:ea typeface="+mn-ea"/>
        <a:cs typeface="+mn-cs"/>
      </a:defRPr>
    </a:lvl1pPr>
    <a:lvl2pPr marL="457200" algn="l" rtl="0" eaLnBrk="0" fontAlgn="base" hangingPunct="0">
      <a:spcBef>
        <a:spcPct val="0"/>
      </a:spcBef>
      <a:spcAft>
        <a:spcPct val="0"/>
      </a:spcAft>
      <a:defRPr b="1" kern="1200">
        <a:solidFill>
          <a:schemeClr val="tx1"/>
        </a:solidFill>
        <a:latin typeface="Tahoma" pitchFamily="34" charset="0"/>
        <a:ea typeface="+mn-ea"/>
        <a:cs typeface="+mn-cs"/>
      </a:defRPr>
    </a:lvl2pPr>
    <a:lvl3pPr marL="914400" algn="l" rtl="0" eaLnBrk="0" fontAlgn="base" hangingPunct="0">
      <a:spcBef>
        <a:spcPct val="0"/>
      </a:spcBef>
      <a:spcAft>
        <a:spcPct val="0"/>
      </a:spcAft>
      <a:defRPr b="1"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b="1"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55"/>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E89F"/>
    <a:srgbClr val="800000"/>
    <a:srgbClr val="FF0000"/>
    <a:srgbClr val="FFFF00"/>
    <a:srgbClr val="B2B2B2"/>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71" autoAdjust="0"/>
    <p:restoredTop sz="92621" autoAdjust="0"/>
  </p:normalViewPr>
  <p:slideViewPr>
    <p:cSldViewPr>
      <p:cViewPr varScale="1">
        <p:scale>
          <a:sx n="100" d="100"/>
          <a:sy n="100" d="100"/>
        </p:scale>
        <p:origin x="62" y="115"/>
      </p:cViewPr>
      <p:guideLst>
        <p:guide orient="horz" pos="2160"/>
        <p:guide pos="2880"/>
      </p:guideLst>
    </p:cSldViewPr>
  </p:slideViewPr>
  <p:outlineViewPr>
    <p:cViewPr>
      <p:scale>
        <a:sx n="33" d="100"/>
        <a:sy n="33" d="100"/>
      </p:scale>
      <p:origin x="0" y="826"/>
    </p:cViewPr>
  </p:outlineViewPr>
  <p:notesTextViewPr>
    <p:cViewPr>
      <p:scale>
        <a:sx n="100" d="100"/>
        <a:sy n="100" d="100"/>
      </p:scale>
      <p:origin x="0" y="0"/>
    </p:cViewPr>
  </p:notesTextViewPr>
  <p:sorterViewPr>
    <p:cViewPr>
      <p:scale>
        <a:sx n="90" d="100"/>
        <a:sy n="90" d="100"/>
      </p:scale>
      <p:origin x="0" y="-696"/>
    </p:cViewPr>
  </p:sorterViewPr>
  <p:notesViewPr>
    <p:cSldViewPr>
      <p:cViewPr varScale="1">
        <p:scale>
          <a:sx n="61" d="100"/>
          <a:sy n="61" d="100"/>
        </p:scale>
        <p:origin x="-1662"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3" y="0"/>
            <a:ext cx="3038372" cy="46482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eaLnBrk="1" hangingPunct="1">
              <a:defRPr sz="1200" b="0">
                <a:latin typeface="Times New Roman" pitchFamily="18" charset="0"/>
              </a:defRPr>
            </a:lvl1pPr>
          </a:lstStyle>
          <a:p>
            <a:pPr>
              <a:defRPr/>
            </a:pPr>
            <a:endParaRPr lang="en-US"/>
          </a:p>
        </p:txBody>
      </p:sp>
      <p:sp>
        <p:nvSpPr>
          <p:cNvPr id="32771" name="Rectangle 3"/>
          <p:cNvSpPr>
            <a:spLocks noGrp="1" noChangeArrowheads="1"/>
          </p:cNvSpPr>
          <p:nvPr>
            <p:ph type="dt" sz="quarter" idx="1"/>
          </p:nvPr>
        </p:nvSpPr>
        <p:spPr bwMode="auto">
          <a:xfrm>
            <a:off x="3972035" y="0"/>
            <a:ext cx="3038371" cy="46482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eaLnBrk="1" hangingPunct="1">
              <a:defRPr sz="1200" b="0">
                <a:latin typeface="Times New Roman" pitchFamily="18" charset="0"/>
              </a:defRPr>
            </a:lvl1pPr>
          </a:lstStyle>
          <a:p>
            <a:pPr>
              <a:defRPr/>
            </a:pPr>
            <a:endParaRPr lang="en-US"/>
          </a:p>
        </p:txBody>
      </p:sp>
      <p:sp>
        <p:nvSpPr>
          <p:cNvPr id="32772" name="Rectangle 4"/>
          <p:cNvSpPr>
            <a:spLocks noGrp="1" noChangeArrowheads="1"/>
          </p:cNvSpPr>
          <p:nvPr>
            <p:ph type="ftr" sz="quarter" idx="2"/>
          </p:nvPr>
        </p:nvSpPr>
        <p:spPr bwMode="auto">
          <a:xfrm>
            <a:off x="3" y="8831580"/>
            <a:ext cx="3038372" cy="46482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eaLnBrk="1" hangingPunct="1">
              <a:defRPr sz="1200" b="0">
                <a:latin typeface="Times New Roman" pitchFamily="18" charset="0"/>
              </a:defRPr>
            </a:lvl1pPr>
          </a:lstStyle>
          <a:p>
            <a:pPr>
              <a:defRPr/>
            </a:pPr>
            <a:endParaRPr lang="en-US"/>
          </a:p>
        </p:txBody>
      </p:sp>
      <p:sp>
        <p:nvSpPr>
          <p:cNvPr id="32773" name="Rectangle 5"/>
          <p:cNvSpPr>
            <a:spLocks noGrp="1" noChangeArrowheads="1"/>
          </p:cNvSpPr>
          <p:nvPr>
            <p:ph type="sldNum" sz="quarter" idx="3"/>
          </p:nvPr>
        </p:nvSpPr>
        <p:spPr bwMode="auto">
          <a:xfrm>
            <a:off x="3972035" y="8831580"/>
            <a:ext cx="3038371" cy="46482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eaLnBrk="1" hangingPunct="1">
              <a:defRPr sz="1200" b="0">
                <a:latin typeface="Times New Roman" pitchFamily="18" charset="0"/>
              </a:defRPr>
            </a:lvl1pPr>
          </a:lstStyle>
          <a:p>
            <a:pPr>
              <a:defRPr/>
            </a:pPr>
            <a:fld id="{BE38F508-C81F-4FCF-8AFA-F417495DBBBF}" type="slidenum">
              <a:rPr lang="en-US"/>
              <a:pPr>
                <a:defRPr/>
              </a:pPr>
              <a:t>‹#›</a:t>
            </a:fld>
            <a:endParaRPr lang="en-US"/>
          </a:p>
        </p:txBody>
      </p:sp>
    </p:spTree>
    <p:extLst>
      <p:ext uri="{BB962C8B-B14F-4D97-AF65-F5344CB8AC3E}">
        <p14:creationId xmlns:p14="http://schemas.microsoft.com/office/powerpoint/2010/main" val="70180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0"/>
            <a:ext cx="3038372" cy="46482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eaLnBrk="1" hangingPunct="1">
              <a:defRPr sz="1200" b="0">
                <a:latin typeface="Times New Roman" pitchFamily="18" charset="0"/>
              </a:defRPr>
            </a:lvl1pPr>
          </a:lstStyle>
          <a:p>
            <a:pPr>
              <a:defRPr/>
            </a:pPr>
            <a:endParaRPr lang="en-US"/>
          </a:p>
        </p:txBody>
      </p:sp>
      <p:sp>
        <p:nvSpPr>
          <p:cNvPr id="7171" name="Rectangle 3"/>
          <p:cNvSpPr>
            <a:spLocks noGrp="1" noChangeArrowheads="1"/>
          </p:cNvSpPr>
          <p:nvPr>
            <p:ph type="dt" idx="1"/>
          </p:nvPr>
        </p:nvSpPr>
        <p:spPr bwMode="auto">
          <a:xfrm>
            <a:off x="3972035" y="0"/>
            <a:ext cx="3038371" cy="46482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eaLnBrk="1" hangingPunct="1">
              <a:defRPr sz="1200" b="0">
                <a:latin typeface="Times New Roman" pitchFamily="18"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35252" y="4415791"/>
            <a:ext cx="5139898" cy="418338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3" y="8831580"/>
            <a:ext cx="3038372" cy="46482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eaLnBrk="1" hangingPunct="1">
              <a:defRPr sz="1200" b="0">
                <a:latin typeface="Times New Roman" pitchFamily="18" charset="0"/>
              </a:defRPr>
            </a:lvl1pPr>
          </a:lstStyle>
          <a:p>
            <a:pPr>
              <a:defRPr/>
            </a:pPr>
            <a:endParaRPr lang="en-US"/>
          </a:p>
        </p:txBody>
      </p:sp>
      <p:sp>
        <p:nvSpPr>
          <p:cNvPr id="7175" name="Rectangle 7"/>
          <p:cNvSpPr>
            <a:spLocks noGrp="1" noChangeArrowheads="1"/>
          </p:cNvSpPr>
          <p:nvPr>
            <p:ph type="sldNum" sz="quarter" idx="5"/>
          </p:nvPr>
        </p:nvSpPr>
        <p:spPr bwMode="auto">
          <a:xfrm>
            <a:off x="3972035" y="8831580"/>
            <a:ext cx="3038371" cy="46482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eaLnBrk="1" hangingPunct="1">
              <a:defRPr sz="1200" b="0">
                <a:latin typeface="Times New Roman" pitchFamily="18" charset="0"/>
              </a:defRPr>
            </a:lvl1pPr>
          </a:lstStyle>
          <a:p>
            <a:pPr>
              <a:defRPr/>
            </a:pPr>
            <a:fld id="{FA72251C-F015-4E3F-8BF3-6497EDAEE477}" type="slidenum">
              <a:rPr lang="en-US"/>
              <a:pPr>
                <a:defRPr/>
              </a:pPr>
              <a:t>‹#›</a:t>
            </a:fld>
            <a:endParaRPr lang="en-US"/>
          </a:p>
        </p:txBody>
      </p:sp>
    </p:spTree>
    <p:extLst>
      <p:ext uri="{BB962C8B-B14F-4D97-AF65-F5344CB8AC3E}">
        <p14:creationId xmlns:p14="http://schemas.microsoft.com/office/powerpoint/2010/main" val="28271838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027">
              <a:defRPr>
                <a:solidFill>
                  <a:schemeClr val="tx1"/>
                </a:solidFill>
                <a:latin typeface="Verdana" pitchFamily="34" charset="0"/>
              </a:defRPr>
            </a:lvl1pPr>
            <a:lvl2pPr marL="742840" indent="-285708" defTabSz="919027">
              <a:defRPr>
                <a:solidFill>
                  <a:schemeClr val="tx1"/>
                </a:solidFill>
                <a:latin typeface="Verdana" pitchFamily="34" charset="0"/>
              </a:defRPr>
            </a:lvl2pPr>
            <a:lvl3pPr marL="1142831" indent="-228566" defTabSz="919027">
              <a:defRPr>
                <a:solidFill>
                  <a:schemeClr val="tx1"/>
                </a:solidFill>
                <a:latin typeface="Verdana" pitchFamily="34" charset="0"/>
              </a:defRPr>
            </a:lvl3pPr>
            <a:lvl4pPr marL="1599962" indent="-228566" defTabSz="919027">
              <a:defRPr>
                <a:solidFill>
                  <a:schemeClr val="tx1"/>
                </a:solidFill>
                <a:latin typeface="Verdana" pitchFamily="34" charset="0"/>
              </a:defRPr>
            </a:lvl4pPr>
            <a:lvl5pPr marL="2057095" indent="-228566" defTabSz="919027">
              <a:defRPr>
                <a:solidFill>
                  <a:schemeClr val="tx1"/>
                </a:solidFill>
                <a:latin typeface="Verdana" pitchFamily="34" charset="0"/>
              </a:defRPr>
            </a:lvl5pPr>
            <a:lvl6pPr marL="2514228" indent="-228566" defTabSz="919027" eaLnBrk="0" fontAlgn="base" hangingPunct="0">
              <a:spcBef>
                <a:spcPct val="0"/>
              </a:spcBef>
              <a:spcAft>
                <a:spcPct val="0"/>
              </a:spcAft>
              <a:defRPr>
                <a:solidFill>
                  <a:schemeClr val="tx1"/>
                </a:solidFill>
                <a:latin typeface="Verdana" pitchFamily="34" charset="0"/>
              </a:defRPr>
            </a:lvl6pPr>
            <a:lvl7pPr marL="2971361" indent="-228566" defTabSz="919027" eaLnBrk="0" fontAlgn="base" hangingPunct="0">
              <a:spcBef>
                <a:spcPct val="0"/>
              </a:spcBef>
              <a:spcAft>
                <a:spcPct val="0"/>
              </a:spcAft>
              <a:defRPr>
                <a:solidFill>
                  <a:schemeClr val="tx1"/>
                </a:solidFill>
                <a:latin typeface="Verdana" pitchFamily="34" charset="0"/>
              </a:defRPr>
            </a:lvl7pPr>
            <a:lvl8pPr marL="3428494" indent="-228566" defTabSz="919027" eaLnBrk="0" fontAlgn="base" hangingPunct="0">
              <a:spcBef>
                <a:spcPct val="0"/>
              </a:spcBef>
              <a:spcAft>
                <a:spcPct val="0"/>
              </a:spcAft>
              <a:defRPr>
                <a:solidFill>
                  <a:schemeClr val="tx1"/>
                </a:solidFill>
                <a:latin typeface="Verdana" pitchFamily="34" charset="0"/>
              </a:defRPr>
            </a:lvl8pPr>
            <a:lvl9pPr marL="3885625" indent="-228566" defTabSz="919027" eaLnBrk="0" fontAlgn="base" hangingPunct="0">
              <a:spcBef>
                <a:spcPct val="0"/>
              </a:spcBef>
              <a:spcAft>
                <a:spcPct val="0"/>
              </a:spcAft>
              <a:defRPr>
                <a:solidFill>
                  <a:schemeClr val="tx1"/>
                </a:solidFill>
                <a:latin typeface="Verdana" pitchFamily="34" charset="0"/>
              </a:defRPr>
            </a:lvl9pPr>
          </a:lstStyle>
          <a:p>
            <a:fld id="{FE2A64B0-95F3-4AFD-A486-29028EE90F0A}" type="slidenum">
              <a:rPr lang="en-US" smtClean="0">
                <a:latin typeface="Times New Roman" pitchFamily="18" charset="0"/>
              </a:rPr>
              <a:pPr/>
              <a:t>1</a:t>
            </a:fld>
            <a:endParaRPr lang="en-US" smtClean="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t>I</a:t>
            </a:r>
            <a:r>
              <a:rPr lang="en-US" sz="1200" baseline="0" dirty="0" smtClean="0"/>
              <a:t> want to first thank</a:t>
            </a:r>
            <a:r>
              <a:rPr lang="en-US" sz="1200" dirty="0" smtClean="0"/>
              <a:t> Rosemarie</a:t>
            </a:r>
            <a:r>
              <a:rPr lang="en-US" sz="1200" baseline="0" dirty="0" smtClean="0"/>
              <a:t> for hosting me here at the University and arranging the lectures and my participation later at the EPA meeting.</a:t>
            </a:r>
          </a:p>
          <a:p>
            <a:endParaRPr lang="en-US" sz="1200" baseline="0" dirty="0" smtClean="0"/>
          </a:p>
          <a:p>
            <a:r>
              <a:rPr lang="en-US" sz="1200" baseline="0" dirty="0" smtClean="0"/>
              <a:t>My talk centers around the task of “making </a:t>
            </a:r>
            <a:r>
              <a:rPr lang="en-US" sz="1200" i="1" baseline="0" dirty="0" smtClean="0"/>
              <a:t>sense</a:t>
            </a:r>
            <a:r>
              <a:rPr lang="en-US" sz="1200" baseline="0" dirty="0" smtClean="0"/>
              <a:t> of place research”. My approach here will be to share with you the evolution of my own thinking over some 35 years of research. Indeed, as I look back over my career I can see that experience and management of places has been an ongoing concern. But as I have pursued this notion I have come to regard place as not only a powerful explanatory tool for making sense of the social science of nature contact and management, but also a cogent framework for thinking about the role of science more generally in conservation practice. Thus as the title of my talk suggests making sense of place can help us to make sense of natural resource science (and if I may add to my title, conservation practice).</a:t>
            </a:r>
          </a:p>
        </p:txBody>
      </p:sp>
    </p:spTree>
    <p:extLst>
      <p:ext uri="{BB962C8B-B14F-4D97-AF65-F5344CB8AC3E}">
        <p14:creationId xmlns:p14="http://schemas.microsoft.com/office/powerpoint/2010/main" val="1352616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recent planning</a:t>
            </a:r>
            <a:r>
              <a:rPr lang="en-US" baseline="0" dirty="0" smtClean="0"/>
              <a:t> theories this situation is sometimes described as a wicked or messy situation in which there are multiple disciplines, perspectives, epistemologies, boundary choices, values, practice, interdependencies and contexts</a:t>
            </a:r>
            <a:endParaRPr lang="en-US" dirty="0"/>
          </a:p>
        </p:txBody>
      </p:sp>
      <p:sp>
        <p:nvSpPr>
          <p:cNvPr id="4" name="Slide Number Placeholder 3"/>
          <p:cNvSpPr>
            <a:spLocks noGrp="1"/>
          </p:cNvSpPr>
          <p:nvPr>
            <p:ph type="sldNum" sz="quarter" idx="10"/>
          </p:nvPr>
        </p:nvSpPr>
        <p:spPr/>
        <p:txBody>
          <a:bodyPr/>
          <a:lstStyle/>
          <a:p>
            <a:pPr>
              <a:defRPr/>
            </a:pPr>
            <a:fld id="{FA72251C-F015-4E3F-8BF3-6497EDAEE477}" type="slidenum">
              <a:rPr lang="en-US" smtClean="0"/>
              <a:pPr>
                <a:defRPr/>
              </a:pPr>
              <a:t>11</a:t>
            </a:fld>
            <a:endParaRPr lang="en-US"/>
          </a:p>
        </p:txBody>
      </p:sp>
    </p:spTree>
    <p:extLst>
      <p:ext uri="{BB962C8B-B14F-4D97-AF65-F5344CB8AC3E}">
        <p14:creationId xmlns:p14="http://schemas.microsoft.com/office/powerpoint/2010/main" val="1072999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as diversity</a:t>
            </a:r>
            <a:r>
              <a:rPr lang="en-US" baseline="0" dirty="0" smtClean="0"/>
              <a:t> is structured around a concrete place it also creates a potential learning system: Defined here as “a process of socially constructing an issue or problem by actors (stakeholders) in which there understandings and practices change, and transform the system through collective concerted action”. The challenge is to create the social conditions for social learning. Collaborative tools try to structure dialogue in a way that brings people together because they share an interest in the place/context even if they share little else.  It helps bring legitimacy to the different viewpoints. At least that is the theory behind place-based collaboration.</a:t>
            </a:r>
            <a:endParaRPr lang="en-US" dirty="0"/>
          </a:p>
        </p:txBody>
      </p:sp>
      <p:sp>
        <p:nvSpPr>
          <p:cNvPr id="4" name="Slide Number Placeholder 3"/>
          <p:cNvSpPr>
            <a:spLocks noGrp="1"/>
          </p:cNvSpPr>
          <p:nvPr>
            <p:ph type="sldNum" sz="quarter" idx="10"/>
          </p:nvPr>
        </p:nvSpPr>
        <p:spPr/>
        <p:txBody>
          <a:bodyPr/>
          <a:lstStyle/>
          <a:p>
            <a:pPr>
              <a:defRPr/>
            </a:pPr>
            <a:fld id="{FA72251C-F015-4E3F-8BF3-6497EDAEE477}" type="slidenum">
              <a:rPr lang="en-US" smtClean="0"/>
              <a:pPr>
                <a:defRPr/>
              </a:pPr>
              <a:t>12</a:t>
            </a:fld>
            <a:endParaRPr lang="en-US"/>
          </a:p>
        </p:txBody>
      </p:sp>
    </p:spTree>
    <p:extLst>
      <p:ext uri="{BB962C8B-B14F-4D97-AF65-F5344CB8AC3E}">
        <p14:creationId xmlns:p14="http://schemas.microsoft.com/office/powerpoint/2010/main" val="1234453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DD67E57-BD92-430F-8CAC-DDBE2B9072FB}" type="slidenum">
              <a:rPr lang="en-US" smtClean="0"/>
              <a:pPr/>
              <a:t>13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a:t>The basic idea of governance is that it is different from government (which is the usual target of theory/analysis). Government is state-centric the whereas governance is society/place centric. The argument I am making here is that “place” functions as (1) context for governance --</a:t>
            </a:r>
          </a:p>
          <a:p>
            <a:pPr eaLnBrk="1" hangingPunct="1"/>
            <a:r>
              <a:rPr lang="en-US" dirty="0"/>
              <a:t>gives adaptive governance its structure … that is adaptive governance is emergent at multiple scales and (2) constituted by governance process (e.g., place-making, contestation).</a:t>
            </a:r>
          </a:p>
          <a:p>
            <a:pPr eaLnBrk="1" hangingPunct="1"/>
            <a:endParaRPr lang="en-US" dirty="0"/>
          </a:p>
          <a:p>
            <a:pPr eaLnBrk="1" hangingPunct="1"/>
            <a:r>
              <a:rPr lang="en-US" dirty="0"/>
              <a:t>In its broadest meaning of the </a:t>
            </a:r>
            <a:r>
              <a:rPr lang="en-US"/>
              <a:t>term governance </a:t>
            </a:r>
            <a:r>
              <a:rPr lang="en-US" dirty="0"/>
              <a:t>involves “place centric” coordination of networks, and collaboration across diverse actors and organizations and actually benefits from this diversity. This coordination can be spontaneous as well as deliberate or purposeful.</a:t>
            </a:r>
          </a:p>
        </p:txBody>
      </p:sp>
    </p:spTree>
    <p:extLst>
      <p:ext uri="{BB962C8B-B14F-4D97-AF65-F5344CB8AC3E}">
        <p14:creationId xmlns:p14="http://schemas.microsoft.com/office/powerpoint/2010/main" val="4016830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 UMT team of natural scientists, in collaboration with a hydrologist from NCAR, created scenarios of possible futures for the upper Big Hole.  They used historic information about the area, downscaled climate models, and data on current trends and conditions – all specific to this landscape - as well as just current scientific thinking about western landscapes more broadly to produce the scenarios. </a:t>
            </a:r>
          </a:p>
          <a:p>
            <a:endParaRPr lang="en-US" sz="1000" dirty="0"/>
          </a:p>
          <a:p>
            <a:r>
              <a:rPr lang="en-US" sz="1000" dirty="0"/>
              <a:t>The scenarios are 20 years out, which allows for the possibility of considerable change, but at a temporal scale that is within reach of landowners and human communities.  It’s close enough to imagine how it would impact you and your family.  We produced three </a:t>
            </a:r>
            <a:r>
              <a:rPr lang="en-US" sz="1000" dirty="0">
                <a:latin typeface="+mn-lt"/>
              </a:rPr>
              <a:t>qualitative narrative scenarios (approx. 400 words each) to describe these possible futures, using lay language as opposed to scientific jargon.  These scenarios started with changes to temperature and precipitation but really focused on what those changes might mean for physical and ecological processes and important species and resources – changes to forests, rangelands, and aquatic systems.  These are a lot like the scenarios used in scenario planning exercises.  </a:t>
            </a:r>
          </a:p>
          <a:p>
            <a:endParaRPr lang="en-US" sz="1000" dirty="0"/>
          </a:p>
          <a:p>
            <a:r>
              <a:rPr lang="en-US" sz="1000" b="1" dirty="0"/>
              <a:t>Some like it hot </a:t>
            </a:r>
            <a:r>
              <a:rPr lang="en-US" sz="1000" dirty="0"/>
              <a:t>-- Widespread drought – warming winters, lower snowpack, earlier snowmelt, longer summer, lower late summer </a:t>
            </a:r>
            <a:r>
              <a:rPr lang="en-US" sz="1000" dirty="0" err="1"/>
              <a:t>streamflow</a:t>
            </a:r>
            <a:r>
              <a:rPr lang="en-US" sz="1000" dirty="0"/>
              <a:t>, deeper drought, longer fire season, stressed fish. </a:t>
            </a:r>
            <a:r>
              <a:rPr lang="en-US" sz="1000" b="1" dirty="0"/>
              <a:t>The seasons they are a changing</a:t>
            </a:r>
            <a:r>
              <a:rPr lang="en-US" sz="1000" dirty="0"/>
              <a:t> -- Warmer but wetter winter and spring with deep summer drought and BIG FIRES. </a:t>
            </a:r>
            <a:r>
              <a:rPr lang="en-US" sz="1000" b="1" dirty="0"/>
              <a:t>Feast or famine</a:t>
            </a:r>
            <a:r>
              <a:rPr lang="en-US" sz="1000" dirty="0"/>
              <a:t> -- Year-to-year variability: some years with deep winters and cool summers and others with warm winters and deep drought, Flash floods are common, big fires every few years</a:t>
            </a:r>
          </a:p>
          <a:p>
            <a:endParaRPr lang="en-US" sz="1000" dirty="0"/>
          </a:p>
        </p:txBody>
      </p:sp>
      <p:sp>
        <p:nvSpPr>
          <p:cNvPr id="4" name="Slide Number Placeholder 3"/>
          <p:cNvSpPr>
            <a:spLocks noGrp="1"/>
          </p:cNvSpPr>
          <p:nvPr>
            <p:ph type="sldNum" sz="quarter" idx="10"/>
          </p:nvPr>
        </p:nvSpPr>
        <p:spPr/>
        <p:txBody>
          <a:bodyPr/>
          <a:lstStyle/>
          <a:p>
            <a:fld id="{7599A169-2085-7D40-A3E0-E2C69A12B1AF}" type="slidenum">
              <a:rPr lang="en-US" smtClean="0"/>
              <a:pPr/>
              <a:t>14</a:t>
            </a:fld>
            <a:endParaRPr lang="en-US"/>
          </a:p>
        </p:txBody>
      </p:sp>
    </p:spTree>
    <p:extLst>
      <p:ext uri="{BB962C8B-B14F-4D97-AF65-F5344CB8AC3E}">
        <p14:creationId xmlns:p14="http://schemas.microsoft.com/office/powerpoint/2010/main" val="1817396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t>A cogent example from</a:t>
            </a:r>
            <a:r>
              <a:rPr lang="en-US" baseline="0" dirty="0" smtClean="0"/>
              <a:t> ecology is to contrast scientific ecologies from “sacred” ecologies. But places are more than their ecologies however contextualized.  You can imagine virtually infinite lenses through which one might try to understand a place.  For example, I started by discussing the experiential psychology of places building off my studies of Canyonlands NP. Certainly the economic lens has been important in NRM.</a:t>
            </a:r>
            <a:endParaRPr lang="en-US" dirty="0" smtClean="0"/>
          </a:p>
        </p:txBody>
      </p:sp>
      <p:sp>
        <p:nvSpPr>
          <p:cNvPr id="26628" name="Slide Number Placeholder 3"/>
          <p:cNvSpPr>
            <a:spLocks noGrp="1"/>
          </p:cNvSpPr>
          <p:nvPr>
            <p:ph type="sldNum" sz="quarter" idx="5"/>
          </p:nvPr>
        </p:nvSpPr>
        <p:spPr>
          <a:noFill/>
        </p:spPr>
        <p:txBody>
          <a:bodyPr/>
          <a:lstStyle/>
          <a:p>
            <a:fld id="{58753E06-4C1E-4A57-9967-EB742E722C3C}" type="slidenum">
              <a:rPr lang="en-US" smtClean="0"/>
              <a:pPr/>
              <a:t>15</a:t>
            </a:fld>
            <a:endParaRPr lang="en-US" smtClean="0"/>
          </a:p>
        </p:txBody>
      </p:sp>
    </p:spTree>
    <p:extLst>
      <p:ext uri="{BB962C8B-B14F-4D97-AF65-F5344CB8AC3E}">
        <p14:creationId xmlns:p14="http://schemas.microsoft.com/office/powerpoint/2010/main" val="2320970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t>Here I have added not only a variety of lenses</a:t>
            </a:r>
            <a:r>
              <a:rPr lang="en-US" baseline="0" dirty="0" smtClean="0"/>
              <a:t> and experiential perspectives, but also varying governance ideals from scientific management as a gods eye perspective through a more contextualized approach we might call adaptive management to an even more embedded governance process I described earlier as social learning. What social science teaches us are two things here:</a:t>
            </a:r>
          </a:p>
          <a:p>
            <a:endParaRPr lang="en-US" baseline="0" dirty="0" smtClean="0"/>
          </a:p>
          <a:p>
            <a:r>
              <a:rPr lang="en-US" baseline="0" dirty="0" smtClean="0"/>
              <a:t>1 Is to be sensitive to the view from somewhere – that is what is subjective, actor oriented research brings to light.</a:t>
            </a:r>
          </a:p>
          <a:p>
            <a:r>
              <a:rPr lang="en-US" baseline="0" dirty="0" smtClean="0"/>
              <a:t>2 Is to bring a kind of sociology of science (science and technologies studies) that highlights what I am calling here ontological pluralism as different domains of knowledge (social, ecological, moral, experiential) which are not easily integrated in some algorithm or model. These are the lessons coming from the post-normal (wicked) science discussion.</a:t>
            </a:r>
          </a:p>
          <a:p>
            <a:endParaRPr lang="en-US" baseline="0" dirty="0" smtClean="0"/>
          </a:p>
          <a:p>
            <a:r>
              <a:rPr lang="en-US" baseline="0" dirty="0" smtClean="0"/>
              <a:t>Rather what place teaches us is that </a:t>
            </a:r>
            <a:endParaRPr lang="en-US" dirty="0" smtClean="0"/>
          </a:p>
        </p:txBody>
      </p:sp>
      <p:sp>
        <p:nvSpPr>
          <p:cNvPr id="26628" name="Slide Number Placeholder 3"/>
          <p:cNvSpPr>
            <a:spLocks noGrp="1"/>
          </p:cNvSpPr>
          <p:nvPr>
            <p:ph type="sldNum" sz="quarter" idx="5"/>
          </p:nvPr>
        </p:nvSpPr>
        <p:spPr>
          <a:noFill/>
        </p:spPr>
        <p:txBody>
          <a:bodyPr/>
          <a:lstStyle/>
          <a:p>
            <a:fld id="{58753E06-4C1E-4A57-9967-EB742E722C3C}" type="slidenum">
              <a:rPr lang="en-US" smtClean="0"/>
              <a:pPr/>
              <a:t>16</a:t>
            </a:fld>
            <a:endParaRPr lang="en-US" smtClean="0"/>
          </a:p>
        </p:txBody>
      </p:sp>
    </p:spTree>
    <p:extLst>
      <p:ext uri="{BB962C8B-B14F-4D97-AF65-F5344CB8AC3E}">
        <p14:creationId xmlns:p14="http://schemas.microsoft.com/office/powerpoint/2010/main" val="4177490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72251C-F015-4E3F-8BF3-6497EDAEE477}" type="slidenum">
              <a:rPr lang="en-US" smtClean="0"/>
              <a:pPr>
                <a:defRPr/>
              </a:pPr>
              <a:t>17</a:t>
            </a:fld>
            <a:endParaRPr lang="en-US"/>
          </a:p>
        </p:txBody>
      </p:sp>
    </p:spTree>
    <p:extLst>
      <p:ext uri="{BB962C8B-B14F-4D97-AF65-F5344CB8AC3E}">
        <p14:creationId xmlns:p14="http://schemas.microsoft.com/office/powerpoint/2010/main" val="329045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8062B2B-0802-4023-B64E-65A19BDCC2BA}" type="slidenum">
              <a:rPr lang="en-US" altLang="en-US">
                <a:latin typeface="Times New Roman" pitchFamily="18" charset="0"/>
              </a:rPr>
              <a:pPr/>
              <a:t>2</a:t>
            </a:fld>
            <a:endParaRPr lang="en-US" altLang="en-US">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dirty="0" smtClean="0"/>
              <a:t>Lets look at integrated science through the lens of philosophy of science (as a normative endeavor)</a:t>
            </a:r>
          </a:p>
          <a:p>
            <a:pPr eaLnBrk="1" hangingPunct="1"/>
            <a:endParaRPr lang="en-US" altLang="en-US" dirty="0" smtClean="0"/>
          </a:p>
          <a:p>
            <a:pPr eaLnBrk="1" hangingPunct="1"/>
            <a:r>
              <a:rPr lang="en-US" altLang="en-US" dirty="0" smtClean="0"/>
              <a:t>The pursuit of integrated science (common in RFPs/Programmatic areas of national science institutes e.g., US NSF) start with one or two assumptions about the nature of science.  One is that scientific knowledge is “universal” true regardless of time and place, “world-views” cultural backgrounds or what some call “positionality” of the observer.  In other words observers in principle can objectively observe the world.  As a result scientific knowledge is like pieces of a puzzle, results from different disciplines accumulate and can be pieced together like a gig-saw puzzle.  What economic concepts, theories and observations can be combined with ecological, social and physical sciences.</a:t>
            </a:r>
          </a:p>
        </p:txBody>
      </p:sp>
    </p:spTree>
    <p:extLst>
      <p:ext uri="{BB962C8B-B14F-4D97-AF65-F5344CB8AC3E}">
        <p14:creationId xmlns:p14="http://schemas.microsoft.com/office/powerpoint/2010/main" val="2515021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8062B2B-0802-4023-B64E-65A19BDCC2BA}" type="slidenum">
              <a:rPr lang="en-US" altLang="en-US">
                <a:latin typeface="Times New Roman" pitchFamily="18" charset="0"/>
              </a:rPr>
              <a:pPr/>
              <a:t>3</a:t>
            </a:fld>
            <a:endParaRPr lang="en-US" altLang="en-US">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dirty="0" smtClean="0"/>
              <a:t>Lets look at integrated science through the lens of philosophy of science (as a normative endeavor)</a:t>
            </a:r>
          </a:p>
          <a:p>
            <a:pPr eaLnBrk="1" hangingPunct="1"/>
            <a:endParaRPr lang="en-US" altLang="en-US" dirty="0" smtClean="0"/>
          </a:p>
          <a:p>
            <a:pPr eaLnBrk="1" hangingPunct="1"/>
            <a:r>
              <a:rPr lang="en-US" altLang="en-US" dirty="0" smtClean="0"/>
              <a:t>The pursuit of integrated science (common in RFPs/Programmatic areas of national science institutes e.g., US NSF) start with one or two assumptions about the nature of science.  One is that scientific knowledge is “universal” true regardless of time and place, “world-views” cultural backgrounds or what some call “positionality” of the observer.  In other words observers in principle can objectively observe the world.  As a result scientific knowledge is like pieces of a puzzle, results from different disciplines accumulate and can be pieced together like a gig-saw puzzle.  What economic concepts, theories and observations can be combined with ecological, social and physical sciences.</a:t>
            </a:r>
          </a:p>
        </p:txBody>
      </p:sp>
    </p:spTree>
    <p:extLst>
      <p:ext uri="{BB962C8B-B14F-4D97-AF65-F5344CB8AC3E}">
        <p14:creationId xmlns:p14="http://schemas.microsoft.com/office/powerpoint/2010/main" val="251502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264">
              <a:defRPr/>
            </a:pPr>
            <a:r>
              <a:rPr lang="en-US" baseline="0" dirty="0" smtClean="0"/>
              <a:t>In the paper I introduce the first of these sets of concepts (pluralism and positionality) and in the book and a subsequent chapter I include some discussion of complex adaptive systems and post-normal science. The former is more fundamentally about knowledge and the latter a bit more focused on management.</a:t>
            </a:r>
          </a:p>
        </p:txBody>
      </p:sp>
      <p:sp>
        <p:nvSpPr>
          <p:cNvPr id="4" name="Slide Number Placeholder 3"/>
          <p:cNvSpPr>
            <a:spLocks noGrp="1"/>
          </p:cNvSpPr>
          <p:nvPr>
            <p:ph type="sldNum" sz="quarter" idx="10"/>
          </p:nvPr>
        </p:nvSpPr>
        <p:spPr/>
        <p:txBody>
          <a:bodyPr/>
          <a:lstStyle/>
          <a:p>
            <a:pPr>
              <a:defRPr/>
            </a:pPr>
            <a:fld id="{FA72251C-F015-4E3F-8BF3-6497EDAEE477}" type="slidenum">
              <a:rPr lang="en-US" smtClean="0"/>
              <a:pPr>
                <a:defRPr/>
              </a:pPr>
              <a:t>5</a:t>
            </a:fld>
            <a:endParaRPr lang="en-US"/>
          </a:p>
        </p:txBody>
      </p:sp>
    </p:spTree>
    <p:extLst>
      <p:ext uri="{BB962C8B-B14F-4D97-AF65-F5344CB8AC3E}">
        <p14:creationId xmlns:p14="http://schemas.microsoft.com/office/powerpoint/2010/main" val="3748459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8062B2B-0802-4023-B64E-65A19BDCC2BA}" type="slidenum">
              <a:rPr lang="en-US" altLang="en-US">
                <a:latin typeface="Times New Roman" pitchFamily="18" charset="0"/>
              </a:rPr>
              <a:pPr/>
              <a:t>6</a:t>
            </a:fld>
            <a:endParaRPr lang="en-US" altLang="en-US">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dirty="0" smtClean="0"/>
              <a:t>Lets look at integrated science through the lens of philosophy of science (as a normative endeavor)</a:t>
            </a:r>
          </a:p>
          <a:p>
            <a:pPr eaLnBrk="1" hangingPunct="1"/>
            <a:endParaRPr lang="en-US" altLang="en-US" dirty="0" smtClean="0"/>
          </a:p>
          <a:p>
            <a:pPr eaLnBrk="1" hangingPunct="1"/>
            <a:r>
              <a:rPr lang="en-US" altLang="en-US" dirty="0" smtClean="0"/>
              <a:t>The pursuit of integrated science (common in RFPs/Programmatic areas of national science institutes e.g., US NSF) start with one or two assumptions about the nature of science.  One is that scientific knowledge is “universal” true regardless of time and place, “world-views” cultural backgrounds or what some call “positionality” of the observer.  In other words observers in principle can objectively observe the world.  As a result scientific knowledge is like pieces of a puzzle, results from different disciplines accumulate and can be pieced together like a gig-saw puzzle.  What economic concepts, theories and observations can be combined with ecological, social and physical sciences.</a:t>
            </a:r>
          </a:p>
        </p:txBody>
      </p:sp>
    </p:spTree>
    <p:extLst>
      <p:ext uri="{BB962C8B-B14F-4D97-AF65-F5344CB8AC3E}">
        <p14:creationId xmlns:p14="http://schemas.microsoft.com/office/powerpoint/2010/main" val="251502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solidFill>
                  <a:schemeClr val="bg1"/>
                </a:solidFill>
              </a:rPr>
              <a:t>Another facet</a:t>
            </a:r>
            <a:r>
              <a:rPr lang="en-US" sz="1600" baseline="0" dirty="0" smtClean="0">
                <a:solidFill>
                  <a:schemeClr val="bg1"/>
                </a:solidFill>
              </a:rPr>
              <a:t> of understanding place-making is the reflexive nature of the social sciences. That is they not only seek to understand the social world, but as part of that social world seek to understand the observers (the scientists) themselves. You can not have a complete picture of the world without including those behind the “</a:t>
            </a:r>
            <a:r>
              <a:rPr lang="en-US" sz="1600" baseline="0" dirty="0" err="1" smtClean="0">
                <a:solidFill>
                  <a:schemeClr val="bg1"/>
                </a:solidFill>
              </a:rPr>
              <a:t>understandascope</a:t>
            </a:r>
            <a:r>
              <a:rPr lang="en-US" sz="1600" baseline="0" dirty="0" smtClean="0">
                <a:solidFill>
                  <a:schemeClr val="bg1"/>
                </a:solidFill>
              </a:rPr>
              <a:t>”. Another way to think of this is that the</a:t>
            </a:r>
            <a:r>
              <a:rPr lang="en-US" sz="1600" dirty="0" smtClean="0">
                <a:solidFill>
                  <a:schemeClr val="bg1"/>
                </a:solidFill>
              </a:rPr>
              <a:t> kinds of pluralism</a:t>
            </a:r>
            <a:r>
              <a:rPr lang="en-US" sz="1600" baseline="0" dirty="0" smtClean="0">
                <a:solidFill>
                  <a:schemeClr val="bg1"/>
                </a:solidFill>
              </a:rPr>
              <a:t> and </a:t>
            </a:r>
            <a:r>
              <a:rPr lang="en-US" sz="1600" baseline="0" dirty="0" err="1" smtClean="0">
                <a:solidFill>
                  <a:schemeClr val="bg1"/>
                </a:solidFill>
              </a:rPr>
              <a:t>positionality</a:t>
            </a:r>
            <a:r>
              <a:rPr lang="en-US" sz="1600" baseline="0" dirty="0" smtClean="0">
                <a:solidFill>
                  <a:schemeClr val="bg1"/>
                </a:solidFill>
              </a:rPr>
              <a:t> that characterizes a social learning situation applies as well to the conduct of science. Viewing NRM problems from a distance is much like the scientist looking through a disciplinary lens (</a:t>
            </a:r>
            <a:r>
              <a:rPr lang="en-US" sz="1600" baseline="0" dirty="0" err="1" smtClean="0">
                <a:solidFill>
                  <a:schemeClr val="bg1"/>
                </a:solidFill>
              </a:rPr>
              <a:t>understanascope</a:t>
            </a:r>
            <a:r>
              <a:rPr lang="en-US" sz="1600" baseline="0" dirty="0" smtClean="0">
                <a:solidFill>
                  <a:schemeClr val="bg1"/>
                </a:solidFill>
              </a:rPr>
              <a:t>) to observe landscapes/places. Nagel notes an important epistemological “problem” of how to combine …. </a:t>
            </a:r>
          </a:p>
          <a:p>
            <a:endParaRPr lang="en-US" sz="1600" baseline="0" dirty="0" smtClean="0">
              <a:solidFill>
                <a:schemeClr val="bg1"/>
              </a:solidFill>
            </a:endParaRPr>
          </a:p>
          <a:p>
            <a:r>
              <a:rPr lang="en-US" sz="1600" baseline="0" dirty="0" smtClean="0">
                <a:solidFill>
                  <a:schemeClr val="bg1"/>
                </a:solidFill>
              </a:rPr>
              <a:t>In other words how to combine the experience of the world from the point of view of the subject in the world with the “objective” view of an observer. This in my view is a key feature of social science … to turn the </a:t>
            </a:r>
            <a:r>
              <a:rPr lang="en-US" sz="1600" baseline="0" dirty="0" err="1" smtClean="0">
                <a:solidFill>
                  <a:schemeClr val="bg1"/>
                </a:solidFill>
              </a:rPr>
              <a:t>understandascope</a:t>
            </a:r>
            <a:r>
              <a:rPr lang="en-US" sz="1600" baseline="0" dirty="0" smtClean="0">
                <a:solidFill>
                  <a:schemeClr val="bg1"/>
                </a:solidFill>
              </a:rPr>
              <a:t> on the person in the landscape and include his/her viewpoint and experience.  This is what has happened to NR practice in recent decades … we have begun to train our </a:t>
            </a:r>
            <a:r>
              <a:rPr lang="en-US" sz="1600" baseline="0" dirty="0" err="1" smtClean="0">
                <a:solidFill>
                  <a:schemeClr val="bg1"/>
                </a:solidFill>
              </a:rPr>
              <a:t>understandascope</a:t>
            </a:r>
            <a:r>
              <a:rPr lang="en-US" sz="1600" baseline="0" dirty="0" smtClean="0">
                <a:solidFill>
                  <a:schemeClr val="bg1"/>
                </a:solidFill>
              </a:rPr>
              <a:t> on the local, context rich situation.</a:t>
            </a:r>
            <a:endParaRPr lang="en-US" sz="1600" dirty="0">
              <a:solidFill>
                <a:schemeClr val="bg1"/>
              </a:solidFill>
            </a:endParaRPr>
          </a:p>
        </p:txBody>
      </p:sp>
      <p:sp>
        <p:nvSpPr>
          <p:cNvPr id="4" name="Slide Number Placeholder 3"/>
          <p:cNvSpPr>
            <a:spLocks noGrp="1"/>
          </p:cNvSpPr>
          <p:nvPr>
            <p:ph type="sldNum" sz="quarter" idx="10"/>
          </p:nvPr>
        </p:nvSpPr>
        <p:spPr/>
        <p:txBody>
          <a:bodyPr/>
          <a:lstStyle/>
          <a:p>
            <a:pPr>
              <a:defRPr/>
            </a:pPr>
            <a:fld id="{FA72251C-F015-4E3F-8BF3-6497EDAEE477}" type="slidenum">
              <a:rPr lang="en-US" smtClean="0"/>
              <a:pPr>
                <a:defRPr/>
              </a:pPr>
              <a:t>7</a:t>
            </a:fld>
            <a:endParaRPr lang="en-US"/>
          </a:p>
        </p:txBody>
      </p:sp>
    </p:spTree>
    <p:extLst>
      <p:ext uri="{BB962C8B-B14F-4D97-AF65-F5344CB8AC3E}">
        <p14:creationId xmlns:p14="http://schemas.microsoft.com/office/powerpoint/2010/main" val="3389600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a:t>
            </a:r>
            <a:r>
              <a:rPr lang="en-US" baseline="0" dirty="0" smtClean="0"/>
              <a:t> adds a fourth aspect he calls perspectives. </a:t>
            </a:r>
            <a:r>
              <a:rPr lang="en-US" sz="1200" b="0" dirty="0" smtClean="0">
                <a:solidFill>
                  <a:srgbClr val="FFC000"/>
                </a:solidFill>
              </a:rPr>
              <a:t>Awareness of place involves multiple perspectives or views ranging from an intimate, embedded view from somewhere to an abstract, remote view from nowhere</a:t>
            </a:r>
            <a:r>
              <a:rPr lang="en-US" sz="1200" b="0" baseline="0" dirty="0" smtClean="0">
                <a:solidFill>
                  <a:srgbClr val="FFC000"/>
                </a:solidFill>
              </a:rPr>
              <a:t>. </a:t>
            </a:r>
            <a:r>
              <a:rPr lang="en-US" baseline="0" dirty="0" smtClean="0"/>
              <a:t>The key idea represented in this dimension is that our knowledge, experience, and values towards a place vary along a continuum between Somewhere and Nowhere. This perspective exists in a vertical plane relative to the place forces (which occupy the horizontal plane). A good illustration of the difference between the view from somewhere and nowhere is how I initially investigated the place </a:t>
            </a:r>
            <a:r>
              <a:rPr lang="en-US" baseline="0" dirty="0" err="1" smtClean="0"/>
              <a:t>Foz</a:t>
            </a:r>
            <a:r>
              <a:rPr lang="en-US" baseline="0" dirty="0" smtClean="0"/>
              <a:t> do Iguacu.  I used Google Maps and got the view from nowhere.  I read accounts on </a:t>
            </a:r>
            <a:r>
              <a:rPr lang="en-US" baseline="0" dirty="0" err="1" smtClean="0"/>
              <a:t>wikipedia</a:t>
            </a:r>
            <a:r>
              <a:rPr lang="en-US" baseline="0" dirty="0" smtClean="0"/>
              <a:t> </a:t>
            </a:r>
            <a:r>
              <a:rPr lang="en-US" baseline="0" dirty="0" err="1" smtClean="0"/>
              <a:t>ettc</a:t>
            </a:r>
            <a:r>
              <a:rPr lang="en-US" baseline="0" dirty="0" smtClean="0"/>
              <a:t>. This is the “birds-eye” or God’s eye view. Even the street view in Google is still an experience from nowhere as you can’t get that truly </a:t>
            </a:r>
            <a:r>
              <a:rPr lang="en-US" baseline="0" dirty="0" err="1" smtClean="0"/>
              <a:t>inimate</a:t>
            </a:r>
            <a:r>
              <a:rPr lang="en-US" baseline="0" dirty="0" smtClean="0"/>
              <a:t> feeling for a place until, like yesterday afternoon I was experiencing the street view first hand. But it is not the same for a Brazilian or even more local  resident who can read and interpret what they see and feel from cultural/local perspective. This tension between somewhere and nowhere can be more clearly illustrated by adding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26628" name="Slide Number Placeholder 3"/>
          <p:cNvSpPr>
            <a:spLocks noGrp="1"/>
          </p:cNvSpPr>
          <p:nvPr>
            <p:ph type="sldNum" sz="quarter" idx="5"/>
          </p:nvPr>
        </p:nvSpPr>
        <p:spPr>
          <a:noFill/>
        </p:spPr>
        <p:txBody>
          <a:bodyPr/>
          <a:lstStyle/>
          <a:p>
            <a:fld id="{58753E06-4C1E-4A57-9967-EB742E722C3C}" type="slidenum">
              <a:rPr lang="en-US" smtClean="0"/>
              <a:pPr/>
              <a:t>8</a:t>
            </a:fld>
            <a:endParaRPr lang="en-US" smtClean="0"/>
          </a:p>
        </p:txBody>
      </p:sp>
    </p:spTree>
    <p:extLst>
      <p:ext uri="{BB962C8B-B14F-4D97-AF65-F5344CB8AC3E}">
        <p14:creationId xmlns:p14="http://schemas.microsoft.com/office/powerpoint/2010/main" val="2969304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 Collins who works on collaborative governance of water catchments builds his</a:t>
            </a:r>
            <a:r>
              <a:rPr lang="en-US" baseline="0" dirty="0" smtClean="0"/>
              <a:t> notion of social learning by starting with the idea of a systems view of a given policy situation. He notes how within a place (catchment) there are multiple stakeholders differently positioned or situated in the landscape. Thus each has knowledge of only some part of the larger system. Recognizing multiple stakeholders, which means …</a:t>
            </a:r>
            <a:endParaRPr lang="en-US" dirty="0"/>
          </a:p>
        </p:txBody>
      </p:sp>
      <p:sp>
        <p:nvSpPr>
          <p:cNvPr id="4" name="Slide Number Placeholder 3"/>
          <p:cNvSpPr>
            <a:spLocks noGrp="1"/>
          </p:cNvSpPr>
          <p:nvPr>
            <p:ph type="sldNum" sz="quarter" idx="10"/>
          </p:nvPr>
        </p:nvSpPr>
        <p:spPr/>
        <p:txBody>
          <a:bodyPr/>
          <a:lstStyle/>
          <a:p>
            <a:pPr>
              <a:defRPr/>
            </a:pPr>
            <a:fld id="{FA72251C-F015-4E3F-8BF3-6497EDAEE477}" type="slidenum">
              <a:rPr lang="en-US" smtClean="0"/>
              <a:pPr>
                <a:defRPr/>
              </a:pPr>
              <a:t>9</a:t>
            </a:fld>
            <a:endParaRPr lang="en-US"/>
          </a:p>
        </p:txBody>
      </p:sp>
    </p:spTree>
    <p:extLst>
      <p:ext uri="{BB962C8B-B14F-4D97-AF65-F5344CB8AC3E}">
        <p14:creationId xmlns:p14="http://schemas.microsoft.com/office/powerpoint/2010/main" val="1262147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Recognizing multiple</a:t>
            </a:r>
            <a:r>
              <a:rPr lang="en-US" baseline="0" dirty="0" smtClean="0"/>
              <a:t> viewpoints, values and partial understandings of the “situation”</a:t>
            </a:r>
            <a:endParaRPr lang="en-US" dirty="0"/>
          </a:p>
        </p:txBody>
      </p:sp>
      <p:sp>
        <p:nvSpPr>
          <p:cNvPr id="4" name="Slide Number Placeholder 3"/>
          <p:cNvSpPr>
            <a:spLocks noGrp="1"/>
          </p:cNvSpPr>
          <p:nvPr>
            <p:ph type="sldNum" sz="quarter" idx="10"/>
          </p:nvPr>
        </p:nvSpPr>
        <p:spPr/>
        <p:txBody>
          <a:bodyPr/>
          <a:lstStyle/>
          <a:p>
            <a:pPr>
              <a:defRPr/>
            </a:pPr>
            <a:fld id="{FA72251C-F015-4E3F-8BF3-6497EDAEE477}" type="slidenum">
              <a:rPr lang="en-US" smtClean="0"/>
              <a:pPr>
                <a:defRPr/>
              </a:pPr>
              <a:t>10</a:t>
            </a:fld>
            <a:endParaRPr lang="en-US"/>
          </a:p>
        </p:txBody>
      </p:sp>
    </p:spTree>
    <p:extLst>
      <p:ext uri="{BB962C8B-B14F-4D97-AF65-F5344CB8AC3E}">
        <p14:creationId xmlns:p14="http://schemas.microsoft.com/office/powerpoint/2010/main" val="2396962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p>
        </p:txBody>
      </p:sp>
      <p:sp>
        <p:nvSpPr>
          <p:cNvPr id="6349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349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36C09117-7FEF-4D10-B52F-7E6967EDD9BA}"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804DBE-9222-4AF4-B9A9-3F066F712D7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13CFF5-0C54-4491-8C4F-BEC8E73B1B8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0FD219-EFC8-4BDF-B633-9A1AC05203F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55A2CB-6A44-4C31-90C1-0C64CD0FFDC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CC0935-7CF2-4C56-B72D-5696C18489E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046477-9AC1-4AE9-BB42-B2E9FBA7EF7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198099-55AD-415F-B463-788B7DC3961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C92319-51DE-4D7D-A99C-C92E86A7B28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96C575-3CD5-486E-B37B-13BE4C9D9E5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76C3DC-C64A-44D9-BBC9-3EB248C27E2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Arial" charset="0"/>
              </a:defRPr>
            </a:lvl1pPr>
          </a:lstStyle>
          <a:p>
            <a:pPr>
              <a:defRPr/>
            </a:pPr>
            <a:endParaRPr lang="en-US"/>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a:effectLst>
                  <a:outerShdw blurRad="38100" dist="38100" dir="2700000" algn="tl">
                    <a:srgbClr val="000000"/>
                  </a:outerShdw>
                </a:effectLst>
                <a:latin typeface="Arial" charset="0"/>
              </a:defRPr>
            </a:lvl1pPr>
          </a:lstStyle>
          <a:p>
            <a:pPr>
              <a:defRPr/>
            </a:pPr>
            <a:endParaRPr lang="en-US"/>
          </a:p>
        </p:txBody>
      </p:sp>
      <p:sp>
        <p:nvSpPr>
          <p:cNvPr id="62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Arial" charset="0"/>
              </a:defRPr>
            </a:lvl1pPr>
          </a:lstStyle>
          <a:p>
            <a:pPr>
              <a:defRPr/>
            </a:pPr>
            <a:fld id="{21AAE7A6-43F8-4300-9B40-3CDA3A4DC19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27"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rwilliams@fs.fed.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fs.fed.us/rmrs/people/williams-daniel-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drwiliams@fs.fed.us"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232144" y="457200"/>
            <a:ext cx="8686800" cy="1981200"/>
          </a:xfrm>
        </p:spPr>
        <p:txBody>
          <a:bodyPr/>
          <a:lstStyle/>
          <a:p>
            <a:pPr eaLnBrk="1" hangingPunct="1">
              <a:defRPr/>
            </a:pPr>
            <a:r>
              <a:rPr lang="en-US" dirty="0" smtClean="0">
                <a:solidFill>
                  <a:srgbClr val="00B0F0"/>
                </a:solidFill>
              </a:rPr>
              <a:t>Integrating Science and Action: </a:t>
            </a:r>
            <a:r>
              <a:rPr lang="en-US" dirty="0" smtClean="0">
                <a:solidFill>
                  <a:srgbClr val="00B0F0"/>
                </a:solidFill>
              </a:rPr>
              <a:t>Toward Place-Based</a:t>
            </a:r>
            <a:br>
              <a:rPr lang="en-US" dirty="0" smtClean="0">
                <a:solidFill>
                  <a:srgbClr val="00B0F0"/>
                </a:solidFill>
              </a:rPr>
            </a:br>
            <a:r>
              <a:rPr lang="en-US" dirty="0" smtClean="0">
                <a:solidFill>
                  <a:srgbClr val="00B0F0"/>
                </a:solidFill>
              </a:rPr>
              <a:t>Collaborative </a:t>
            </a:r>
            <a:r>
              <a:rPr lang="en-US" dirty="0" smtClean="0">
                <a:solidFill>
                  <a:srgbClr val="00B0F0"/>
                </a:solidFill>
              </a:rPr>
              <a:t>Learning</a:t>
            </a:r>
            <a:endParaRPr lang="en-US" dirty="0" smtClean="0"/>
          </a:p>
        </p:txBody>
      </p:sp>
      <p:sp>
        <p:nvSpPr>
          <p:cNvPr id="25603" name="Rectangle 3"/>
          <p:cNvSpPr>
            <a:spLocks noGrp="1" noChangeArrowheads="1"/>
          </p:cNvSpPr>
          <p:nvPr>
            <p:ph type="subTitle" idx="1"/>
          </p:nvPr>
        </p:nvSpPr>
        <p:spPr>
          <a:xfrm>
            <a:off x="2590800" y="2831157"/>
            <a:ext cx="3962400" cy="2971800"/>
          </a:xfrm>
        </p:spPr>
        <p:txBody>
          <a:bodyPr/>
          <a:lstStyle/>
          <a:p>
            <a:pPr eaLnBrk="1" hangingPunct="1">
              <a:defRPr/>
            </a:pPr>
            <a:r>
              <a:rPr lang="en-US" dirty="0" smtClean="0">
                <a:solidFill>
                  <a:srgbClr val="FFC000"/>
                </a:solidFill>
              </a:rPr>
              <a:t>Daniel R. Williams</a:t>
            </a:r>
          </a:p>
          <a:p>
            <a:pPr eaLnBrk="1" hangingPunct="1">
              <a:defRPr/>
            </a:pPr>
            <a:r>
              <a:rPr lang="en-US" dirty="0" smtClean="0">
                <a:solidFill>
                  <a:srgbClr val="92D050"/>
                </a:solidFill>
              </a:rPr>
              <a:t>Rocky Mountain Research Station</a:t>
            </a:r>
          </a:p>
          <a:p>
            <a:pPr eaLnBrk="1" hangingPunct="1">
              <a:defRPr/>
            </a:pPr>
            <a:endParaRPr lang="en-US" sz="2800" dirty="0" smtClean="0">
              <a:solidFill>
                <a:srgbClr val="FFC000"/>
              </a:solidFill>
            </a:endParaRPr>
          </a:p>
          <a:p>
            <a:pPr eaLnBrk="1" hangingPunct="1">
              <a:defRPr/>
            </a:pPr>
            <a:r>
              <a:rPr lang="en-US" sz="2400" dirty="0" smtClean="0">
                <a:hlinkClick r:id="rId3"/>
              </a:rPr>
              <a:t>drwilliams@fs.fed.us</a:t>
            </a:r>
            <a:endParaRPr lang="en-US" sz="2400" dirty="0" smtClean="0"/>
          </a:p>
          <a:p>
            <a:pPr eaLnBrk="1" hangingPunct="1">
              <a:defRPr/>
            </a:pPr>
            <a:endParaRPr lang="en-US" sz="2000" dirty="0" smtClean="0"/>
          </a:p>
          <a:p>
            <a:pPr eaLnBrk="1" hangingPunct="1">
              <a:defRPr/>
            </a:pPr>
            <a:endParaRPr lang="en-US" sz="1600" dirty="0" smtClean="0"/>
          </a:p>
        </p:txBody>
      </p:sp>
      <p:sp>
        <p:nvSpPr>
          <p:cNvPr id="2" name="TextBox 1"/>
          <p:cNvSpPr txBox="1"/>
          <p:nvPr/>
        </p:nvSpPr>
        <p:spPr>
          <a:xfrm>
            <a:off x="1524000" y="5562600"/>
            <a:ext cx="6172200" cy="461665"/>
          </a:xfrm>
          <a:prstGeom prst="rect">
            <a:avLst/>
          </a:prstGeom>
          <a:noFill/>
        </p:spPr>
        <p:txBody>
          <a:bodyPr wrap="square" rtlCol="0">
            <a:spAutoFit/>
          </a:bodyPr>
          <a:lstStyle/>
          <a:p>
            <a:r>
              <a:rPr lang="en-US" sz="2400" b="0" dirty="0" smtClean="0">
                <a:solidFill>
                  <a:srgbClr val="00B0F0"/>
                </a:solidFill>
                <a:effectLst>
                  <a:outerShdw blurRad="38100" dist="38100" dir="2700000" algn="tl">
                    <a:srgbClr val="000000">
                      <a:alpha val="43137"/>
                    </a:srgbClr>
                  </a:outerShdw>
                </a:effectLst>
                <a:latin typeface="+mn-lt"/>
                <a:hlinkClick r:id="rId4"/>
              </a:rPr>
              <a:t>www.fs.fed.us/rmrs/people/williams-daniel-r</a:t>
            </a:r>
            <a:endParaRPr lang="en-US" sz="2400" b="0" dirty="0" smtClean="0">
              <a:solidFill>
                <a:srgbClr val="00B0F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250959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168" y="2074142"/>
            <a:ext cx="4640477" cy="3480358"/>
          </a:xfrm>
          <a:prstGeom prst="rect">
            <a:avLst/>
          </a:prstGeom>
        </p:spPr>
      </p:pic>
      <p:sp>
        <p:nvSpPr>
          <p:cNvPr id="5" name="TextBox 4"/>
          <p:cNvSpPr txBox="1"/>
          <p:nvPr/>
        </p:nvSpPr>
        <p:spPr>
          <a:xfrm>
            <a:off x="6645230" y="1916898"/>
            <a:ext cx="2341705" cy="3046988"/>
          </a:xfrm>
          <a:prstGeom prst="rect">
            <a:avLst/>
          </a:prstGeom>
          <a:noFill/>
        </p:spPr>
        <p:txBody>
          <a:bodyPr wrap="square" rtlCol="0">
            <a:spAutoFit/>
          </a:bodyPr>
          <a:lstStyle/>
          <a:p>
            <a:pPr algn="ctr"/>
            <a:r>
              <a:rPr lang="en-US" sz="2400" b="0" dirty="0" smtClean="0">
                <a:solidFill>
                  <a:srgbClr val="FFC000"/>
                </a:solidFill>
              </a:rPr>
              <a:t>… recognizing plural viewpoints, values and partial understandings of the ‘landscape’</a:t>
            </a:r>
            <a:endParaRPr lang="en-US" sz="2400" b="0" dirty="0">
              <a:solidFill>
                <a:srgbClr val="FFC000"/>
              </a:solidFill>
            </a:endParaRPr>
          </a:p>
        </p:txBody>
      </p:sp>
      <p:grpSp>
        <p:nvGrpSpPr>
          <p:cNvPr id="7" name="Group 5"/>
          <p:cNvGrpSpPr>
            <a:grpSpLocks noChangeAspect="1"/>
          </p:cNvGrpSpPr>
          <p:nvPr/>
        </p:nvGrpSpPr>
        <p:grpSpPr bwMode="auto">
          <a:xfrm flipH="1">
            <a:off x="5342835" y="759165"/>
            <a:ext cx="1220278" cy="790299"/>
            <a:chOff x="2311" y="1248"/>
            <a:chExt cx="2112" cy="1248"/>
          </a:xfrm>
        </p:grpSpPr>
        <p:sp>
          <p:nvSpPr>
            <p:cNvPr id="8"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11" name="Rectangle 8"/>
            <p:cNvSpPr>
              <a:spLocks noChangeArrowheads="1"/>
            </p:cNvSpPr>
            <p:nvPr/>
          </p:nvSpPr>
          <p:spPr bwMode="auto">
            <a:xfrm>
              <a:off x="3342"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12" name="Rectangle 9"/>
            <p:cNvSpPr>
              <a:spLocks noChangeArrowheads="1"/>
            </p:cNvSpPr>
            <p:nvPr/>
          </p:nvSpPr>
          <p:spPr bwMode="auto">
            <a:xfrm>
              <a:off x="3227"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13" name="Freeform 10"/>
            <p:cNvSpPr>
              <a:spLocks/>
            </p:cNvSpPr>
            <p:nvPr/>
          </p:nvSpPr>
          <p:spPr bwMode="auto">
            <a:xfrm>
              <a:off x="3098" y="1845"/>
              <a:ext cx="130" cy="235"/>
            </a:xfrm>
            <a:custGeom>
              <a:avLst/>
              <a:gdLst>
                <a:gd name="T0" fmla="*/ 0 w 130"/>
                <a:gd name="T1" fmla="*/ 116 h 235"/>
                <a:gd name="T2" fmla="*/ 130 w 130"/>
                <a:gd name="T3" fmla="*/ 0 h 235"/>
                <a:gd name="T4" fmla="*/ 130 w 130"/>
                <a:gd name="T5" fmla="*/ 235 h 235"/>
                <a:gd name="T6" fmla="*/ 0 w 130"/>
                <a:gd name="T7" fmla="*/ 116 h 235"/>
              </a:gdLst>
              <a:ahLst/>
              <a:cxnLst>
                <a:cxn ang="0">
                  <a:pos x="T0" y="T1"/>
                </a:cxn>
                <a:cxn ang="0">
                  <a:pos x="T2" y="T3"/>
                </a:cxn>
                <a:cxn ang="0">
                  <a:pos x="T4" y="T5"/>
                </a:cxn>
                <a:cxn ang="0">
                  <a:pos x="T6" y="T7"/>
                </a:cxn>
              </a:cxnLst>
              <a:rect l="0" t="0" r="r" b="b"/>
              <a:pathLst>
                <a:path w="130" h="235">
                  <a:moveTo>
                    <a:pt x="0" y="116"/>
                  </a:moveTo>
                  <a:lnTo>
                    <a:pt x="130" y="0"/>
                  </a:lnTo>
                  <a:lnTo>
                    <a:pt x="130" y="235"/>
                  </a:lnTo>
                  <a:lnTo>
                    <a:pt x="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0"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1"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2"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3"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4"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5"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6"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grpSp>
      <p:grpSp>
        <p:nvGrpSpPr>
          <p:cNvPr id="18" name="Group 5"/>
          <p:cNvGrpSpPr>
            <a:grpSpLocks noChangeAspect="1"/>
          </p:cNvGrpSpPr>
          <p:nvPr/>
        </p:nvGrpSpPr>
        <p:grpSpPr bwMode="auto">
          <a:xfrm flipH="1">
            <a:off x="6725500" y="5267706"/>
            <a:ext cx="1220278" cy="790299"/>
            <a:chOff x="2311" y="1248"/>
            <a:chExt cx="2112" cy="1248"/>
          </a:xfrm>
        </p:grpSpPr>
        <p:sp>
          <p:nvSpPr>
            <p:cNvPr id="19"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7" name="Rectangle 8"/>
            <p:cNvSpPr>
              <a:spLocks noChangeArrowheads="1"/>
            </p:cNvSpPr>
            <p:nvPr/>
          </p:nvSpPr>
          <p:spPr bwMode="auto">
            <a:xfrm>
              <a:off x="3342"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8" name="Rectangle 9"/>
            <p:cNvSpPr>
              <a:spLocks noChangeArrowheads="1"/>
            </p:cNvSpPr>
            <p:nvPr/>
          </p:nvSpPr>
          <p:spPr bwMode="auto">
            <a:xfrm>
              <a:off x="3227"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9" name="Freeform 10"/>
            <p:cNvSpPr>
              <a:spLocks/>
            </p:cNvSpPr>
            <p:nvPr/>
          </p:nvSpPr>
          <p:spPr bwMode="auto">
            <a:xfrm>
              <a:off x="3098" y="1845"/>
              <a:ext cx="130" cy="235"/>
            </a:xfrm>
            <a:custGeom>
              <a:avLst/>
              <a:gdLst>
                <a:gd name="T0" fmla="*/ 0 w 130"/>
                <a:gd name="T1" fmla="*/ 116 h 235"/>
                <a:gd name="T2" fmla="*/ 130 w 130"/>
                <a:gd name="T3" fmla="*/ 0 h 235"/>
                <a:gd name="T4" fmla="*/ 130 w 130"/>
                <a:gd name="T5" fmla="*/ 235 h 235"/>
                <a:gd name="T6" fmla="*/ 0 w 130"/>
                <a:gd name="T7" fmla="*/ 116 h 235"/>
              </a:gdLst>
              <a:ahLst/>
              <a:cxnLst>
                <a:cxn ang="0">
                  <a:pos x="T0" y="T1"/>
                </a:cxn>
                <a:cxn ang="0">
                  <a:pos x="T2" y="T3"/>
                </a:cxn>
                <a:cxn ang="0">
                  <a:pos x="T4" y="T5"/>
                </a:cxn>
                <a:cxn ang="0">
                  <a:pos x="T6" y="T7"/>
                </a:cxn>
              </a:cxnLst>
              <a:rect l="0" t="0" r="r" b="b"/>
              <a:pathLst>
                <a:path w="130" h="235">
                  <a:moveTo>
                    <a:pt x="0" y="116"/>
                  </a:moveTo>
                  <a:lnTo>
                    <a:pt x="130" y="0"/>
                  </a:lnTo>
                  <a:lnTo>
                    <a:pt x="130" y="235"/>
                  </a:lnTo>
                  <a:lnTo>
                    <a:pt x="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0"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1"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2"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3"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4"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5"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6"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grpSp>
      <p:grpSp>
        <p:nvGrpSpPr>
          <p:cNvPr id="37" name="Group 5"/>
          <p:cNvGrpSpPr>
            <a:grpSpLocks noChangeAspect="1"/>
          </p:cNvGrpSpPr>
          <p:nvPr/>
        </p:nvGrpSpPr>
        <p:grpSpPr bwMode="auto">
          <a:xfrm>
            <a:off x="2456780" y="849719"/>
            <a:ext cx="1220278" cy="790299"/>
            <a:chOff x="2311" y="1248"/>
            <a:chExt cx="2112" cy="1248"/>
          </a:xfrm>
        </p:grpSpPr>
        <p:sp>
          <p:nvSpPr>
            <p:cNvPr id="38"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9" name="Rectangle 8"/>
            <p:cNvSpPr>
              <a:spLocks noChangeArrowheads="1"/>
            </p:cNvSpPr>
            <p:nvPr/>
          </p:nvSpPr>
          <p:spPr bwMode="auto">
            <a:xfrm>
              <a:off x="3342"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0" name="Rectangle 9"/>
            <p:cNvSpPr>
              <a:spLocks noChangeArrowheads="1"/>
            </p:cNvSpPr>
            <p:nvPr/>
          </p:nvSpPr>
          <p:spPr bwMode="auto">
            <a:xfrm>
              <a:off x="3227"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1" name="Freeform 10"/>
            <p:cNvSpPr>
              <a:spLocks/>
            </p:cNvSpPr>
            <p:nvPr/>
          </p:nvSpPr>
          <p:spPr bwMode="auto">
            <a:xfrm>
              <a:off x="3098" y="1845"/>
              <a:ext cx="130" cy="235"/>
            </a:xfrm>
            <a:custGeom>
              <a:avLst/>
              <a:gdLst>
                <a:gd name="T0" fmla="*/ 0 w 130"/>
                <a:gd name="T1" fmla="*/ 116 h 235"/>
                <a:gd name="T2" fmla="*/ 130 w 130"/>
                <a:gd name="T3" fmla="*/ 0 h 235"/>
                <a:gd name="T4" fmla="*/ 130 w 130"/>
                <a:gd name="T5" fmla="*/ 235 h 235"/>
                <a:gd name="T6" fmla="*/ 0 w 130"/>
                <a:gd name="T7" fmla="*/ 116 h 235"/>
              </a:gdLst>
              <a:ahLst/>
              <a:cxnLst>
                <a:cxn ang="0">
                  <a:pos x="T0" y="T1"/>
                </a:cxn>
                <a:cxn ang="0">
                  <a:pos x="T2" y="T3"/>
                </a:cxn>
                <a:cxn ang="0">
                  <a:pos x="T4" y="T5"/>
                </a:cxn>
                <a:cxn ang="0">
                  <a:pos x="T6" y="T7"/>
                </a:cxn>
              </a:cxnLst>
              <a:rect l="0" t="0" r="r" b="b"/>
              <a:pathLst>
                <a:path w="130" h="235">
                  <a:moveTo>
                    <a:pt x="0" y="116"/>
                  </a:moveTo>
                  <a:lnTo>
                    <a:pt x="130" y="0"/>
                  </a:lnTo>
                  <a:lnTo>
                    <a:pt x="130" y="235"/>
                  </a:lnTo>
                  <a:lnTo>
                    <a:pt x="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2"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3"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4"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5"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6"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7"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8"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grpSp>
      <p:grpSp>
        <p:nvGrpSpPr>
          <p:cNvPr id="49" name="Group 5"/>
          <p:cNvGrpSpPr>
            <a:grpSpLocks noChangeAspect="1"/>
          </p:cNvGrpSpPr>
          <p:nvPr/>
        </p:nvGrpSpPr>
        <p:grpSpPr bwMode="auto">
          <a:xfrm>
            <a:off x="4659790" y="4249557"/>
            <a:ext cx="1220278" cy="790299"/>
            <a:chOff x="2311" y="1248"/>
            <a:chExt cx="2112" cy="1248"/>
          </a:xfrm>
        </p:grpSpPr>
        <p:sp>
          <p:nvSpPr>
            <p:cNvPr id="50"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1" name="Rectangle 8"/>
            <p:cNvSpPr>
              <a:spLocks noChangeArrowheads="1"/>
            </p:cNvSpPr>
            <p:nvPr/>
          </p:nvSpPr>
          <p:spPr bwMode="auto">
            <a:xfrm>
              <a:off x="3342"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2" name="Rectangle 9"/>
            <p:cNvSpPr>
              <a:spLocks noChangeArrowheads="1"/>
            </p:cNvSpPr>
            <p:nvPr/>
          </p:nvSpPr>
          <p:spPr bwMode="auto">
            <a:xfrm>
              <a:off x="3227"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3" name="Freeform 10"/>
            <p:cNvSpPr>
              <a:spLocks/>
            </p:cNvSpPr>
            <p:nvPr/>
          </p:nvSpPr>
          <p:spPr bwMode="auto">
            <a:xfrm>
              <a:off x="3098" y="1845"/>
              <a:ext cx="130" cy="235"/>
            </a:xfrm>
            <a:custGeom>
              <a:avLst/>
              <a:gdLst>
                <a:gd name="T0" fmla="*/ 0 w 130"/>
                <a:gd name="T1" fmla="*/ 116 h 235"/>
                <a:gd name="T2" fmla="*/ 130 w 130"/>
                <a:gd name="T3" fmla="*/ 0 h 235"/>
                <a:gd name="T4" fmla="*/ 130 w 130"/>
                <a:gd name="T5" fmla="*/ 235 h 235"/>
                <a:gd name="T6" fmla="*/ 0 w 130"/>
                <a:gd name="T7" fmla="*/ 116 h 235"/>
              </a:gdLst>
              <a:ahLst/>
              <a:cxnLst>
                <a:cxn ang="0">
                  <a:pos x="T0" y="T1"/>
                </a:cxn>
                <a:cxn ang="0">
                  <a:pos x="T2" y="T3"/>
                </a:cxn>
                <a:cxn ang="0">
                  <a:pos x="T4" y="T5"/>
                </a:cxn>
                <a:cxn ang="0">
                  <a:pos x="T6" y="T7"/>
                </a:cxn>
              </a:cxnLst>
              <a:rect l="0" t="0" r="r" b="b"/>
              <a:pathLst>
                <a:path w="130" h="235">
                  <a:moveTo>
                    <a:pt x="0" y="116"/>
                  </a:moveTo>
                  <a:lnTo>
                    <a:pt x="130" y="0"/>
                  </a:lnTo>
                  <a:lnTo>
                    <a:pt x="130" y="235"/>
                  </a:lnTo>
                  <a:lnTo>
                    <a:pt x="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4"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5"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6"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7"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8"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9"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0"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grpSp>
      <p:grpSp>
        <p:nvGrpSpPr>
          <p:cNvPr id="61" name="Group 5"/>
          <p:cNvGrpSpPr>
            <a:grpSpLocks noChangeAspect="1"/>
          </p:cNvGrpSpPr>
          <p:nvPr/>
        </p:nvGrpSpPr>
        <p:grpSpPr bwMode="auto">
          <a:xfrm flipH="1">
            <a:off x="342029" y="3124200"/>
            <a:ext cx="1220278" cy="790299"/>
            <a:chOff x="2311" y="1248"/>
            <a:chExt cx="2112" cy="1248"/>
          </a:xfrm>
        </p:grpSpPr>
        <p:sp>
          <p:nvSpPr>
            <p:cNvPr id="62"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3" name="Rectangle 8"/>
            <p:cNvSpPr>
              <a:spLocks noChangeArrowheads="1"/>
            </p:cNvSpPr>
            <p:nvPr/>
          </p:nvSpPr>
          <p:spPr bwMode="auto">
            <a:xfrm>
              <a:off x="3342"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4" name="Rectangle 9"/>
            <p:cNvSpPr>
              <a:spLocks noChangeArrowheads="1"/>
            </p:cNvSpPr>
            <p:nvPr/>
          </p:nvSpPr>
          <p:spPr bwMode="auto">
            <a:xfrm>
              <a:off x="3227"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5" name="Freeform 10"/>
            <p:cNvSpPr>
              <a:spLocks/>
            </p:cNvSpPr>
            <p:nvPr/>
          </p:nvSpPr>
          <p:spPr bwMode="auto">
            <a:xfrm>
              <a:off x="3098" y="1845"/>
              <a:ext cx="130" cy="235"/>
            </a:xfrm>
            <a:custGeom>
              <a:avLst/>
              <a:gdLst>
                <a:gd name="T0" fmla="*/ 0 w 130"/>
                <a:gd name="T1" fmla="*/ 116 h 235"/>
                <a:gd name="T2" fmla="*/ 130 w 130"/>
                <a:gd name="T3" fmla="*/ 0 h 235"/>
                <a:gd name="T4" fmla="*/ 130 w 130"/>
                <a:gd name="T5" fmla="*/ 235 h 235"/>
                <a:gd name="T6" fmla="*/ 0 w 130"/>
                <a:gd name="T7" fmla="*/ 116 h 235"/>
              </a:gdLst>
              <a:ahLst/>
              <a:cxnLst>
                <a:cxn ang="0">
                  <a:pos x="T0" y="T1"/>
                </a:cxn>
                <a:cxn ang="0">
                  <a:pos x="T2" y="T3"/>
                </a:cxn>
                <a:cxn ang="0">
                  <a:pos x="T4" y="T5"/>
                </a:cxn>
                <a:cxn ang="0">
                  <a:pos x="T6" y="T7"/>
                </a:cxn>
              </a:cxnLst>
              <a:rect l="0" t="0" r="r" b="b"/>
              <a:pathLst>
                <a:path w="130" h="235">
                  <a:moveTo>
                    <a:pt x="0" y="116"/>
                  </a:moveTo>
                  <a:lnTo>
                    <a:pt x="130" y="0"/>
                  </a:lnTo>
                  <a:lnTo>
                    <a:pt x="130" y="235"/>
                  </a:lnTo>
                  <a:lnTo>
                    <a:pt x="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6"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7"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8"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9"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0"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1"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2"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grpSp>
      <p:grpSp>
        <p:nvGrpSpPr>
          <p:cNvPr id="73" name="Group 5"/>
          <p:cNvGrpSpPr>
            <a:grpSpLocks noChangeAspect="1"/>
          </p:cNvGrpSpPr>
          <p:nvPr/>
        </p:nvGrpSpPr>
        <p:grpSpPr bwMode="auto">
          <a:xfrm flipH="1">
            <a:off x="152400" y="5458641"/>
            <a:ext cx="1220278" cy="790299"/>
            <a:chOff x="2311" y="1248"/>
            <a:chExt cx="2112" cy="1248"/>
          </a:xfrm>
        </p:grpSpPr>
        <p:sp>
          <p:nvSpPr>
            <p:cNvPr id="74"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5" name="Rectangle 8"/>
            <p:cNvSpPr>
              <a:spLocks noChangeArrowheads="1"/>
            </p:cNvSpPr>
            <p:nvPr/>
          </p:nvSpPr>
          <p:spPr bwMode="auto">
            <a:xfrm>
              <a:off x="3342"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6" name="Rectangle 9"/>
            <p:cNvSpPr>
              <a:spLocks noChangeArrowheads="1"/>
            </p:cNvSpPr>
            <p:nvPr/>
          </p:nvSpPr>
          <p:spPr bwMode="auto">
            <a:xfrm>
              <a:off x="3227"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7" name="Freeform 10"/>
            <p:cNvSpPr>
              <a:spLocks/>
            </p:cNvSpPr>
            <p:nvPr/>
          </p:nvSpPr>
          <p:spPr bwMode="auto">
            <a:xfrm>
              <a:off x="3098" y="1845"/>
              <a:ext cx="130" cy="235"/>
            </a:xfrm>
            <a:custGeom>
              <a:avLst/>
              <a:gdLst>
                <a:gd name="T0" fmla="*/ 0 w 130"/>
                <a:gd name="T1" fmla="*/ 116 h 235"/>
                <a:gd name="T2" fmla="*/ 130 w 130"/>
                <a:gd name="T3" fmla="*/ 0 h 235"/>
                <a:gd name="T4" fmla="*/ 130 w 130"/>
                <a:gd name="T5" fmla="*/ 235 h 235"/>
                <a:gd name="T6" fmla="*/ 0 w 130"/>
                <a:gd name="T7" fmla="*/ 116 h 235"/>
              </a:gdLst>
              <a:ahLst/>
              <a:cxnLst>
                <a:cxn ang="0">
                  <a:pos x="T0" y="T1"/>
                </a:cxn>
                <a:cxn ang="0">
                  <a:pos x="T2" y="T3"/>
                </a:cxn>
                <a:cxn ang="0">
                  <a:pos x="T4" y="T5"/>
                </a:cxn>
                <a:cxn ang="0">
                  <a:pos x="T6" y="T7"/>
                </a:cxn>
              </a:cxnLst>
              <a:rect l="0" t="0" r="r" b="b"/>
              <a:pathLst>
                <a:path w="130" h="235">
                  <a:moveTo>
                    <a:pt x="0" y="116"/>
                  </a:moveTo>
                  <a:lnTo>
                    <a:pt x="130" y="0"/>
                  </a:lnTo>
                  <a:lnTo>
                    <a:pt x="130" y="235"/>
                  </a:lnTo>
                  <a:lnTo>
                    <a:pt x="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8"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9"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80"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81"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82"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83"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84"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grpSp>
      <p:sp>
        <p:nvSpPr>
          <p:cNvPr id="9" name="Freeform 8"/>
          <p:cNvSpPr/>
          <p:nvPr/>
        </p:nvSpPr>
        <p:spPr bwMode="auto">
          <a:xfrm>
            <a:off x="7491063" y="4963886"/>
            <a:ext cx="1652937" cy="1714468"/>
          </a:xfrm>
          <a:custGeom>
            <a:avLst/>
            <a:gdLst>
              <a:gd name="connsiteX0" fmla="*/ 1349829 w 1449816"/>
              <a:gd name="connsiteY0" fmla="*/ 0 h 1714468"/>
              <a:gd name="connsiteX1" fmla="*/ 0 w 1449816"/>
              <a:gd name="connsiteY1" fmla="*/ 493485 h 1714468"/>
              <a:gd name="connsiteX2" fmla="*/ 1349829 w 1449816"/>
              <a:gd name="connsiteY2" fmla="*/ 1625600 h 1714468"/>
              <a:gd name="connsiteX3" fmla="*/ 1349829 w 1449816"/>
              <a:gd name="connsiteY3" fmla="*/ 1640114 h 1714468"/>
              <a:gd name="connsiteX4" fmla="*/ 1349829 w 1449816"/>
              <a:gd name="connsiteY4" fmla="*/ 1640114 h 1714468"/>
              <a:gd name="connsiteX5" fmla="*/ 1378857 w 1449816"/>
              <a:gd name="connsiteY5" fmla="*/ 1611085 h 171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9816" h="1714468">
                <a:moveTo>
                  <a:pt x="1349829" y="0"/>
                </a:moveTo>
                <a:cubicBezTo>
                  <a:pt x="674914" y="111276"/>
                  <a:pt x="0" y="222552"/>
                  <a:pt x="0" y="493485"/>
                </a:cubicBezTo>
                <a:cubicBezTo>
                  <a:pt x="0" y="764418"/>
                  <a:pt x="1124858" y="1434495"/>
                  <a:pt x="1349829" y="1625600"/>
                </a:cubicBezTo>
                <a:cubicBezTo>
                  <a:pt x="1574800" y="1816705"/>
                  <a:pt x="1349829" y="1640114"/>
                  <a:pt x="1349829" y="1640114"/>
                </a:cubicBezTo>
                <a:lnTo>
                  <a:pt x="1349829" y="1640114"/>
                </a:lnTo>
                <a:lnTo>
                  <a:pt x="1378857" y="1611085"/>
                </a:ln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85" name="Freeform 84"/>
          <p:cNvSpPr/>
          <p:nvPr/>
        </p:nvSpPr>
        <p:spPr bwMode="auto">
          <a:xfrm rot="17691109">
            <a:off x="6482518" y="-79807"/>
            <a:ext cx="1778423" cy="2802599"/>
          </a:xfrm>
          <a:custGeom>
            <a:avLst/>
            <a:gdLst>
              <a:gd name="connsiteX0" fmla="*/ 1349829 w 1449816"/>
              <a:gd name="connsiteY0" fmla="*/ 0 h 1714468"/>
              <a:gd name="connsiteX1" fmla="*/ 0 w 1449816"/>
              <a:gd name="connsiteY1" fmla="*/ 493485 h 1714468"/>
              <a:gd name="connsiteX2" fmla="*/ 1349829 w 1449816"/>
              <a:gd name="connsiteY2" fmla="*/ 1625600 h 1714468"/>
              <a:gd name="connsiteX3" fmla="*/ 1349829 w 1449816"/>
              <a:gd name="connsiteY3" fmla="*/ 1640114 h 1714468"/>
              <a:gd name="connsiteX4" fmla="*/ 1349829 w 1449816"/>
              <a:gd name="connsiteY4" fmla="*/ 1640114 h 1714468"/>
              <a:gd name="connsiteX5" fmla="*/ 1378857 w 1449816"/>
              <a:gd name="connsiteY5" fmla="*/ 1611085 h 171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9816" h="1714468">
                <a:moveTo>
                  <a:pt x="1349829" y="0"/>
                </a:moveTo>
                <a:cubicBezTo>
                  <a:pt x="674914" y="111276"/>
                  <a:pt x="0" y="222552"/>
                  <a:pt x="0" y="493485"/>
                </a:cubicBezTo>
                <a:cubicBezTo>
                  <a:pt x="0" y="764418"/>
                  <a:pt x="1124858" y="1434495"/>
                  <a:pt x="1349829" y="1625600"/>
                </a:cubicBezTo>
                <a:cubicBezTo>
                  <a:pt x="1574800" y="1816705"/>
                  <a:pt x="1349829" y="1640114"/>
                  <a:pt x="1349829" y="1640114"/>
                </a:cubicBezTo>
                <a:lnTo>
                  <a:pt x="1349829" y="1640114"/>
                </a:lnTo>
                <a:lnTo>
                  <a:pt x="1378857" y="1611085"/>
                </a:ln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87" name="Freeform 86"/>
          <p:cNvSpPr/>
          <p:nvPr/>
        </p:nvSpPr>
        <p:spPr bwMode="auto">
          <a:xfrm>
            <a:off x="649973" y="4063967"/>
            <a:ext cx="2660531" cy="2248218"/>
          </a:xfrm>
          <a:custGeom>
            <a:avLst/>
            <a:gdLst>
              <a:gd name="connsiteX0" fmla="*/ 496656 w 2660531"/>
              <a:gd name="connsiteY0" fmla="*/ 1828833 h 2248218"/>
              <a:gd name="connsiteX1" fmla="*/ 1570713 w 2660531"/>
              <a:gd name="connsiteY1" fmla="*/ 2206204 h 2248218"/>
              <a:gd name="connsiteX2" fmla="*/ 2659284 w 2660531"/>
              <a:gd name="connsiteY2" fmla="*/ 885404 h 2248218"/>
              <a:gd name="connsiteX3" fmla="*/ 1352998 w 2660531"/>
              <a:gd name="connsiteY3" fmla="*/ 33 h 2248218"/>
              <a:gd name="connsiteX4" fmla="*/ 32198 w 2660531"/>
              <a:gd name="connsiteY4" fmla="*/ 914433 h 2248218"/>
              <a:gd name="connsiteX5" fmla="*/ 496656 w 2660531"/>
              <a:gd name="connsiteY5" fmla="*/ 1828833 h 224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0531" h="2248218">
                <a:moveTo>
                  <a:pt x="496656" y="1828833"/>
                </a:moveTo>
                <a:cubicBezTo>
                  <a:pt x="753075" y="2044128"/>
                  <a:pt x="1210275" y="2363442"/>
                  <a:pt x="1570713" y="2206204"/>
                </a:cubicBezTo>
                <a:cubicBezTo>
                  <a:pt x="1931151" y="2048966"/>
                  <a:pt x="2695570" y="1253099"/>
                  <a:pt x="2659284" y="885404"/>
                </a:cubicBezTo>
                <a:cubicBezTo>
                  <a:pt x="2622998" y="517709"/>
                  <a:pt x="1790846" y="-4805"/>
                  <a:pt x="1352998" y="33"/>
                </a:cubicBezTo>
                <a:cubicBezTo>
                  <a:pt x="915150" y="4871"/>
                  <a:pt x="172503" y="612052"/>
                  <a:pt x="32198" y="914433"/>
                </a:cubicBezTo>
                <a:cubicBezTo>
                  <a:pt x="-108107" y="1216814"/>
                  <a:pt x="240237" y="1613538"/>
                  <a:pt x="496656" y="1828833"/>
                </a:cubicBezTo>
                <a:close/>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88" name="Freeform 87"/>
          <p:cNvSpPr/>
          <p:nvPr/>
        </p:nvSpPr>
        <p:spPr bwMode="auto">
          <a:xfrm>
            <a:off x="1114836" y="2269437"/>
            <a:ext cx="1952083" cy="2583372"/>
          </a:xfrm>
          <a:custGeom>
            <a:avLst/>
            <a:gdLst>
              <a:gd name="connsiteX0" fmla="*/ 2764 w 1952083"/>
              <a:gd name="connsiteY0" fmla="*/ 1228506 h 2583372"/>
              <a:gd name="connsiteX1" fmla="*/ 249507 w 1952083"/>
              <a:gd name="connsiteY1" fmla="*/ 241534 h 2583372"/>
              <a:gd name="connsiteX2" fmla="*/ 1105850 w 1952083"/>
              <a:gd name="connsiteY2" fmla="*/ 81877 h 2583372"/>
              <a:gd name="connsiteX3" fmla="*/ 1410650 w 1952083"/>
              <a:gd name="connsiteY3" fmla="*/ 1330106 h 2583372"/>
              <a:gd name="connsiteX4" fmla="*/ 1947678 w 1952083"/>
              <a:gd name="connsiteY4" fmla="*/ 1475249 h 2583372"/>
              <a:gd name="connsiteX5" fmla="*/ 1584821 w 1952083"/>
              <a:gd name="connsiteY5" fmla="*/ 2578334 h 2583372"/>
              <a:gd name="connsiteX6" fmla="*/ 278535 w 1952083"/>
              <a:gd name="connsiteY6" fmla="*/ 1867134 h 2583372"/>
              <a:gd name="connsiteX7" fmla="*/ 365621 w 1952083"/>
              <a:gd name="connsiteY7" fmla="*/ 1446220 h 2583372"/>
              <a:gd name="connsiteX8" fmla="*/ 2764 w 1952083"/>
              <a:gd name="connsiteY8" fmla="*/ 1228506 h 258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083" h="2583372">
                <a:moveTo>
                  <a:pt x="2764" y="1228506"/>
                </a:moveTo>
                <a:cubicBezTo>
                  <a:pt x="-16588" y="1027725"/>
                  <a:pt x="65659" y="432639"/>
                  <a:pt x="249507" y="241534"/>
                </a:cubicBezTo>
                <a:cubicBezTo>
                  <a:pt x="433355" y="50429"/>
                  <a:pt x="912326" y="-99552"/>
                  <a:pt x="1105850" y="81877"/>
                </a:cubicBezTo>
                <a:cubicBezTo>
                  <a:pt x="1299374" y="263306"/>
                  <a:pt x="1270345" y="1097877"/>
                  <a:pt x="1410650" y="1330106"/>
                </a:cubicBezTo>
                <a:cubicBezTo>
                  <a:pt x="1550955" y="1562335"/>
                  <a:pt x="1918650" y="1267211"/>
                  <a:pt x="1947678" y="1475249"/>
                </a:cubicBezTo>
                <a:cubicBezTo>
                  <a:pt x="1976707" y="1683287"/>
                  <a:pt x="1863012" y="2513020"/>
                  <a:pt x="1584821" y="2578334"/>
                </a:cubicBezTo>
                <a:cubicBezTo>
                  <a:pt x="1306630" y="2643648"/>
                  <a:pt x="481735" y="2055820"/>
                  <a:pt x="278535" y="1867134"/>
                </a:cubicBezTo>
                <a:cubicBezTo>
                  <a:pt x="75335" y="1678448"/>
                  <a:pt x="414002" y="1545401"/>
                  <a:pt x="365621" y="1446220"/>
                </a:cubicBezTo>
                <a:cubicBezTo>
                  <a:pt x="317240" y="1347039"/>
                  <a:pt x="22116" y="1429287"/>
                  <a:pt x="2764" y="1228506"/>
                </a:cubicBezTo>
                <a:close/>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89" name="Freeform 88"/>
          <p:cNvSpPr/>
          <p:nvPr/>
        </p:nvSpPr>
        <p:spPr bwMode="auto">
          <a:xfrm>
            <a:off x="1407050" y="809177"/>
            <a:ext cx="3469803" cy="3203992"/>
          </a:xfrm>
          <a:custGeom>
            <a:avLst/>
            <a:gdLst>
              <a:gd name="connsiteX0" fmla="*/ 1365179 w 3469803"/>
              <a:gd name="connsiteY0" fmla="*/ 526137 h 3203992"/>
              <a:gd name="connsiteX1" fmla="*/ 973293 w 3469803"/>
              <a:gd name="connsiteY1" fmla="*/ 18137 h 3203992"/>
              <a:gd name="connsiteX2" fmla="*/ 334664 w 3469803"/>
              <a:gd name="connsiteY2" fmla="*/ 163280 h 3203992"/>
              <a:gd name="connsiteX3" fmla="*/ 465293 w 3469803"/>
              <a:gd name="connsiteY3" fmla="*/ 642252 h 3203992"/>
              <a:gd name="connsiteX4" fmla="*/ 836 w 3469803"/>
              <a:gd name="connsiteY4" fmla="*/ 1237337 h 3203992"/>
              <a:gd name="connsiteX5" fmla="*/ 392721 w 3469803"/>
              <a:gd name="connsiteY5" fmla="*/ 2122709 h 3203992"/>
              <a:gd name="connsiteX6" fmla="*/ 1713521 w 3469803"/>
              <a:gd name="connsiteY6" fmla="*/ 2529109 h 3203992"/>
              <a:gd name="connsiteX7" fmla="*/ 1757064 w 3469803"/>
              <a:gd name="connsiteY7" fmla="*/ 3196766 h 3203992"/>
              <a:gd name="connsiteX8" fmla="*/ 3469750 w 3469803"/>
              <a:gd name="connsiteY8" fmla="*/ 2064652 h 3203992"/>
              <a:gd name="connsiteX9" fmla="*/ 1815121 w 3469803"/>
              <a:gd name="connsiteY9" fmla="*/ 1527623 h 3203992"/>
              <a:gd name="connsiteX10" fmla="*/ 1365179 w 3469803"/>
              <a:gd name="connsiteY10" fmla="*/ 526137 h 320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69803" h="3203992">
                <a:moveTo>
                  <a:pt x="1365179" y="526137"/>
                </a:moveTo>
                <a:cubicBezTo>
                  <a:pt x="1224874" y="274556"/>
                  <a:pt x="1145045" y="78613"/>
                  <a:pt x="973293" y="18137"/>
                </a:cubicBezTo>
                <a:cubicBezTo>
                  <a:pt x="801541" y="-42339"/>
                  <a:pt x="419331" y="59261"/>
                  <a:pt x="334664" y="163280"/>
                </a:cubicBezTo>
                <a:cubicBezTo>
                  <a:pt x="249997" y="267299"/>
                  <a:pt x="520931" y="463242"/>
                  <a:pt x="465293" y="642252"/>
                </a:cubicBezTo>
                <a:cubicBezTo>
                  <a:pt x="409655" y="821262"/>
                  <a:pt x="12931" y="990594"/>
                  <a:pt x="836" y="1237337"/>
                </a:cubicBezTo>
                <a:cubicBezTo>
                  <a:pt x="-11259" y="1484080"/>
                  <a:pt x="107274" y="1907414"/>
                  <a:pt x="392721" y="2122709"/>
                </a:cubicBezTo>
                <a:cubicBezTo>
                  <a:pt x="678168" y="2338004"/>
                  <a:pt x="1486131" y="2350100"/>
                  <a:pt x="1713521" y="2529109"/>
                </a:cubicBezTo>
                <a:cubicBezTo>
                  <a:pt x="1940911" y="2708118"/>
                  <a:pt x="1464359" y="3274175"/>
                  <a:pt x="1757064" y="3196766"/>
                </a:cubicBezTo>
                <a:cubicBezTo>
                  <a:pt x="2049769" y="3119357"/>
                  <a:pt x="3460074" y="2342843"/>
                  <a:pt x="3469750" y="2064652"/>
                </a:cubicBezTo>
                <a:cubicBezTo>
                  <a:pt x="3479426" y="1786462"/>
                  <a:pt x="2163464" y="1779204"/>
                  <a:pt x="1815121" y="1527623"/>
                </a:cubicBezTo>
                <a:cubicBezTo>
                  <a:pt x="1466778" y="1276042"/>
                  <a:pt x="1505484" y="777718"/>
                  <a:pt x="1365179" y="526137"/>
                </a:cubicBezTo>
                <a:close/>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90" name="Freeform 89"/>
          <p:cNvSpPr/>
          <p:nvPr/>
        </p:nvSpPr>
        <p:spPr bwMode="auto">
          <a:xfrm>
            <a:off x="1864416" y="3232699"/>
            <a:ext cx="3522401" cy="2751637"/>
          </a:xfrm>
          <a:custGeom>
            <a:avLst/>
            <a:gdLst>
              <a:gd name="connsiteX0" fmla="*/ 3084955 w 3522401"/>
              <a:gd name="connsiteY0" fmla="*/ 1716672 h 2751637"/>
              <a:gd name="connsiteX1" fmla="*/ 3520384 w 3522401"/>
              <a:gd name="connsiteY1" fmla="*/ 860330 h 2751637"/>
              <a:gd name="connsiteX2" fmla="*/ 3244613 w 3522401"/>
              <a:gd name="connsiteY2" fmla="*/ 294272 h 2751637"/>
              <a:gd name="connsiteX3" fmla="*/ 3172041 w 3522401"/>
              <a:gd name="connsiteY3" fmla="*/ 279758 h 2751637"/>
              <a:gd name="connsiteX4" fmla="*/ 1648041 w 3522401"/>
              <a:gd name="connsiteY4" fmla="*/ 18501 h 2751637"/>
              <a:gd name="connsiteX5" fmla="*/ 588498 w 3522401"/>
              <a:gd name="connsiteY5" fmla="*/ 860330 h 2751637"/>
              <a:gd name="connsiteX6" fmla="*/ 36955 w 3522401"/>
              <a:gd name="connsiteY6" fmla="*/ 2050501 h 2751637"/>
              <a:gd name="connsiteX7" fmla="*/ 1604498 w 3522401"/>
              <a:gd name="connsiteY7" fmla="*/ 2747187 h 2751637"/>
              <a:gd name="connsiteX8" fmla="*/ 2199584 w 3522401"/>
              <a:gd name="connsiteY8" fmla="*/ 1731187 h 2751637"/>
              <a:gd name="connsiteX9" fmla="*/ 3084955 w 3522401"/>
              <a:gd name="connsiteY9" fmla="*/ 1716672 h 275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2401" h="2751637">
                <a:moveTo>
                  <a:pt x="3084955" y="1716672"/>
                </a:moveTo>
                <a:cubicBezTo>
                  <a:pt x="3305088" y="1571529"/>
                  <a:pt x="3493774" y="1097397"/>
                  <a:pt x="3520384" y="860330"/>
                </a:cubicBezTo>
                <a:cubicBezTo>
                  <a:pt x="3546994" y="623263"/>
                  <a:pt x="3302670" y="391034"/>
                  <a:pt x="3244613" y="294272"/>
                </a:cubicBezTo>
                <a:cubicBezTo>
                  <a:pt x="3186556" y="197510"/>
                  <a:pt x="3172041" y="279758"/>
                  <a:pt x="3172041" y="279758"/>
                </a:cubicBezTo>
                <a:cubicBezTo>
                  <a:pt x="2905946" y="233796"/>
                  <a:pt x="2078631" y="-78261"/>
                  <a:pt x="1648041" y="18501"/>
                </a:cubicBezTo>
                <a:cubicBezTo>
                  <a:pt x="1217451" y="115263"/>
                  <a:pt x="857012" y="521663"/>
                  <a:pt x="588498" y="860330"/>
                </a:cubicBezTo>
                <a:cubicBezTo>
                  <a:pt x="319984" y="1198997"/>
                  <a:pt x="-132378" y="1736025"/>
                  <a:pt x="36955" y="2050501"/>
                </a:cubicBezTo>
                <a:cubicBezTo>
                  <a:pt x="206288" y="2364977"/>
                  <a:pt x="1244060" y="2800406"/>
                  <a:pt x="1604498" y="2747187"/>
                </a:cubicBezTo>
                <a:cubicBezTo>
                  <a:pt x="1964936" y="2693968"/>
                  <a:pt x="1948003" y="1898101"/>
                  <a:pt x="2199584" y="1731187"/>
                </a:cubicBezTo>
                <a:cubicBezTo>
                  <a:pt x="2451165" y="1564273"/>
                  <a:pt x="2864822" y="1861815"/>
                  <a:pt x="3084955" y="1716672"/>
                </a:cubicBezTo>
                <a:close/>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570597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168" y="2074142"/>
            <a:ext cx="4640477" cy="3480358"/>
          </a:xfrm>
          <a:prstGeom prst="rect">
            <a:avLst/>
          </a:prstGeom>
        </p:spPr>
      </p:pic>
      <p:sp>
        <p:nvSpPr>
          <p:cNvPr id="5" name="TextBox 4"/>
          <p:cNvSpPr txBox="1"/>
          <p:nvPr/>
        </p:nvSpPr>
        <p:spPr>
          <a:xfrm>
            <a:off x="6563113" y="1888646"/>
            <a:ext cx="2428486" cy="2923877"/>
          </a:xfrm>
          <a:prstGeom prst="rect">
            <a:avLst/>
          </a:prstGeom>
          <a:noFill/>
        </p:spPr>
        <p:txBody>
          <a:bodyPr wrap="square" rtlCol="0">
            <a:spAutoFit/>
          </a:bodyPr>
          <a:lstStyle/>
          <a:p>
            <a:pPr algn="r"/>
            <a:endParaRPr lang="en-US" sz="2400" b="0" dirty="0" smtClean="0">
              <a:solidFill>
                <a:srgbClr val="FFC000"/>
              </a:solidFill>
            </a:endParaRPr>
          </a:p>
          <a:p>
            <a:pPr algn="r"/>
            <a:r>
              <a:rPr lang="en-US" sz="2000" b="0" dirty="0" smtClean="0">
                <a:solidFill>
                  <a:srgbClr val="FFC000"/>
                </a:solidFill>
              </a:rPr>
              <a:t>… Disciplines</a:t>
            </a:r>
          </a:p>
          <a:p>
            <a:pPr algn="r"/>
            <a:r>
              <a:rPr lang="en-US" sz="2000" b="0" dirty="0" smtClean="0">
                <a:solidFill>
                  <a:srgbClr val="FFC000"/>
                </a:solidFill>
              </a:rPr>
              <a:t>Perspectives</a:t>
            </a:r>
          </a:p>
          <a:p>
            <a:pPr algn="r"/>
            <a:r>
              <a:rPr lang="en-US" sz="2000" b="0" dirty="0" smtClean="0">
                <a:solidFill>
                  <a:srgbClr val="FFC000"/>
                </a:solidFill>
              </a:rPr>
              <a:t>Epistemologies</a:t>
            </a:r>
          </a:p>
          <a:p>
            <a:pPr algn="r"/>
            <a:r>
              <a:rPr lang="en-US" sz="2000" b="0" dirty="0" smtClean="0">
                <a:solidFill>
                  <a:srgbClr val="FFC000"/>
                </a:solidFill>
              </a:rPr>
              <a:t>Boundary choices</a:t>
            </a:r>
          </a:p>
          <a:p>
            <a:pPr algn="r"/>
            <a:r>
              <a:rPr lang="en-US" sz="2000" b="0" dirty="0" smtClean="0">
                <a:solidFill>
                  <a:srgbClr val="FFC000"/>
                </a:solidFill>
              </a:rPr>
              <a:t>Values</a:t>
            </a:r>
          </a:p>
          <a:p>
            <a:pPr algn="r"/>
            <a:r>
              <a:rPr lang="en-US" sz="2000" b="0" dirty="0" smtClean="0">
                <a:solidFill>
                  <a:srgbClr val="FFC000"/>
                </a:solidFill>
              </a:rPr>
              <a:t>Practices</a:t>
            </a:r>
          </a:p>
          <a:p>
            <a:pPr algn="r"/>
            <a:r>
              <a:rPr lang="en-US" sz="2000" b="0" dirty="0" smtClean="0">
                <a:solidFill>
                  <a:srgbClr val="FFC000"/>
                </a:solidFill>
              </a:rPr>
              <a:t>Interdependencies</a:t>
            </a:r>
          </a:p>
          <a:p>
            <a:pPr algn="r"/>
            <a:r>
              <a:rPr lang="en-US" sz="2000" b="0" dirty="0">
                <a:solidFill>
                  <a:srgbClr val="FFC000"/>
                </a:solidFill>
              </a:rPr>
              <a:t>C</a:t>
            </a:r>
            <a:r>
              <a:rPr lang="en-US" sz="2000" b="0" dirty="0" smtClean="0">
                <a:solidFill>
                  <a:srgbClr val="FFC000"/>
                </a:solidFill>
              </a:rPr>
              <a:t>ontexts</a:t>
            </a:r>
            <a:endParaRPr lang="en-US" sz="2000" b="0" dirty="0">
              <a:solidFill>
                <a:srgbClr val="FFC000"/>
              </a:solidFill>
            </a:endParaRPr>
          </a:p>
        </p:txBody>
      </p:sp>
      <p:grpSp>
        <p:nvGrpSpPr>
          <p:cNvPr id="7" name="Group 5"/>
          <p:cNvGrpSpPr>
            <a:grpSpLocks noChangeAspect="1"/>
          </p:cNvGrpSpPr>
          <p:nvPr/>
        </p:nvGrpSpPr>
        <p:grpSpPr bwMode="auto">
          <a:xfrm flipH="1">
            <a:off x="5342835" y="759165"/>
            <a:ext cx="1220278" cy="790299"/>
            <a:chOff x="2311" y="1248"/>
            <a:chExt cx="2112" cy="1248"/>
          </a:xfrm>
        </p:grpSpPr>
        <p:sp>
          <p:nvSpPr>
            <p:cNvPr id="8"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11" name="Rectangle 8"/>
            <p:cNvSpPr>
              <a:spLocks noChangeArrowheads="1"/>
            </p:cNvSpPr>
            <p:nvPr/>
          </p:nvSpPr>
          <p:spPr bwMode="auto">
            <a:xfrm>
              <a:off x="3342"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12" name="Rectangle 9"/>
            <p:cNvSpPr>
              <a:spLocks noChangeArrowheads="1"/>
            </p:cNvSpPr>
            <p:nvPr/>
          </p:nvSpPr>
          <p:spPr bwMode="auto">
            <a:xfrm>
              <a:off x="3227"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13" name="Freeform 10"/>
            <p:cNvSpPr>
              <a:spLocks/>
            </p:cNvSpPr>
            <p:nvPr/>
          </p:nvSpPr>
          <p:spPr bwMode="auto">
            <a:xfrm>
              <a:off x="3098" y="1845"/>
              <a:ext cx="130" cy="235"/>
            </a:xfrm>
            <a:custGeom>
              <a:avLst/>
              <a:gdLst>
                <a:gd name="T0" fmla="*/ 0 w 130"/>
                <a:gd name="T1" fmla="*/ 116 h 235"/>
                <a:gd name="T2" fmla="*/ 130 w 130"/>
                <a:gd name="T3" fmla="*/ 0 h 235"/>
                <a:gd name="T4" fmla="*/ 130 w 130"/>
                <a:gd name="T5" fmla="*/ 235 h 235"/>
                <a:gd name="T6" fmla="*/ 0 w 130"/>
                <a:gd name="T7" fmla="*/ 116 h 235"/>
              </a:gdLst>
              <a:ahLst/>
              <a:cxnLst>
                <a:cxn ang="0">
                  <a:pos x="T0" y="T1"/>
                </a:cxn>
                <a:cxn ang="0">
                  <a:pos x="T2" y="T3"/>
                </a:cxn>
                <a:cxn ang="0">
                  <a:pos x="T4" y="T5"/>
                </a:cxn>
                <a:cxn ang="0">
                  <a:pos x="T6" y="T7"/>
                </a:cxn>
              </a:cxnLst>
              <a:rect l="0" t="0" r="r" b="b"/>
              <a:pathLst>
                <a:path w="130" h="235">
                  <a:moveTo>
                    <a:pt x="0" y="116"/>
                  </a:moveTo>
                  <a:lnTo>
                    <a:pt x="130" y="0"/>
                  </a:lnTo>
                  <a:lnTo>
                    <a:pt x="130" y="235"/>
                  </a:lnTo>
                  <a:lnTo>
                    <a:pt x="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0"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1"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2"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3"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4"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5"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6"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grpSp>
      <p:grpSp>
        <p:nvGrpSpPr>
          <p:cNvPr id="18" name="Group 5"/>
          <p:cNvGrpSpPr>
            <a:grpSpLocks noChangeAspect="1"/>
          </p:cNvGrpSpPr>
          <p:nvPr/>
        </p:nvGrpSpPr>
        <p:grpSpPr bwMode="auto">
          <a:xfrm flipH="1">
            <a:off x="6725500" y="5267706"/>
            <a:ext cx="1220278" cy="790299"/>
            <a:chOff x="2311" y="1248"/>
            <a:chExt cx="2112" cy="1248"/>
          </a:xfrm>
        </p:grpSpPr>
        <p:sp>
          <p:nvSpPr>
            <p:cNvPr id="19"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7" name="Rectangle 8"/>
            <p:cNvSpPr>
              <a:spLocks noChangeArrowheads="1"/>
            </p:cNvSpPr>
            <p:nvPr/>
          </p:nvSpPr>
          <p:spPr bwMode="auto">
            <a:xfrm>
              <a:off x="3342"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8" name="Rectangle 9"/>
            <p:cNvSpPr>
              <a:spLocks noChangeArrowheads="1"/>
            </p:cNvSpPr>
            <p:nvPr/>
          </p:nvSpPr>
          <p:spPr bwMode="auto">
            <a:xfrm>
              <a:off x="3227"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9" name="Freeform 10"/>
            <p:cNvSpPr>
              <a:spLocks/>
            </p:cNvSpPr>
            <p:nvPr/>
          </p:nvSpPr>
          <p:spPr bwMode="auto">
            <a:xfrm>
              <a:off x="3098" y="1845"/>
              <a:ext cx="130" cy="235"/>
            </a:xfrm>
            <a:custGeom>
              <a:avLst/>
              <a:gdLst>
                <a:gd name="T0" fmla="*/ 0 w 130"/>
                <a:gd name="T1" fmla="*/ 116 h 235"/>
                <a:gd name="T2" fmla="*/ 130 w 130"/>
                <a:gd name="T3" fmla="*/ 0 h 235"/>
                <a:gd name="T4" fmla="*/ 130 w 130"/>
                <a:gd name="T5" fmla="*/ 235 h 235"/>
                <a:gd name="T6" fmla="*/ 0 w 130"/>
                <a:gd name="T7" fmla="*/ 116 h 235"/>
              </a:gdLst>
              <a:ahLst/>
              <a:cxnLst>
                <a:cxn ang="0">
                  <a:pos x="T0" y="T1"/>
                </a:cxn>
                <a:cxn ang="0">
                  <a:pos x="T2" y="T3"/>
                </a:cxn>
                <a:cxn ang="0">
                  <a:pos x="T4" y="T5"/>
                </a:cxn>
                <a:cxn ang="0">
                  <a:pos x="T6" y="T7"/>
                </a:cxn>
              </a:cxnLst>
              <a:rect l="0" t="0" r="r" b="b"/>
              <a:pathLst>
                <a:path w="130" h="235">
                  <a:moveTo>
                    <a:pt x="0" y="116"/>
                  </a:moveTo>
                  <a:lnTo>
                    <a:pt x="130" y="0"/>
                  </a:lnTo>
                  <a:lnTo>
                    <a:pt x="130" y="235"/>
                  </a:lnTo>
                  <a:lnTo>
                    <a:pt x="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0"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1"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2"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3"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4"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5"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6"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grpSp>
      <p:grpSp>
        <p:nvGrpSpPr>
          <p:cNvPr id="37" name="Group 5"/>
          <p:cNvGrpSpPr>
            <a:grpSpLocks noChangeAspect="1"/>
          </p:cNvGrpSpPr>
          <p:nvPr/>
        </p:nvGrpSpPr>
        <p:grpSpPr bwMode="auto">
          <a:xfrm>
            <a:off x="2456780" y="849719"/>
            <a:ext cx="1220278" cy="790299"/>
            <a:chOff x="2311" y="1248"/>
            <a:chExt cx="2112" cy="1248"/>
          </a:xfrm>
        </p:grpSpPr>
        <p:sp>
          <p:nvSpPr>
            <p:cNvPr id="38"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9" name="Rectangle 8"/>
            <p:cNvSpPr>
              <a:spLocks noChangeArrowheads="1"/>
            </p:cNvSpPr>
            <p:nvPr/>
          </p:nvSpPr>
          <p:spPr bwMode="auto">
            <a:xfrm>
              <a:off x="3342"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0" name="Rectangle 9"/>
            <p:cNvSpPr>
              <a:spLocks noChangeArrowheads="1"/>
            </p:cNvSpPr>
            <p:nvPr/>
          </p:nvSpPr>
          <p:spPr bwMode="auto">
            <a:xfrm>
              <a:off x="3227"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1" name="Freeform 10"/>
            <p:cNvSpPr>
              <a:spLocks/>
            </p:cNvSpPr>
            <p:nvPr/>
          </p:nvSpPr>
          <p:spPr bwMode="auto">
            <a:xfrm>
              <a:off x="3098" y="1845"/>
              <a:ext cx="130" cy="235"/>
            </a:xfrm>
            <a:custGeom>
              <a:avLst/>
              <a:gdLst>
                <a:gd name="T0" fmla="*/ 0 w 130"/>
                <a:gd name="T1" fmla="*/ 116 h 235"/>
                <a:gd name="T2" fmla="*/ 130 w 130"/>
                <a:gd name="T3" fmla="*/ 0 h 235"/>
                <a:gd name="T4" fmla="*/ 130 w 130"/>
                <a:gd name="T5" fmla="*/ 235 h 235"/>
                <a:gd name="T6" fmla="*/ 0 w 130"/>
                <a:gd name="T7" fmla="*/ 116 h 235"/>
              </a:gdLst>
              <a:ahLst/>
              <a:cxnLst>
                <a:cxn ang="0">
                  <a:pos x="T0" y="T1"/>
                </a:cxn>
                <a:cxn ang="0">
                  <a:pos x="T2" y="T3"/>
                </a:cxn>
                <a:cxn ang="0">
                  <a:pos x="T4" y="T5"/>
                </a:cxn>
                <a:cxn ang="0">
                  <a:pos x="T6" y="T7"/>
                </a:cxn>
              </a:cxnLst>
              <a:rect l="0" t="0" r="r" b="b"/>
              <a:pathLst>
                <a:path w="130" h="235">
                  <a:moveTo>
                    <a:pt x="0" y="116"/>
                  </a:moveTo>
                  <a:lnTo>
                    <a:pt x="130" y="0"/>
                  </a:lnTo>
                  <a:lnTo>
                    <a:pt x="130" y="235"/>
                  </a:lnTo>
                  <a:lnTo>
                    <a:pt x="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2"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3"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4"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5"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6"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7"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8"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grpSp>
      <p:grpSp>
        <p:nvGrpSpPr>
          <p:cNvPr id="49" name="Group 5"/>
          <p:cNvGrpSpPr>
            <a:grpSpLocks noChangeAspect="1"/>
          </p:cNvGrpSpPr>
          <p:nvPr/>
        </p:nvGrpSpPr>
        <p:grpSpPr bwMode="auto">
          <a:xfrm>
            <a:off x="4659790" y="4249557"/>
            <a:ext cx="1220278" cy="790299"/>
            <a:chOff x="2311" y="1248"/>
            <a:chExt cx="2112" cy="1248"/>
          </a:xfrm>
        </p:grpSpPr>
        <p:sp>
          <p:nvSpPr>
            <p:cNvPr id="50"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1" name="Rectangle 8"/>
            <p:cNvSpPr>
              <a:spLocks noChangeArrowheads="1"/>
            </p:cNvSpPr>
            <p:nvPr/>
          </p:nvSpPr>
          <p:spPr bwMode="auto">
            <a:xfrm>
              <a:off x="3342"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2" name="Rectangle 9"/>
            <p:cNvSpPr>
              <a:spLocks noChangeArrowheads="1"/>
            </p:cNvSpPr>
            <p:nvPr/>
          </p:nvSpPr>
          <p:spPr bwMode="auto">
            <a:xfrm>
              <a:off x="3227"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3" name="Freeform 10"/>
            <p:cNvSpPr>
              <a:spLocks/>
            </p:cNvSpPr>
            <p:nvPr/>
          </p:nvSpPr>
          <p:spPr bwMode="auto">
            <a:xfrm>
              <a:off x="3098" y="1845"/>
              <a:ext cx="130" cy="235"/>
            </a:xfrm>
            <a:custGeom>
              <a:avLst/>
              <a:gdLst>
                <a:gd name="T0" fmla="*/ 0 w 130"/>
                <a:gd name="T1" fmla="*/ 116 h 235"/>
                <a:gd name="T2" fmla="*/ 130 w 130"/>
                <a:gd name="T3" fmla="*/ 0 h 235"/>
                <a:gd name="T4" fmla="*/ 130 w 130"/>
                <a:gd name="T5" fmla="*/ 235 h 235"/>
                <a:gd name="T6" fmla="*/ 0 w 130"/>
                <a:gd name="T7" fmla="*/ 116 h 235"/>
              </a:gdLst>
              <a:ahLst/>
              <a:cxnLst>
                <a:cxn ang="0">
                  <a:pos x="T0" y="T1"/>
                </a:cxn>
                <a:cxn ang="0">
                  <a:pos x="T2" y="T3"/>
                </a:cxn>
                <a:cxn ang="0">
                  <a:pos x="T4" y="T5"/>
                </a:cxn>
                <a:cxn ang="0">
                  <a:pos x="T6" y="T7"/>
                </a:cxn>
              </a:cxnLst>
              <a:rect l="0" t="0" r="r" b="b"/>
              <a:pathLst>
                <a:path w="130" h="235">
                  <a:moveTo>
                    <a:pt x="0" y="116"/>
                  </a:moveTo>
                  <a:lnTo>
                    <a:pt x="130" y="0"/>
                  </a:lnTo>
                  <a:lnTo>
                    <a:pt x="130" y="235"/>
                  </a:lnTo>
                  <a:lnTo>
                    <a:pt x="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4"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5"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6"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7"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8"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9"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0"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grpSp>
      <p:grpSp>
        <p:nvGrpSpPr>
          <p:cNvPr id="61" name="Group 5"/>
          <p:cNvGrpSpPr>
            <a:grpSpLocks noChangeAspect="1"/>
          </p:cNvGrpSpPr>
          <p:nvPr/>
        </p:nvGrpSpPr>
        <p:grpSpPr bwMode="auto">
          <a:xfrm flipH="1">
            <a:off x="342029" y="3124200"/>
            <a:ext cx="1220278" cy="790299"/>
            <a:chOff x="2311" y="1248"/>
            <a:chExt cx="2112" cy="1248"/>
          </a:xfrm>
        </p:grpSpPr>
        <p:sp>
          <p:nvSpPr>
            <p:cNvPr id="62"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3" name="Rectangle 8"/>
            <p:cNvSpPr>
              <a:spLocks noChangeArrowheads="1"/>
            </p:cNvSpPr>
            <p:nvPr/>
          </p:nvSpPr>
          <p:spPr bwMode="auto">
            <a:xfrm>
              <a:off x="3342"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4" name="Rectangle 9"/>
            <p:cNvSpPr>
              <a:spLocks noChangeArrowheads="1"/>
            </p:cNvSpPr>
            <p:nvPr/>
          </p:nvSpPr>
          <p:spPr bwMode="auto">
            <a:xfrm>
              <a:off x="3227"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5" name="Freeform 10"/>
            <p:cNvSpPr>
              <a:spLocks/>
            </p:cNvSpPr>
            <p:nvPr/>
          </p:nvSpPr>
          <p:spPr bwMode="auto">
            <a:xfrm>
              <a:off x="3098" y="1845"/>
              <a:ext cx="130" cy="235"/>
            </a:xfrm>
            <a:custGeom>
              <a:avLst/>
              <a:gdLst>
                <a:gd name="T0" fmla="*/ 0 w 130"/>
                <a:gd name="T1" fmla="*/ 116 h 235"/>
                <a:gd name="T2" fmla="*/ 130 w 130"/>
                <a:gd name="T3" fmla="*/ 0 h 235"/>
                <a:gd name="T4" fmla="*/ 130 w 130"/>
                <a:gd name="T5" fmla="*/ 235 h 235"/>
                <a:gd name="T6" fmla="*/ 0 w 130"/>
                <a:gd name="T7" fmla="*/ 116 h 235"/>
              </a:gdLst>
              <a:ahLst/>
              <a:cxnLst>
                <a:cxn ang="0">
                  <a:pos x="T0" y="T1"/>
                </a:cxn>
                <a:cxn ang="0">
                  <a:pos x="T2" y="T3"/>
                </a:cxn>
                <a:cxn ang="0">
                  <a:pos x="T4" y="T5"/>
                </a:cxn>
                <a:cxn ang="0">
                  <a:pos x="T6" y="T7"/>
                </a:cxn>
              </a:cxnLst>
              <a:rect l="0" t="0" r="r" b="b"/>
              <a:pathLst>
                <a:path w="130" h="235">
                  <a:moveTo>
                    <a:pt x="0" y="116"/>
                  </a:moveTo>
                  <a:lnTo>
                    <a:pt x="130" y="0"/>
                  </a:lnTo>
                  <a:lnTo>
                    <a:pt x="130" y="235"/>
                  </a:lnTo>
                  <a:lnTo>
                    <a:pt x="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6"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7"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8"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9"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0"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1"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2"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grpSp>
      <p:grpSp>
        <p:nvGrpSpPr>
          <p:cNvPr id="73" name="Group 5"/>
          <p:cNvGrpSpPr>
            <a:grpSpLocks noChangeAspect="1"/>
          </p:cNvGrpSpPr>
          <p:nvPr/>
        </p:nvGrpSpPr>
        <p:grpSpPr bwMode="auto">
          <a:xfrm flipH="1">
            <a:off x="152400" y="5458641"/>
            <a:ext cx="1220278" cy="790299"/>
            <a:chOff x="2311" y="1248"/>
            <a:chExt cx="2112" cy="1248"/>
          </a:xfrm>
        </p:grpSpPr>
        <p:sp>
          <p:nvSpPr>
            <p:cNvPr id="74"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5" name="Rectangle 8"/>
            <p:cNvSpPr>
              <a:spLocks noChangeArrowheads="1"/>
            </p:cNvSpPr>
            <p:nvPr/>
          </p:nvSpPr>
          <p:spPr bwMode="auto">
            <a:xfrm>
              <a:off x="3342"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6" name="Rectangle 9"/>
            <p:cNvSpPr>
              <a:spLocks noChangeArrowheads="1"/>
            </p:cNvSpPr>
            <p:nvPr/>
          </p:nvSpPr>
          <p:spPr bwMode="auto">
            <a:xfrm>
              <a:off x="3227"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7" name="Freeform 10"/>
            <p:cNvSpPr>
              <a:spLocks/>
            </p:cNvSpPr>
            <p:nvPr/>
          </p:nvSpPr>
          <p:spPr bwMode="auto">
            <a:xfrm>
              <a:off x="3098" y="1845"/>
              <a:ext cx="130" cy="235"/>
            </a:xfrm>
            <a:custGeom>
              <a:avLst/>
              <a:gdLst>
                <a:gd name="T0" fmla="*/ 0 w 130"/>
                <a:gd name="T1" fmla="*/ 116 h 235"/>
                <a:gd name="T2" fmla="*/ 130 w 130"/>
                <a:gd name="T3" fmla="*/ 0 h 235"/>
                <a:gd name="T4" fmla="*/ 130 w 130"/>
                <a:gd name="T5" fmla="*/ 235 h 235"/>
                <a:gd name="T6" fmla="*/ 0 w 130"/>
                <a:gd name="T7" fmla="*/ 116 h 235"/>
              </a:gdLst>
              <a:ahLst/>
              <a:cxnLst>
                <a:cxn ang="0">
                  <a:pos x="T0" y="T1"/>
                </a:cxn>
                <a:cxn ang="0">
                  <a:pos x="T2" y="T3"/>
                </a:cxn>
                <a:cxn ang="0">
                  <a:pos x="T4" y="T5"/>
                </a:cxn>
                <a:cxn ang="0">
                  <a:pos x="T6" y="T7"/>
                </a:cxn>
              </a:cxnLst>
              <a:rect l="0" t="0" r="r" b="b"/>
              <a:pathLst>
                <a:path w="130" h="235">
                  <a:moveTo>
                    <a:pt x="0" y="116"/>
                  </a:moveTo>
                  <a:lnTo>
                    <a:pt x="130" y="0"/>
                  </a:lnTo>
                  <a:lnTo>
                    <a:pt x="130" y="235"/>
                  </a:lnTo>
                  <a:lnTo>
                    <a:pt x="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8"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9"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80"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81"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82"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83"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84"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grpSp>
      <p:sp>
        <p:nvSpPr>
          <p:cNvPr id="9" name="Freeform 8"/>
          <p:cNvSpPr/>
          <p:nvPr/>
        </p:nvSpPr>
        <p:spPr bwMode="auto">
          <a:xfrm>
            <a:off x="7491063" y="4963886"/>
            <a:ext cx="1652937" cy="1714468"/>
          </a:xfrm>
          <a:custGeom>
            <a:avLst/>
            <a:gdLst>
              <a:gd name="connsiteX0" fmla="*/ 1349829 w 1449816"/>
              <a:gd name="connsiteY0" fmla="*/ 0 h 1714468"/>
              <a:gd name="connsiteX1" fmla="*/ 0 w 1449816"/>
              <a:gd name="connsiteY1" fmla="*/ 493485 h 1714468"/>
              <a:gd name="connsiteX2" fmla="*/ 1349829 w 1449816"/>
              <a:gd name="connsiteY2" fmla="*/ 1625600 h 1714468"/>
              <a:gd name="connsiteX3" fmla="*/ 1349829 w 1449816"/>
              <a:gd name="connsiteY3" fmla="*/ 1640114 h 1714468"/>
              <a:gd name="connsiteX4" fmla="*/ 1349829 w 1449816"/>
              <a:gd name="connsiteY4" fmla="*/ 1640114 h 1714468"/>
              <a:gd name="connsiteX5" fmla="*/ 1378857 w 1449816"/>
              <a:gd name="connsiteY5" fmla="*/ 1611085 h 171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9816" h="1714468">
                <a:moveTo>
                  <a:pt x="1349829" y="0"/>
                </a:moveTo>
                <a:cubicBezTo>
                  <a:pt x="674914" y="111276"/>
                  <a:pt x="0" y="222552"/>
                  <a:pt x="0" y="493485"/>
                </a:cubicBezTo>
                <a:cubicBezTo>
                  <a:pt x="0" y="764418"/>
                  <a:pt x="1124858" y="1434495"/>
                  <a:pt x="1349829" y="1625600"/>
                </a:cubicBezTo>
                <a:cubicBezTo>
                  <a:pt x="1574800" y="1816705"/>
                  <a:pt x="1349829" y="1640114"/>
                  <a:pt x="1349829" y="1640114"/>
                </a:cubicBezTo>
                <a:lnTo>
                  <a:pt x="1349829" y="1640114"/>
                </a:lnTo>
                <a:lnTo>
                  <a:pt x="1378857" y="1611085"/>
                </a:ln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85" name="Freeform 84"/>
          <p:cNvSpPr/>
          <p:nvPr/>
        </p:nvSpPr>
        <p:spPr bwMode="auto">
          <a:xfrm rot="17691109">
            <a:off x="6482518" y="-79807"/>
            <a:ext cx="1778423" cy="2802599"/>
          </a:xfrm>
          <a:custGeom>
            <a:avLst/>
            <a:gdLst>
              <a:gd name="connsiteX0" fmla="*/ 1349829 w 1449816"/>
              <a:gd name="connsiteY0" fmla="*/ 0 h 1714468"/>
              <a:gd name="connsiteX1" fmla="*/ 0 w 1449816"/>
              <a:gd name="connsiteY1" fmla="*/ 493485 h 1714468"/>
              <a:gd name="connsiteX2" fmla="*/ 1349829 w 1449816"/>
              <a:gd name="connsiteY2" fmla="*/ 1625600 h 1714468"/>
              <a:gd name="connsiteX3" fmla="*/ 1349829 w 1449816"/>
              <a:gd name="connsiteY3" fmla="*/ 1640114 h 1714468"/>
              <a:gd name="connsiteX4" fmla="*/ 1349829 w 1449816"/>
              <a:gd name="connsiteY4" fmla="*/ 1640114 h 1714468"/>
              <a:gd name="connsiteX5" fmla="*/ 1378857 w 1449816"/>
              <a:gd name="connsiteY5" fmla="*/ 1611085 h 171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9816" h="1714468">
                <a:moveTo>
                  <a:pt x="1349829" y="0"/>
                </a:moveTo>
                <a:cubicBezTo>
                  <a:pt x="674914" y="111276"/>
                  <a:pt x="0" y="222552"/>
                  <a:pt x="0" y="493485"/>
                </a:cubicBezTo>
                <a:cubicBezTo>
                  <a:pt x="0" y="764418"/>
                  <a:pt x="1124858" y="1434495"/>
                  <a:pt x="1349829" y="1625600"/>
                </a:cubicBezTo>
                <a:cubicBezTo>
                  <a:pt x="1574800" y="1816705"/>
                  <a:pt x="1349829" y="1640114"/>
                  <a:pt x="1349829" y="1640114"/>
                </a:cubicBezTo>
                <a:lnTo>
                  <a:pt x="1349829" y="1640114"/>
                </a:lnTo>
                <a:lnTo>
                  <a:pt x="1378857" y="1611085"/>
                </a:ln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87" name="Freeform 86"/>
          <p:cNvSpPr/>
          <p:nvPr/>
        </p:nvSpPr>
        <p:spPr bwMode="auto">
          <a:xfrm>
            <a:off x="649973" y="4063967"/>
            <a:ext cx="2660531" cy="2248218"/>
          </a:xfrm>
          <a:custGeom>
            <a:avLst/>
            <a:gdLst>
              <a:gd name="connsiteX0" fmla="*/ 496656 w 2660531"/>
              <a:gd name="connsiteY0" fmla="*/ 1828833 h 2248218"/>
              <a:gd name="connsiteX1" fmla="*/ 1570713 w 2660531"/>
              <a:gd name="connsiteY1" fmla="*/ 2206204 h 2248218"/>
              <a:gd name="connsiteX2" fmla="*/ 2659284 w 2660531"/>
              <a:gd name="connsiteY2" fmla="*/ 885404 h 2248218"/>
              <a:gd name="connsiteX3" fmla="*/ 1352998 w 2660531"/>
              <a:gd name="connsiteY3" fmla="*/ 33 h 2248218"/>
              <a:gd name="connsiteX4" fmla="*/ 32198 w 2660531"/>
              <a:gd name="connsiteY4" fmla="*/ 914433 h 2248218"/>
              <a:gd name="connsiteX5" fmla="*/ 496656 w 2660531"/>
              <a:gd name="connsiteY5" fmla="*/ 1828833 h 224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0531" h="2248218">
                <a:moveTo>
                  <a:pt x="496656" y="1828833"/>
                </a:moveTo>
                <a:cubicBezTo>
                  <a:pt x="753075" y="2044128"/>
                  <a:pt x="1210275" y="2363442"/>
                  <a:pt x="1570713" y="2206204"/>
                </a:cubicBezTo>
                <a:cubicBezTo>
                  <a:pt x="1931151" y="2048966"/>
                  <a:pt x="2695570" y="1253099"/>
                  <a:pt x="2659284" y="885404"/>
                </a:cubicBezTo>
                <a:cubicBezTo>
                  <a:pt x="2622998" y="517709"/>
                  <a:pt x="1790846" y="-4805"/>
                  <a:pt x="1352998" y="33"/>
                </a:cubicBezTo>
                <a:cubicBezTo>
                  <a:pt x="915150" y="4871"/>
                  <a:pt x="172503" y="612052"/>
                  <a:pt x="32198" y="914433"/>
                </a:cubicBezTo>
                <a:cubicBezTo>
                  <a:pt x="-108107" y="1216814"/>
                  <a:pt x="240237" y="1613538"/>
                  <a:pt x="496656" y="1828833"/>
                </a:cubicBezTo>
                <a:close/>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88" name="Freeform 87"/>
          <p:cNvSpPr/>
          <p:nvPr/>
        </p:nvSpPr>
        <p:spPr bwMode="auto">
          <a:xfrm>
            <a:off x="1114836" y="2269437"/>
            <a:ext cx="1952083" cy="2583372"/>
          </a:xfrm>
          <a:custGeom>
            <a:avLst/>
            <a:gdLst>
              <a:gd name="connsiteX0" fmla="*/ 2764 w 1952083"/>
              <a:gd name="connsiteY0" fmla="*/ 1228506 h 2583372"/>
              <a:gd name="connsiteX1" fmla="*/ 249507 w 1952083"/>
              <a:gd name="connsiteY1" fmla="*/ 241534 h 2583372"/>
              <a:gd name="connsiteX2" fmla="*/ 1105850 w 1952083"/>
              <a:gd name="connsiteY2" fmla="*/ 81877 h 2583372"/>
              <a:gd name="connsiteX3" fmla="*/ 1410650 w 1952083"/>
              <a:gd name="connsiteY3" fmla="*/ 1330106 h 2583372"/>
              <a:gd name="connsiteX4" fmla="*/ 1947678 w 1952083"/>
              <a:gd name="connsiteY4" fmla="*/ 1475249 h 2583372"/>
              <a:gd name="connsiteX5" fmla="*/ 1584821 w 1952083"/>
              <a:gd name="connsiteY5" fmla="*/ 2578334 h 2583372"/>
              <a:gd name="connsiteX6" fmla="*/ 278535 w 1952083"/>
              <a:gd name="connsiteY6" fmla="*/ 1867134 h 2583372"/>
              <a:gd name="connsiteX7" fmla="*/ 365621 w 1952083"/>
              <a:gd name="connsiteY7" fmla="*/ 1446220 h 2583372"/>
              <a:gd name="connsiteX8" fmla="*/ 2764 w 1952083"/>
              <a:gd name="connsiteY8" fmla="*/ 1228506 h 258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083" h="2583372">
                <a:moveTo>
                  <a:pt x="2764" y="1228506"/>
                </a:moveTo>
                <a:cubicBezTo>
                  <a:pt x="-16588" y="1027725"/>
                  <a:pt x="65659" y="432639"/>
                  <a:pt x="249507" y="241534"/>
                </a:cubicBezTo>
                <a:cubicBezTo>
                  <a:pt x="433355" y="50429"/>
                  <a:pt x="912326" y="-99552"/>
                  <a:pt x="1105850" y="81877"/>
                </a:cubicBezTo>
                <a:cubicBezTo>
                  <a:pt x="1299374" y="263306"/>
                  <a:pt x="1270345" y="1097877"/>
                  <a:pt x="1410650" y="1330106"/>
                </a:cubicBezTo>
                <a:cubicBezTo>
                  <a:pt x="1550955" y="1562335"/>
                  <a:pt x="1918650" y="1267211"/>
                  <a:pt x="1947678" y="1475249"/>
                </a:cubicBezTo>
                <a:cubicBezTo>
                  <a:pt x="1976707" y="1683287"/>
                  <a:pt x="1863012" y="2513020"/>
                  <a:pt x="1584821" y="2578334"/>
                </a:cubicBezTo>
                <a:cubicBezTo>
                  <a:pt x="1306630" y="2643648"/>
                  <a:pt x="481735" y="2055820"/>
                  <a:pt x="278535" y="1867134"/>
                </a:cubicBezTo>
                <a:cubicBezTo>
                  <a:pt x="75335" y="1678448"/>
                  <a:pt x="414002" y="1545401"/>
                  <a:pt x="365621" y="1446220"/>
                </a:cubicBezTo>
                <a:cubicBezTo>
                  <a:pt x="317240" y="1347039"/>
                  <a:pt x="22116" y="1429287"/>
                  <a:pt x="2764" y="1228506"/>
                </a:cubicBezTo>
                <a:close/>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89" name="Freeform 88"/>
          <p:cNvSpPr/>
          <p:nvPr/>
        </p:nvSpPr>
        <p:spPr bwMode="auto">
          <a:xfrm>
            <a:off x="1407050" y="809177"/>
            <a:ext cx="3469803" cy="3203992"/>
          </a:xfrm>
          <a:custGeom>
            <a:avLst/>
            <a:gdLst>
              <a:gd name="connsiteX0" fmla="*/ 1365179 w 3469803"/>
              <a:gd name="connsiteY0" fmla="*/ 526137 h 3203992"/>
              <a:gd name="connsiteX1" fmla="*/ 973293 w 3469803"/>
              <a:gd name="connsiteY1" fmla="*/ 18137 h 3203992"/>
              <a:gd name="connsiteX2" fmla="*/ 334664 w 3469803"/>
              <a:gd name="connsiteY2" fmla="*/ 163280 h 3203992"/>
              <a:gd name="connsiteX3" fmla="*/ 465293 w 3469803"/>
              <a:gd name="connsiteY3" fmla="*/ 642252 h 3203992"/>
              <a:gd name="connsiteX4" fmla="*/ 836 w 3469803"/>
              <a:gd name="connsiteY4" fmla="*/ 1237337 h 3203992"/>
              <a:gd name="connsiteX5" fmla="*/ 392721 w 3469803"/>
              <a:gd name="connsiteY5" fmla="*/ 2122709 h 3203992"/>
              <a:gd name="connsiteX6" fmla="*/ 1713521 w 3469803"/>
              <a:gd name="connsiteY6" fmla="*/ 2529109 h 3203992"/>
              <a:gd name="connsiteX7" fmla="*/ 1757064 w 3469803"/>
              <a:gd name="connsiteY7" fmla="*/ 3196766 h 3203992"/>
              <a:gd name="connsiteX8" fmla="*/ 3469750 w 3469803"/>
              <a:gd name="connsiteY8" fmla="*/ 2064652 h 3203992"/>
              <a:gd name="connsiteX9" fmla="*/ 1815121 w 3469803"/>
              <a:gd name="connsiteY9" fmla="*/ 1527623 h 3203992"/>
              <a:gd name="connsiteX10" fmla="*/ 1365179 w 3469803"/>
              <a:gd name="connsiteY10" fmla="*/ 526137 h 320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69803" h="3203992">
                <a:moveTo>
                  <a:pt x="1365179" y="526137"/>
                </a:moveTo>
                <a:cubicBezTo>
                  <a:pt x="1224874" y="274556"/>
                  <a:pt x="1145045" y="78613"/>
                  <a:pt x="973293" y="18137"/>
                </a:cubicBezTo>
                <a:cubicBezTo>
                  <a:pt x="801541" y="-42339"/>
                  <a:pt x="419331" y="59261"/>
                  <a:pt x="334664" y="163280"/>
                </a:cubicBezTo>
                <a:cubicBezTo>
                  <a:pt x="249997" y="267299"/>
                  <a:pt x="520931" y="463242"/>
                  <a:pt x="465293" y="642252"/>
                </a:cubicBezTo>
                <a:cubicBezTo>
                  <a:pt x="409655" y="821262"/>
                  <a:pt x="12931" y="990594"/>
                  <a:pt x="836" y="1237337"/>
                </a:cubicBezTo>
                <a:cubicBezTo>
                  <a:pt x="-11259" y="1484080"/>
                  <a:pt x="107274" y="1907414"/>
                  <a:pt x="392721" y="2122709"/>
                </a:cubicBezTo>
                <a:cubicBezTo>
                  <a:pt x="678168" y="2338004"/>
                  <a:pt x="1486131" y="2350100"/>
                  <a:pt x="1713521" y="2529109"/>
                </a:cubicBezTo>
                <a:cubicBezTo>
                  <a:pt x="1940911" y="2708118"/>
                  <a:pt x="1464359" y="3274175"/>
                  <a:pt x="1757064" y="3196766"/>
                </a:cubicBezTo>
                <a:cubicBezTo>
                  <a:pt x="2049769" y="3119357"/>
                  <a:pt x="3460074" y="2342843"/>
                  <a:pt x="3469750" y="2064652"/>
                </a:cubicBezTo>
                <a:cubicBezTo>
                  <a:pt x="3479426" y="1786462"/>
                  <a:pt x="2163464" y="1779204"/>
                  <a:pt x="1815121" y="1527623"/>
                </a:cubicBezTo>
                <a:cubicBezTo>
                  <a:pt x="1466778" y="1276042"/>
                  <a:pt x="1505484" y="777718"/>
                  <a:pt x="1365179" y="526137"/>
                </a:cubicBezTo>
                <a:close/>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90" name="Freeform 89"/>
          <p:cNvSpPr/>
          <p:nvPr/>
        </p:nvSpPr>
        <p:spPr bwMode="auto">
          <a:xfrm>
            <a:off x="1864416" y="3232699"/>
            <a:ext cx="3522401" cy="2751637"/>
          </a:xfrm>
          <a:custGeom>
            <a:avLst/>
            <a:gdLst>
              <a:gd name="connsiteX0" fmla="*/ 3084955 w 3522401"/>
              <a:gd name="connsiteY0" fmla="*/ 1716672 h 2751637"/>
              <a:gd name="connsiteX1" fmla="*/ 3520384 w 3522401"/>
              <a:gd name="connsiteY1" fmla="*/ 860330 h 2751637"/>
              <a:gd name="connsiteX2" fmla="*/ 3244613 w 3522401"/>
              <a:gd name="connsiteY2" fmla="*/ 294272 h 2751637"/>
              <a:gd name="connsiteX3" fmla="*/ 3172041 w 3522401"/>
              <a:gd name="connsiteY3" fmla="*/ 279758 h 2751637"/>
              <a:gd name="connsiteX4" fmla="*/ 1648041 w 3522401"/>
              <a:gd name="connsiteY4" fmla="*/ 18501 h 2751637"/>
              <a:gd name="connsiteX5" fmla="*/ 588498 w 3522401"/>
              <a:gd name="connsiteY5" fmla="*/ 860330 h 2751637"/>
              <a:gd name="connsiteX6" fmla="*/ 36955 w 3522401"/>
              <a:gd name="connsiteY6" fmla="*/ 2050501 h 2751637"/>
              <a:gd name="connsiteX7" fmla="*/ 1604498 w 3522401"/>
              <a:gd name="connsiteY7" fmla="*/ 2747187 h 2751637"/>
              <a:gd name="connsiteX8" fmla="*/ 2199584 w 3522401"/>
              <a:gd name="connsiteY8" fmla="*/ 1731187 h 2751637"/>
              <a:gd name="connsiteX9" fmla="*/ 3084955 w 3522401"/>
              <a:gd name="connsiteY9" fmla="*/ 1716672 h 275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2401" h="2751637">
                <a:moveTo>
                  <a:pt x="3084955" y="1716672"/>
                </a:moveTo>
                <a:cubicBezTo>
                  <a:pt x="3305088" y="1571529"/>
                  <a:pt x="3493774" y="1097397"/>
                  <a:pt x="3520384" y="860330"/>
                </a:cubicBezTo>
                <a:cubicBezTo>
                  <a:pt x="3546994" y="623263"/>
                  <a:pt x="3302670" y="391034"/>
                  <a:pt x="3244613" y="294272"/>
                </a:cubicBezTo>
                <a:cubicBezTo>
                  <a:pt x="3186556" y="197510"/>
                  <a:pt x="3172041" y="279758"/>
                  <a:pt x="3172041" y="279758"/>
                </a:cubicBezTo>
                <a:cubicBezTo>
                  <a:pt x="2905946" y="233796"/>
                  <a:pt x="2078631" y="-78261"/>
                  <a:pt x="1648041" y="18501"/>
                </a:cubicBezTo>
                <a:cubicBezTo>
                  <a:pt x="1217451" y="115263"/>
                  <a:pt x="857012" y="521663"/>
                  <a:pt x="588498" y="860330"/>
                </a:cubicBezTo>
                <a:cubicBezTo>
                  <a:pt x="319984" y="1198997"/>
                  <a:pt x="-132378" y="1736025"/>
                  <a:pt x="36955" y="2050501"/>
                </a:cubicBezTo>
                <a:cubicBezTo>
                  <a:pt x="206288" y="2364977"/>
                  <a:pt x="1244060" y="2800406"/>
                  <a:pt x="1604498" y="2747187"/>
                </a:cubicBezTo>
                <a:cubicBezTo>
                  <a:pt x="1964936" y="2693968"/>
                  <a:pt x="1948003" y="1898101"/>
                  <a:pt x="2199584" y="1731187"/>
                </a:cubicBezTo>
                <a:cubicBezTo>
                  <a:pt x="2451165" y="1564273"/>
                  <a:pt x="2864822" y="1861815"/>
                  <a:pt x="3084955" y="1716672"/>
                </a:cubicBezTo>
                <a:close/>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2" name="TextBox 1"/>
          <p:cNvSpPr txBox="1"/>
          <p:nvPr/>
        </p:nvSpPr>
        <p:spPr>
          <a:xfrm>
            <a:off x="2733248" y="129841"/>
            <a:ext cx="3209808" cy="707886"/>
          </a:xfrm>
          <a:prstGeom prst="rect">
            <a:avLst/>
          </a:prstGeom>
          <a:noFill/>
        </p:spPr>
        <p:txBody>
          <a:bodyPr wrap="square" rtlCol="0">
            <a:spAutoFit/>
          </a:bodyPr>
          <a:lstStyle/>
          <a:p>
            <a:r>
              <a:rPr lang="en-US" sz="2000" b="0" dirty="0" smtClean="0">
                <a:solidFill>
                  <a:srgbClr val="FFC000"/>
                </a:solidFill>
              </a:rPr>
              <a:t>… a messy/wicked situation with multiple …</a:t>
            </a:r>
            <a:endParaRPr lang="en-US" sz="2000" b="0" dirty="0">
              <a:solidFill>
                <a:srgbClr val="FFC000"/>
              </a:solidFill>
            </a:endParaRPr>
          </a:p>
        </p:txBody>
      </p:sp>
    </p:spTree>
    <p:extLst>
      <p:ext uri="{BB962C8B-B14F-4D97-AF65-F5344CB8AC3E}">
        <p14:creationId xmlns:p14="http://schemas.microsoft.com/office/powerpoint/2010/main" val="1362879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26" y="1828480"/>
            <a:ext cx="5670604" cy="4252953"/>
          </a:xfrm>
          <a:prstGeom prst="rect">
            <a:avLst/>
          </a:prstGeom>
        </p:spPr>
      </p:pic>
      <p:sp>
        <p:nvSpPr>
          <p:cNvPr id="4" name="TextBox 3"/>
          <p:cNvSpPr txBox="1"/>
          <p:nvPr/>
        </p:nvSpPr>
        <p:spPr>
          <a:xfrm>
            <a:off x="21771" y="6549870"/>
            <a:ext cx="8588829" cy="307777"/>
          </a:xfrm>
          <a:prstGeom prst="rect">
            <a:avLst/>
          </a:prstGeom>
          <a:noFill/>
        </p:spPr>
        <p:txBody>
          <a:bodyPr wrap="square" rtlCol="0">
            <a:spAutoFit/>
          </a:bodyPr>
          <a:lstStyle/>
          <a:p>
            <a:r>
              <a:rPr lang="en-US" sz="1400" b="0" dirty="0" smtClean="0"/>
              <a:t>Based on Collins, K. (2013). Designing social learning systems. Presentation at ISSRM, Estes Park, CO</a:t>
            </a:r>
            <a:endParaRPr lang="en-US" sz="1400" b="0" dirty="0"/>
          </a:p>
        </p:txBody>
      </p:sp>
      <p:sp>
        <p:nvSpPr>
          <p:cNvPr id="5" name="TextBox 4"/>
          <p:cNvSpPr txBox="1"/>
          <p:nvPr/>
        </p:nvSpPr>
        <p:spPr>
          <a:xfrm>
            <a:off x="6765336" y="1797453"/>
            <a:ext cx="2378664" cy="2862322"/>
          </a:xfrm>
          <a:prstGeom prst="rect">
            <a:avLst/>
          </a:prstGeom>
          <a:noFill/>
        </p:spPr>
        <p:txBody>
          <a:bodyPr wrap="square" rtlCol="0">
            <a:spAutoFit/>
          </a:bodyPr>
          <a:lstStyle/>
          <a:p>
            <a:r>
              <a:rPr lang="en-US" b="0" i="1" dirty="0" smtClean="0">
                <a:solidFill>
                  <a:srgbClr val="FFC000"/>
                </a:solidFill>
              </a:rPr>
              <a:t>“a process of socially constructing an issue or problem by actors in which their understandings and practices change, and transform the system though collective / concerted action”</a:t>
            </a:r>
            <a:endParaRPr lang="en-US" b="0" i="1" dirty="0">
              <a:solidFill>
                <a:srgbClr val="FFC000"/>
              </a:solidFill>
            </a:endParaRPr>
          </a:p>
        </p:txBody>
      </p:sp>
      <p:grpSp>
        <p:nvGrpSpPr>
          <p:cNvPr id="7" name="Group 5"/>
          <p:cNvGrpSpPr>
            <a:grpSpLocks noChangeAspect="1"/>
          </p:cNvGrpSpPr>
          <p:nvPr/>
        </p:nvGrpSpPr>
        <p:grpSpPr bwMode="auto">
          <a:xfrm rot="19456808">
            <a:off x="4633896" y="1495057"/>
            <a:ext cx="1220278" cy="790299"/>
            <a:chOff x="2311" y="1248"/>
            <a:chExt cx="2112" cy="1248"/>
          </a:xfrm>
        </p:grpSpPr>
        <p:sp>
          <p:nvSpPr>
            <p:cNvPr id="8"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11" name="Rectangle 8"/>
            <p:cNvSpPr>
              <a:spLocks noChangeArrowheads="1"/>
            </p:cNvSpPr>
            <p:nvPr/>
          </p:nvSpPr>
          <p:spPr bwMode="auto">
            <a:xfrm>
              <a:off x="3342"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12" name="Rectangle 9"/>
            <p:cNvSpPr>
              <a:spLocks noChangeArrowheads="1"/>
            </p:cNvSpPr>
            <p:nvPr/>
          </p:nvSpPr>
          <p:spPr bwMode="auto">
            <a:xfrm>
              <a:off x="3227"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13" name="Freeform 10"/>
            <p:cNvSpPr>
              <a:spLocks/>
            </p:cNvSpPr>
            <p:nvPr/>
          </p:nvSpPr>
          <p:spPr bwMode="auto">
            <a:xfrm>
              <a:off x="3098" y="1845"/>
              <a:ext cx="130" cy="235"/>
            </a:xfrm>
            <a:custGeom>
              <a:avLst/>
              <a:gdLst>
                <a:gd name="T0" fmla="*/ 0 w 130"/>
                <a:gd name="T1" fmla="*/ 116 h 235"/>
                <a:gd name="T2" fmla="*/ 130 w 130"/>
                <a:gd name="T3" fmla="*/ 0 h 235"/>
                <a:gd name="T4" fmla="*/ 130 w 130"/>
                <a:gd name="T5" fmla="*/ 235 h 235"/>
                <a:gd name="T6" fmla="*/ 0 w 130"/>
                <a:gd name="T7" fmla="*/ 116 h 235"/>
              </a:gdLst>
              <a:ahLst/>
              <a:cxnLst>
                <a:cxn ang="0">
                  <a:pos x="T0" y="T1"/>
                </a:cxn>
                <a:cxn ang="0">
                  <a:pos x="T2" y="T3"/>
                </a:cxn>
                <a:cxn ang="0">
                  <a:pos x="T4" y="T5"/>
                </a:cxn>
                <a:cxn ang="0">
                  <a:pos x="T6" y="T7"/>
                </a:cxn>
              </a:cxnLst>
              <a:rect l="0" t="0" r="r" b="b"/>
              <a:pathLst>
                <a:path w="130" h="235">
                  <a:moveTo>
                    <a:pt x="0" y="116"/>
                  </a:moveTo>
                  <a:lnTo>
                    <a:pt x="130" y="0"/>
                  </a:lnTo>
                  <a:lnTo>
                    <a:pt x="130" y="235"/>
                  </a:lnTo>
                  <a:lnTo>
                    <a:pt x="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0"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1"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2"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3"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4"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5"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6"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grpSp>
      <p:grpSp>
        <p:nvGrpSpPr>
          <p:cNvPr id="18" name="Group 5"/>
          <p:cNvGrpSpPr>
            <a:grpSpLocks noChangeAspect="1"/>
          </p:cNvGrpSpPr>
          <p:nvPr/>
        </p:nvGrpSpPr>
        <p:grpSpPr bwMode="auto">
          <a:xfrm>
            <a:off x="5545058" y="4886485"/>
            <a:ext cx="1220278" cy="790299"/>
            <a:chOff x="2311" y="1248"/>
            <a:chExt cx="2112" cy="1248"/>
          </a:xfrm>
        </p:grpSpPr>
        <p:sp>
          <p:nvSpPr>
            <p:cNvPr id="19"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7" name="Rectangle 8"/>
            <p:cNvSpPr>
              <a:spLocks noChangeArrowheads="1"/>
            </p:cNvSpPr>
            <p:nvPr/>
          </p:nvSpPr>
          <p:spPr bwMode="auto">
            <a:xfrm>
              <a:off x="3342"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8" name="Rectangle 9"/>
            <p:cNvSpPr>
              <a:spLocks noChangeArrowheads="1"/>
            </p:cNvSpPr>
            <p:nvPr/>
          </p:nvSpPr>
          <p:spPr bwMode="auto">
            <a:xfrm>
              <a:off x="3227"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29" name="Freeform 10"/>
            <p:cNvSpPr>
              <a:spLocks/>
            </p:cNvSpPr>
            <p:nvPr/>
          </p:nvSpPr>
          <p:spPr bwMode="auto">
            <a:xfrm>
              <a:off x="3098" y="1845"/>
              <a:ext cx="130" cy="235"/>
            </a:xfrm>
            <a:custGeom>
              <a:avLst/>
              <a:gdLst>
                <a:gd name="T0" fmla="*/ 0 w 130"/>
                <a:gd name="T1" fmla="*/ 116 h 235"/>
                <a:gd name="T2" fmla="*/ 130 w 130"/>
                <a:gd name="T3" fmla="*/ 0 h 235"/>
                <a:gd name="T4" fmla="*/ 130 w 130"/>
                <a:gd name="T5" fmla="*/ 235 h 235"/>
                <a:gd name="T6" fmla="*/ 0 w 130"/>
                <a:gd name="T7" fmla="*/ 116 h 235"/>
              </a:gdLst>
              <a:ahLst/>
              <a:cxnLst>
                <a:cxn ang="0">
                  <a:pos x="T0" y="T1"/>
                </a:cxn>
                <a:cxn ang="0">
                  <a:pos x="T2" y="T3"/>
                </a:cxn>
                <a:cxn ang="0">
                  <a:pos x="T4" y="T5"/>
                </a:cxn>
                <a:cxn ang="0">
                  <a:pos x="T6" y="T7"/>
                </a:cxn>
              </a:cxnLst>
              <a:rect l="0" t="0" r="r" b="b"/>
              <a:pathLst>
                <a:path w="130" h="235">
                  <a:moveTo>
                    <a:pt x="0" y="116"/>
                  </a:moveTo>
                  <a:lnTo>
                    <a:pt x="130" y="0"/>
                  </a:lnTo>
                  <a:lnTo>
                    <a:pt x="130" y="235"/>
                  </a:lnTo>
                  <a:lnTo>
                    <a:pt x="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0"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1"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2"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3"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4"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5"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6"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grpSp>
      <p:grpSp>
        <p:nvGrpSpPr>
          <p:cNvPr id="37" name="Group 5"/>
          <p:cNvGrpSpPr>
            <a:grpSpLocks noChangeAspect="1"/>
          </p:cNvGrpSpPr>
          <p:nvPr/>
        </p:nvGrpSpPr>
        <p:grpSpPr bwMode="auto">
          <a:xfrm rot="2068241" flipH="1">
            <a:off x="1678073" y="1562658"/>
            <a:ext cx="1220278" cy="790299"/>
            <a:chOff x="2311" y="1248"/>
            <a:chExt cx="2112" cy="1248"/>
          </a:xfrm>
        </p:grpSpPr>
        <p:sp>
          <p:nvSpPr>
            <p:cNvPr id="38"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39" name="Rectangle 8"/>
            <p:cNvSpPr>
              <a:spLocks noChangeArrowheads="1"/>
            </p:cNvSpPr>
            <p:nvPr/>
          </p:nvSpPr>
          <p:spPr bwMode="auto">
            <a:xfrm>
              <a:off x="3342"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0" name="Rectangle 9"/>
            <p:cNvSpPr>
              <a:spLocks noChangeArrowheads="1"/>
            </p:cNvSpPr>
            <p:nvPr/>
          </p:nvSpPr>
          <p:spPr bwMode="auto">
            <a:xfrm>
              <a:off x="3227"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1" name="Freeform 10"/>
            <p:cNvSpPr>
              <a:spLocks/>
            </p:cNvSpPr>
            <p:nvPr/>
          </p:nvSpPr>
          <p:spPr bwMode="auto">
            <a:xfrm>
              <a:off x="3098" y="1845"/>
              <a:ext cx="130" cy="235"/>
            </a:xfrm>
            <a:custGeom>
              <a:avLst/>
              <a:gdLst>
                <a:gd name="T0" fmla="*/ 0 w 130"/>
                <a:gd name="T1" fmla="*/ 116 h 235"/>
                <a:gd name="T2" fmla="*/ 130 w 130"/>
                <a:gd name="T3" fmla="*/ 0 h 235"/>
                <a:gd name="T4" fmla="*/ 130 w 130"/>
                <a:gd name="T5" fmla="*/ 235 h 235"/>
                <a:gd name="T6" fmla="*/ 0 w 130"/>
                <a:gd name="T7" fmla="*/ 116 h 235"/>
              </a:gdLst>
              <a:ahLst/>
              <a:cxnLst>
                <a:cxn ang="0">
                  <a:pos x="T0" y="T1"/>
                </a:cxn>
                <a:cxn ang="0">
                  <a:pos x="T2" y="T3"/>
                </a:cxn>
                <a:cxn ang="0">
                  <a:pos x="T4" y="T5"/>
                </a:cxn>
                <a:cxn ang="0">
                  <a:pos x="T6" y="T7"/>
                </a:cxn>
              </a:cxnLst>
              <a:rect l="0" t="0" r="r" b="b"/>
              <a:pathLst>
                <a:path w="130" h="235">
                  <a:moveTo>
                    <a:pt x="0" y="116"/>
                  </a:moveTo>
                  <a:lnTo>
                    <a:pt x="130" y="0"/>
                  </a:lnTo>
                  <a:lnTo>
                    <a:pt x="130" y="235"/>
                  </a:lnTo>
                  <a:lnTo>
                    <a:pt x="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2"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3"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4"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5"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6"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7"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48"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grpSp>
      <p:grpSp>
        <p:nvGrpSpPr>
          <p:cNvPr id="49" name="Group 5"/>
          <p:cNvGrpSpPr>
            <a:grpSpLocks noChangeAspect="1"/>
          </p:cNvGrpSpPr>
          <p:nvPr/>
        </p:nvGrpSpPr>
        <p:grpSpPr bwMode="auto">
          <a:xfrm>
            <a:off x="5205774" y="3237515"/>
            <a:ext cx="1220278" cy="790299"/>
            <a:chOff x="2311" y="1248"/>
            <a:chExt cx="2112" cy="1248"/>
          </a:xfrm>
        </p:grpSpPr>
        <p:sp>
          <p:nvSpPr>
            <p:cNvPr id="50"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1" name="Rectangle 8"/>
            <p:cNvSpPr>
              <a:spLocks noChangeArrowheads="1"/>
            </p:cNvSpPr>
            <p:nvPr/>
          </p:nvSpPr>
          <p:spPr bwMode="auto">
            <a:xfrm>
              <a:off x="3342"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2" name="Rectangle 9"/>
            <p:cNvSpPr>
              <a:spLocks noChangeArrowheads="1"/>
            </p:cNvSpPr>
            <p:nvPr/>
          </p:nvSpPr>
          <p:spPr bwMode="auto">
            <a:xfrm>
              <a:off x="3227"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3" name="Freeform 10"/>
            <p:cNvSpPr>
              <a:spLocks/>
            </p:cNvSpPr>
            <p:nvPr/>
          </p:nvSpPr>
          <p:spPr bwMode="auto">
            <a:xfrm>
              <a:off x="3098" y="1845"/>
              <a:ext cx="130" cy="235"/>
            </a:xfrm>
            <a:custGeom>
              <a:avLst/>
              <a:gdLst>
                <a:gd name="T0" fmla="*/ 0 w 130"/>
                <a:gd name="T1" fmla="*/ 116 h 235"/>
                <a:gd name="T2" fmla="*/ 130 w 130"/>
                <a:gd name="T3" fmla="*/ 0 h 235"/>
                <a:gd name="T4" fmla="*/ 130 w 130"/>
                <a:gd name="T5" fmla="*/ 235 h 235"/>
                <a:gd name="T6" fmla="*/ 0 w 130"/>
                <a:gd name="T7" fmla="*/ 116 h 235"/>
              </a:gdLst>
              <a:ahLst/>
              <a:cxnLst>
                <a:cxn ang="0">
                  <a:pos x="T0" y="T1"/>
                </a:cxn>
                <a:cxn ang="0">
                  <a:pos x="T2" y="T3"/>
                </a:cxn>
                <a:cxn ang="0">
                  <a:pos x="T4" y="T5"/>
                </a:cxn>
                <a:cxn ang="0">
                  <a:pos x="T6" y="T7"/>
                </a:cxn>
              </a:cxnLst>
              <a:rect l="0" t="0" r="r" b="b"/>
              <a:pathLst>
                <a:path w="130" h="235">
                  <a:moveTo>
                    <a:pt x="0" y="116"/>
                  </a:moveTo>
                  <a:lnTo>
                    <a:pt x="130" y="0"/>
                  </a:lnTo>
                  <a:lnTo>
                    <a:pt x="130" y="235"/>
                  </a:lnTo>
                  <a:lnTo>
                    <a:pt x="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4"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5"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6"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7"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8"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59"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0"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grpSp>
      <p:grpSp>
        <p:nvGrpSpPr>
          <p:cNvPr id="61" name="Group 5"/>
          <p:cNvGrpSpPr>
            <a:grpSpLocks noChangeAspect="1"/>
          </p:cNvGrpSpPr>
          <p:nvPr/>
        </p:nvGrpSpPr>
        <p:grpSpPr bwMode="auto">
          <a:xfrm flipH="1">
            <a:off x="212894" y="2498888"/>
            <a:ext cx="1220278" cy="790299"/>
            <a:chOff x="2311" y="1248"/>
            <a:chExt cx="2112" cy="1248"/>
          </a:xfrm>
        </p:grpSpPr>
        <p:sp>
          <p:nvSpPr>
            <p:cNvPr id="62"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3" name="Rectangle 8"/>
            <p:cNvSpPr>
              <a:spLocks noChangeArrowheads="1"/>
            </p:cNvSpPr>
            <p:nvPr/>
          </p:nvSpPr>
          <p:spPr bwMode="auto">
            <a:xfrm>
              <a:off x="3342"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4" name="Rectangle 9"/>
            <p:cNvSpPr>
              <a:spLocks noChangeArrowheads="1"/>
            </p:cNvSpPr>
            <p:nvPr/>
          </p:nvSpPr>
          <p:spPr bwMode="auto">
            <a:xfrm>
              <a:off x="3227"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5" name="Freeform 10"/>
            <p:cNvSpPr>
              <a:spLocks/>
            </p:cNvSpPr>
            <p:nvPr/>
          </p:nvSpPr>
          <p:spPr bwMode="auto">
            <a:xfrm>
              <a:off x="3098" y="1845"/>
              <a:ext cx="130" cy="235"/>
            </a:xfrm>
            <a:custGeom>
              <a:avLst/>
              <a:gdLst>
                <a:gd name="T0" fmla="*/ 0 w 130"/>
                <a:gd name="T1" fmla="*/ 116 h 235"/>
                <a:gd name="T2" fmla="*/ 130 w 130"/>
                <a:gd name="T3" fmla="*/ 0 h 235"/>
                <a:gd name="T4" fmla="*/ 130 w 130"/>
                <a:gd name="T5" fmla="*/ 235 h 235"/>
                <a:gd name="T6" fmla="*/ 0 w 130"/>
                <a:gd name="T7" fmla="*/ 116 h 235"/>
              </a:gdLst>
              <a:ahLst/>
              <a:cxnLst>
                <a:cxn ang="0">
                  <a:pos x="T0" y="T1"/>
                </a:cxn>
                <a:cxn ang="0">
                  <a:pos x="T2" y="T3"/>
                </a:cxn>
                <a:cxn ang="0">
                  <a:pos x="T4" y="T5"/>
                </a:cxn>
                <a:cxn ang="0">
                  <a:pos x="T6" y="T7"/>
                </a:cxn>
              </a:cxnLst>
              <a:rect l="0" t="0" r="r" b="b"/>
              <a:pathLst>
                <a:path w="130" h="235">
                  <a:moveTo>
                    <a:pt x="0" y="116"/>
                  </a:moveTo>
                  <a:lnTo>
                    <a:pt x="130" y="0"/>
                  </a:lnTo>
                  <a:lnTo>
                    <a:pt x="130" y="235"/>
                  </a:lnTo>
                  <a:lnTo>
                    <a:pt x="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6"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7"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8"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69"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0"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1"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2"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grpSp>
      <p:grpSp>
        <p:nvGrpSpPr>
          <p:cNvPr id="73" name="Group 5"/>
          <p:cNvGrpSpPr>
            <a:grpSpLocks noChangeAspect="1"/>
          </p:cNvGrpSpPr>
          <p:nvPr/>
        </p:nvGrpSpPr>
        <p:grpSpPr bwMode="auto">
          <a:xfrm flipH="1">
            <a:off x="102543" y="5214512"/>
            <a:ext cx="1220278" cy="790299"/>
            <a:chOff x="2311" y="1248"/>
            <a:chExt cx="2112" cy="1248"/>
          </a:xfrm>
        </p:grpSpPr>
        <p:sp>
          <p:nvSpPr>
            <p:cNvPr id="74"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5" name="Rectangle 8"/>
            <p:cNvSpPr>
              <a:spLocks noChangeArrowheads="1"/>
            </p:cNvSpPr>
            <p:nvPr/>
          </p:nvSpPr>
          <p:spPr bwMode="auto">
            <a:xfrm>
              <a:off x="3342"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6" name="Rectangle 9"/>
            <p:cNvSpPr>
              <a:spLocks noChangeArrowheads="1"/>
            </p:cNvSpPr>
            <p:nvPr/>
          </p:nvSpPr>
          <p:spPr bwMode="auto">
            <a:xfrm>
              <a:off x="3227" y="1931"/>
              <a:ext cx="62" cy="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7" name="Freeform 10"/>
            <p:cNvSpPr>
              <a:spLocks/>
            </p:cNvSpPr>
            <p:nvPr/>
          </p:nvSpPr>
          <p:spPr bwMode="auto">
            <a:xfrm>
              <a:off x="3098" y="1845"/>
              <a:ext cx="130" cy="235"/>
            </a:xfrm>
            <a:custGeom>
              <a:avLst/>
              <a:gdLst>
                <a:gd name="T0" fmla="*/ 0 w 130"/>
                <a:gd name="T1" fmla="*/ 116 h 235"/>
                <a:gd name="T2" fmla="*/ 130 w 130"/>
                <a:gd name="T3" fmla="*/ 0 h 235"/>
                <a:gd name="T4" fmla="*/ 130 w 130"/>
                <a:gd name="T5" fmla="*/ 235 h 235"/>
                <a:gd name="T6" fmla="*/ 0 w 130"/>
                <a:gd name="T7" fmla="*/ 116 h 235"/>
              </a:gdLst>
              <a:ahLst/>
              <a:cxnLst>
                <a:cxn ang="0">
                  <a:pos x="T0" y="T1"/>
                </a:cxn>
                <a:cxn ang="0">
                  <a:pos x="T2" y="T3"/>
                </a:cxn>
                <a:cxn ang="0">
                  <a:pos x="T4" y="T5"/>
                </a:cxn>
                <a:cxn ang="0">
                  <a:pos x="T6" y="T7"/>
                </a:cxn>
              </a:cxnLst>
              <a:rect l="0" t="0" r="r" b="b"/>
              <a:pathLst>
                <a:path w="130" h="235">
                  <a:moveTo>
                    <a:pt x="0" y="116"/>
                  </a:moveTo>
                  <a:lnTo>
                    <a:pt x="130" y="0"/>
                  </a:lnTo>
                  <a:lnTo>
                    <a:pt x="130" y="235"/>
                  </a:lnTo>
                  <a:lnTo>
                    <a:pt x="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8"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79"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80"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81"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82"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83"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sp>
          <p:nvSpPr>
            <p:cNvPr id="84"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0"/>
            </a:p>
          </p:txBody>
        </p:sp>
      </p:grpSp>
      <p:sp>
        <p:nvSpPr>
          <p:cNvPr id="87" name="Freeform 86"/>
          <p:cNvSpPr/>
          <p:nvPr/>
        </p:nvSpPr>
        <p:spPr bwMode="auto">
          <a:xfrm>
            <a:off x="673415" y="3236663"/>
            <a:ext cx="3724049" cy="2380620"/>
          </a:xfrm>
          <a:custGeom>
            <a:avLst/>
            <a:gdLst>
              <a:gd name="connsiteX0" fmla="*/ 496656 w 2660531"/>
              <a:gd name="connsiteY0" fmla="*/ 1828833 h 2248218"/>
              <a:gd name="connsiteX1" fmla="*/ 1570713 w 2660531"/>
              <a:gd name="connsiteY1" fmla="*/ 2206204 h 2248218"/>
              <a:gd name="connsiteX2" fmla="*/ 2659284 w 2660531"/>
              <a:gd name="connsiteY2" fmla="*/ 885404 h 2248218"/>
              <a:gd name="connsiteX3" fmla="*/ 1352998 w 2660531"/>
              <a:gd name="connsiteY3" fmla="*/ 33 h 2248218"/>
              <a:gd name="connsiteX4" fmla="*/ 32198 w 2660531"/>
              <a:gd name="connsiteY4" fmla="*/ 914433 h 2248218"/>
              <a:gd name="connsiteX5" fmla="*/ 496656 w 2660531"/>
              <a:gd name="connsiteY5" fmla="*/ 1828833 h 2248218"/>
              <a:gd name="connsiteX0" fmla="*/ 496656 w 3139084"/>
              <a:gd name="connsiteY0" fmla="*/ 1829240 h 2280411"/>
              <a:gd name="connsiteX1" fmla="*/ 1570713 w 3139084"/>
              <a:gd name="connsiteY1" fmla="*/ 2206611 h 2280411"/>
              <a:gd name="connsiteX2" fmla="*/ 3138255 w 3139084"/>
              <a:gd name="connsiteY2" fmla="*/ 392325 h 2280411"/>
              <a:gd name="connsiteX3" fmla="*/ 1352998 w 3139084"/>
              <a:gd name="connsiteY3" fmla="*/ 440 h 2280411"/>
              <a:gd name="connsiteX4" fmla="*/ 32198 w 3139084"/>
              <a:gd name="connsiteY4" fmla="*/ 914840 h 2280411"/>
              <a:gd name="connsiteX5" fmla="*/ 496656 w 3139084"/>
              <a:gd name="connsiteY5" fmla="*/ 1829240 h 2280411"/>
              <a:gd name="connsiteX0" fmla="*/ 496656 w 3733926"/>
              <a:gd name="connsiteY0" fmla="*/ 1830325 h 2284400"/>
              <a:gd name="connsiteX1" fmla="*/ 1570713 w 3733926"/>
              <a:gd name="connsiteY1" fmla="*/ 2207696 h 2284400"/>
              <a:gd name="connsiteX2" fmla="*/ 3733341 w 3733926"/>
              <a:gd name="connsiteY2" fmla="*/ 349867 h 2284400"/>
              <a:gd name="connsiteX3" fmla="*/ 1352998 w 3733926"/>
              <a:gd name="connsiteY3" fmla="*/ 1525 h 2284400"/>
              <a:gd name="connsiteX4" fmla="*/ 32198 w 3733926"/>
              <a:gd name="connsiteY4" fmla="*/ 915925 h 2284400"/>
              <a:gd name="connsiteX5" fmla="*/ 496656 w 3733926"/>
              <a:gd name="connsiteY5" fmla="*/ 1830325 h 2284400"/>
              <a:gd name="connsiteX0" fmla="*/ 961349 w 3705106"/>
              <a:gd name="connsiteY0" fmla="*/ 1511011 h 2242161"/>
              <a:gd name="connsiteX1" fmla="*/ 1541920 w 3705106"/>
              <a:gd name="connsiteY1" fmla="*/ 2207696 h 2242161"/>
              <a:gd name="connsiteX2" fmla="*/ 3704548 w 3705106"/>
              <a:gd name="connsiteY2" fmla="*/ 349867 h 2242161"/>
              <a:gd name="connsiteX3" fmla="*/ 1324205 w 3705106"/>
              <a:gd name="connsiteY3" fmla="*/ 1525 h 2242161"/>
              <a:gd name="connsiteX4" fmla="*/ 3405 w 3705106"/>
              <a:gd name="connsiteY4" fmla="*/ 915925 h 2242161"/>
              <a:gd name="connsiteX5" fmla="*/ 961349 w 3705106"/>
              <a:gd name="connsiteY5" fmla="*/ 1511011 h 2242161"/>
              <a:gd name="connsiteX0" fmla="*/ 962047 w 3725217"/>
              <a:gd name="connsiteY0" fmla="*/ 1509624 h 1553422"/>
              <a:gd name="connsiteX1" fmla="*/ 2384447 w 3725217"/>
              <a:gd name="connsiteY1" fmla="*/ 1378995 h 1553422"/>
              <a:gd name="connsiteX2" fmla="*/ 3705246 w 3725217"/>
              <a:gd name="connsiteY2" fmla="*/ 348480 h 1553422"/>
              <a:gd name="connsiteX3" fmla="*/ 1324903 w 3725217"/>
              <a:gd name="connsiteY3" fmla="*/ 138 h 1553422"/>
              <a:gd name="connsiteX4" fmla="*/ 4103 w 3725217"/>
              <a:gd name="connsiteY4" fmla="*/ 914538 h 1553422"/>
              <a:gd name="connsiteX5" fmla="*/ 962047 w 3725217"/>
              <a:gd name="connsiteY5" fmla="*/ 1509624 h 1553422"/>
              <a:gd name="connsiteX0" fmla="*/ 966701 w 3724049"/>
              <a:gd name="connsiteY0" fmla="*/ 2336822 h 2380620"/>
              <a:gd name="connsiteX1" fmla="*/ 2389101 w 3724049"/>
              <a:gd name="connsiteY1" fmla="*/ 2206193 h 2380620"/>
              <a:gd name="connsiteX2" fmla="*/ 3709900 w 3724049"/>
              <a:gd name="connsiteY2" fmla="*/ 1175678 h 2380620"/>
              <a:gd name="connsiteX3" fmla="*/ 1518242 w 3724049"/>
              <a:gd name="connsiteY3" fmla="*/ 21 h 2380620"/>
              <a:gd name="connsiteX4" fmla="*/ 8757 w 3724049"/>
              <a:gd name="connsiteY4" fmla="*/ 1741736 h 2380620"/>
              <a:gd name="connsiteX5" fmla="*/ 966701 w 3724049"/>
              <a:gd name="connsiteY5" fmla="*/ 2336822 h 238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4049" h="2380620">
                <a:moveTo>
                  <a:pt x="966701" y="2336822"/>
                </a:moveTo>
                <a:cubicBezTo>
                  <a:pt x="1363425" y="2414231"/>
                  <a:pt x="1931901" y="2399717"/>
                  <a:pt x="2389101" y="2206193"/>
                </a:cubicBezTo>
                <a:cubicBezTo>
                  <a:pt x="2846301" y="2012669"/>
                  <a:pt x="3855043" y="1543373"/>
                  <a:pt x="3709900" y="1175678"/>
                </a:cubicBezTo>
                <a:cubicBezTo>
                  <a:pt x="3564757" y="807983"/>
                  <a:pt x="1956090" y="-4817"/>
                  <a:pt x="1518242" y="21"/>
                </a:cubicBezTo>
                <a:cubicBezTo>
                  <a:pt x="1080394" y="4859"/>
                  <a:pt x="100681" y="1352269"/>
                  <a:pt x="8757" y="1741736"/>
                </a:cubicBezTo>
                <a:cubicBezTo>
                  <a:pt x="-83167" y="2131203"/>
                  <a:pt x="569977" y="2259413"/>
                  <a:pt x="966701" y="2336822"/>
                </a:cubicBezTo>
                <a:close/>
              </a:path>
            </a:pathLst>
          </a:cu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88" name="Freeform 87"/>
          <p:cNvSpPr/>
          <p:nvPr/>
        </p:nvSpPr>
        <p:spPr bwMode="auto">
          <a:xfrm>
            <a:off x="1115180" y="2299471"/>
            <a:ext cx="2574345" cy="2551770"/>
          </a:xfrm>
          <a:custGeom>
            <a:avLst/>
            <a:gdLst>
              <a:gd name="connsiteX0" fmla="*/ 2764 w 1952083"/>
              <a:gd name="connsiteY0" fmla="*/ 1228506 h 2583372"/>
              <a:gd name="connsiteX1" fmla="*/ 249507 w 1952083"/>
              <a:gd name="connsiteY1" fmla="*/ 241534 h 2583372"/>
              <a:gd name="connsiteX2" fmla="*/ 1105850 w 1952083"/>
              <a:gd name="connsiteY2" fmla="*/ 81877 h 2583372"/>
              <a:gd name="connsiteX3" fmla="*/ 1410650 w 1952083"/>
              <a:gd name="connsiteY3" fmla="*/ 1330106 h 2583372"/>
              <a:gd name="connsiteX4" fmla="*/ 1947678 w 1952083"/>
              <a:gd name="connsiteY4" fmla="*/ 1475249 h 2583372"/>
              <a:gd name="connsiteX5" fmla="*/ 1584821 w 1952083"/>
              <a:gd name="connsiteY5" fmla="*/ 2578334 h 2583372"/>
              <a:gd name="connsiteX6" fmla="*/ 278535 w 1952083"/>
              <a:gd name="connsiteY6" fmla="*/ 1867134 h 2583372"/>
              <a:gd name="connsiteX7" fmla="*/ 365621 w 1952083"/>
              <a:gd name="connsiteY7" fmla="*/ 1446220 h 2583372"/>
              <a:gd name="connsiteX8" fmla="*/ 2764 w 1952083"/>
              <a:gd name="connsiteY8" fmla="*/ 1228506 h 2583372"/>
              <a:gd name="connsiteX0" fmla="*/ 2764 w 1977341"/>
              <a:gd name="connsiteY0" fmla="*/ 1198472 h 2553338"/>
              <a:gd name="connsiteX1" fmla="*/ 249507 w 1977341"/>
              <a:gd name="connsiteY1" fmla="*/ 211500 h 2553338"/>
              <a:gd name="connsiteX2" fmla="*/ 1105850 w 1977341"/>
              <a:gd name="connsiteY2" fmla="*/ 51843 h 2553338"/>
              <a:gd name="connsiteX3" fmla="*/ 1860593 w 1977341"/>
              <a:gd name="connsiteY3" fmla="*/ 893672 h 2553338"/>
              <a:gd name="connsiteX4" fmla="*/ 1947678 w 1977341"/>
              <a:gd name="connsiteY4" fmla="*/ 1445215 h 2553338"/>
              <a:gd name="connsiteX5" fmla="*/ 1584821 w 1977341"/>
              <a:gd name="connsiteY5" fmla="*/ 2548300 h 2553338"/>
              <a:gd name="connsiteX6" fmla="*/ 278535 w 1977341"/>
              <a:gd name="connsiteY6" fmla="*/ 1837100 h 2553338"/>
              <a:gd name="connsiteX7" fmla="*/ 365621 w 1977341"/>
              <a:gd name="connsiteY7" fmla="*/ 1416186 h 2553338"/>
              <a:gd name="connsiteX8" fmla="*/ 2764 w 1977341"/>
              <a:gd name="connsiteY8" fmla="*/ 1198472 h 2553338"/>
              <a:gd name="connsiteX0" fmla="*/ 2421 w 1976998"/>
              <a:gd name="connsiteY0" fmla="*/ 1198472 h 2553338"/>
              <a:gd name="connsiteX1" fmla="*/ 249164 w 1976998"/>
              <a:gd name="connsiteY1" fmla="*/ 211500 h 2553338"/>
              <a:gd name="connsiteX2" fmla="*/ 1105507 w 1976998"/>
              <a:gd name="connsiteY2" fmla="*/ 51843 h 2553338"/>
              <a:gd name="connsiteX3" fmla="*/ 1860250 w 1976998"/>
              <a:gd name="connsiteY3" fmla="*/ 893672 h 2553338"/>
              <a:gd name="connsiteX4" fmla="*/ 1947335 w 1976998"/>
              <a:gd name="connsiteY4" fmla="*/ 1445215 h 2553338"/>
              <a:gd name="connsiteX5" fmla="*/ 1584478 w 1976998"/>
              <a:gd name="connsiteY5" fmla="*/ 2548300 h 2553338"/>
              <a:gd name="connsiteX6" fmla="*/ 278192 w 1976998"/>
              <a:gd name="connsiteY6" fmla="*/ 1837100 h 2553338"/>
              <a:gd name="connsiteX7" fmla="*/ 133050 w 1976998"/>
              <a:gd name="connsiteY7" fmla="*/ 1604872 h 2553338"/>
              <a:gd name="connsiteX8" fmla="*/ 2421 w 1976998"/>
              <a:gd name="connsiteY8" fmla="*/ 1198472 h 2553338"/>
              <a:gd name="connsiteX0" fmla="*/ 2421 w 2574345"/>
              <a:gd name="connsiteY0" fmla="*/ 1198472 h 2551770"/>
              <a:gd name="connsiteX1" fmla="*/ 249164 w 2574345"/>
              <a:gd name="connsiteY1" fmla="*/ 211500 h 2551770"/>
              <a:gd name="connsiteX2" fmla="*/ 1105507 w 2574345"/>
              <a:gd name="connsiteY2" fmla="*/ 51843 h 2551770"/>
              <a:gd name="connsiteX3" fmla="*/ 1860250 w 2574345"/>
              <a:gd name="connsiteY3" fmla="*/ 893672 h 2551770"/>
              <a:gd name="connsiteX4" fmla="*/ 2571450 w 2574345"/>
              <a:gd name="connsiteY4" fmla="*/ 2054815 h 2551770"/>
              <a:gd name="connsiteX5" fmla="*/ 1584478 w 2574345"/>
              <a:gd name="connsiteY5" fmla="*/ 2548300 h 2551770"/>
              <a:gd name="connsiteX6" fmla="*/ 278192 w 2574345"/>
              <a:gd name="connsiteY6" fmla="*/ 1837100 h 2551770"/>
              <a:gd name="connsiteX7" fmla="*/ 133050 w 2574345"/>
              <a:gd name="connsiteY7" fmla="*/ 1604872 h 2551770"/>
              <a:gd name="connsiteX8" fmla="*/ 2421 w 2574345"/>
              <a:gd name="connsiteY8" fmla="*/ 1198472 h 255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4345" h="2551770">
                <a:moveTo>
                  <a:pt x="2421" y="1198472"/>
                </a:moveTo>
                <a:cubicBezTo>
                  <a:pt x="21773" y="966243"/>
                  <a:pt x="65316" y="402605"/>
                  <a:pt x="249164" y="211500"/>
                </a:cubicBezTo>
                <a:cubicBezTo>
                  <a:pt x="433012" y="20395"/>
                  <a:pt x="836993" y="-61852"/>
                  <a:pt x="1105507" y="51843"/>
                </a:cubicBezTo>
                <a:cubicBezTo>
                  <a:pt x="1374021" y="165538"/>
                  <a:pt x="1615926" y="559843"/>
                  <a:pt x="1860250" y="893672"/>
                </a:cubicBezTo>
                <a:cubicBezTo>
                  <a:pt x="2104574" y="1227501"/>
                  <a:pt x="2617412" y="1779044"/>
                  <a:pt x="2571450" y="2054815"/>
                </a:cubicBezTo>
                <a:cubicBezTo>
                  <a:pt x="2525488" y="2330586"/>
                  <a:pt x="1966688" y="2584586"/>
                  <a:pt x="1584478" y="2548300"/>
                </a:cubicBezTo>
                <a:cubicBezTo>
                  <a:pt x="1202268" y="2512014"/>
                  <a:pt x="481392" y="2025786"/>
                  <a:pt x="278192" y="1837100"/>
                </a:cubicBezTo>
                <a:cubicBezTo>
                  <a:pt x="74992" y="1648414"/>
                  <a:pt x="181431" y="1704053"/>
                  <a:pt x="133050" y="1604872"/>
                </a:cubicBezTo>
                <a:cubicBezTo>
                  <a:pt x="84669" y="1505691"/>
                  <a:pt x="-16931" y="1430701"/>
                  <a:pt x="2421" y="1198472"/>
                </a:cubicBezTo>
                <a:close/>
              </a:path>
            </a:pathLst>
          </a:cu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89" name="Freeform 88"/>
          <p:cNvSpPr/>
          <p:nvPr/>
        </p:nvSpPr>
        <p:spPr bwMode="auto">
          <a:xfrm>
            <a:off x="1222799" y="2175777"/>
            <a:ext cx="3654186" cy="1915222"/>
          </a:xfrm>
          <a:custGeom>
            <a:avLst/>
            <a:gdLst>
              <a:gd name="connsiteX0" fmla="*/ 1365179 w 3469803"/>
              <a:gd name="connsiteY0" fmla="*/ 526137 h 3203992"/>
              <a:gd name="connsiteX1" fmla="*/ 973293 w 3469803"/>
              <a:gd name="connsiteY1" fmla="*/ 18137 h 3203992"/>
              <a:gd name="connsiteX2" fmla="*/ 334664 w 3469803"/>
              <a:gd name="connsiteY2" fmla="*/ 163280 h 3203992"/>
              <a:gd name="connsiteX3" fmla="*/ 465293 w 3469803"/>
              <a:gd name="connsiteY3" fmla="*/ 642252 h 3203992"/>
              <a:gd name="connsiteX4" fmla="*/ 836 w 3469803"/>
              <a:gd name="connsiteY4" fmla="*/ 1237337 h 3203992"/>
              <a:gd name="connsiteX5" fmla="*/ 392721 w 3469803"/>
              <a:gd name="connsiteY5" fmla="*/ 2122709 h 3203992"/>
              <a:gd name="connsiteX6" fmla="*/ 1713521 w 3469803"/>
              <a:gd name="connsiteY6" fmla="*/ 2529109 h 3203992"/>
              <a:gd name="connsiteX7" fmla="*/ 1757064 w 3469803"/>
              <a:gd name="connsiteY7" fmla="*/ 3196766 h 3203992"/>
              <a:gd name="connsiteX8" fmla="*/ 3469750 w 3469803"/>
              <a:gd name="connsiteY8" fmla="*/ 2064652 h 3203992"/>
              <a:gd name="connsiteX9" fmla="*/ 1815121 w 3469803"/>
              <a:gd name="connsiteY9" fmla="*/ 1527623 h 3203992"/>
              <a:gd name="connsiteX10" fmla="*/ 1365179 w 3469803"/>
              <a:gd name="connsiteY10" fmla="*/ 526137 h 3203992"/>
              <a:gd name="connsiteX0" fmla="*/ 1376675 w 3481299"/>
              <a:gd name="connsiteY0" fmla="*/ 549290 h 3227145"/>
              <a:gd name="connsiteX1" fmla="*/ 984789 w 3481299"/>
              <a:gd name="connsiteY1" fmla="*/ 41290 h 3227145"/>
              <a:gd name="connsiteX2" fmla="*/ 346160 w 3481299"/>
              <a:gd name="connsiteY2" fmla="*/ 186433 h 3227145"/>
              <a:gd name="connsiteX3" fmla="*/ 767075 w 3481299"/>
              <a:gd name="connsiteY3" fmla="*/ 1420147 h 3227145"/>
              <a:gd name="connsiteX4" fmla="*/ 12332 w 3481299"/>
              <a:gd name="connsiteY4" fmla="*/ 1260490 h 3227145"/>
              <a:gd name="connsiteX5" fmla="*/ 404217 w 3481299"/>
              <a:gd name="connsiteY5" fmla="*/ 2145862 h 3227145"/>
              <a:gd name="connsiteX6" fmla="*/ 1725017 w 3481299"/>
              <a:gd name="connsiteY6" fmla="*/ 2552262 h 3227145"/>
              <a:gd name="connsiteX7" fmla="*/ 1768560 w 3481299"/>
              <a:gd name="connsiteY7" fmla="*/ 3219919 h 3227145"/>
              <a:gd name="connsiteX8" fmla="*/ 3481246 w 3481299"/>
              <a:gd name="connsiteY8" fmla="*/ 2087805 h 3227145"/>
              <a:gd name="connsiteX9" fmla="*/ 1826617 w 3481299"/>
              <a:gd name="connsiteY9" fmla="*/ 1550776 h 3227145"/>
              <a:gd name="connsiteX10" fmla="*/ 1376675 w 3481299"/>
              <a:gd name="connsiteY10" fmla="*/ 549290 h 3227145"/>
              <a:gd name="connsiteX0" fmla="*/ 1546088 w 3650712"/>
              <a:gd name="connsiteY0" fmla="*/ 549290 h 3227145"/>
              <a:gd name="connsiteX1" fmla="*/ 1154202 w 3650712"/>
              <a:gd name="connsiteY1" fmla="*/ 41290 h 3227145"/>
              <a:gd name="connsiteX2" fmla="*/ 515573 w 3650712"/>
              <a:gd name="connsiteY2" fmla="*/ 186433 h 3227145"/>
              <a:gd name="connsiteX3" fmla="*/ 936488 w 3650712"/>
              <a:gd name="connsiteY3" fmla="*/ 1420147 h 3227145"/>
              <a:gd name="connsiteX4" fmla="*/ 7574 w 3650712"/>
              <a:gd name="connsiteY4" fmla="*/ 1492719 h 3227145"/>
              <a:gd name="connsiteX5" fmla="*/ 573630 w 3650712"/>
              <a:gd name="connsiteY5" fmla="*/ 2145862 h 3227145"/>
              <a:gd name="connsiteX6" fmla="*/ 1894430 w 3650712"/>
              <a:gd name="connsiteY6" fmla="*/ 2552262 h 3227145"/>
              <a:gd name="connsiteX7" fmla="*/ 1937973 w 3650712"/>
              <a:gd name="connsiteY7" fmla="*/ 3219919 h 3227145"/>
              <a:gd name="connsiteX8" fmla="*/ 3650659 w 3650712"/>
              <a:gd name="connsiteY8" fmla="*/ 2087805 h 3227145"/>
              <a:gd name="connsiteX9" fmla="*/ 1996030 w 3650712"/>
              <a:gd name="connsiteY9" fmla="*/ 1550776 h 3227145"/>
              <a:gd name="connsiteX10" fmla="*/ 1546088 w 3650712"/>
              <a:gd name="connsiteY10" fmla="*/ 549290 h 3227145"/>
              <a:gd name="connsiteX0" fmla="*/ 1546088 w 3650712"/>
              <a:gd name="connsiteY0" fmla="*/ 529143 h 3206998"/>
              <a:gd name="connsiteX1" fmla="*/ 1154202 w 3650712"/>
              <a:gd name="connsiteY1" fmla="*/ 21143 h 3206998"/>
              <a:gd name="connsiteX2" fmla="*/ 1473516 w 3650712"/>
              <a:gd name="connsiteY2" fmla="*/ 1211315 h 3206998"/>
              <a:gd name="connsiteX3" fmla="*/ 936488 w 3650712"/>
              <a:gd name="connsiteY3" fmla="*/ 1400000 h 3206998"/>
              <a:gd name="connsiteX4" fmla="*/ 7574 w 3650712"/>
              <a:gd name="connsiteY4" fmla="*/ 1472572 h 3206998"/>
              <a:gd name="connsiteX5" fmla="*/ 573630 w 3650712"/>
              <a:gd name="connsiteY5" fmla="*/ 2125715 h 3206998"/>
              <a:gd name="connsiteX6" fmla="*/ 1894430 w 3650712"/>
              <a:gd name="connsiteY6" fmla="*/ 2532115 h 3206998"/>
              <a:gd name="connsiteX7" fmla="*/ 1937973 w 3650712"/>
              <a:gd name="connsiteY7" fmla="*/ 3199772 h 3206998"/>
              <a:gd name="connsiteX8" fmla="*/ 3650659 w 3650712"/>
              <a:gd name="connsiteY8" fmla="*/ 2067658 h 3206998"/>
              <a:gd name="connsiteX9" fmla="*/ 1996030 w 3650712"/>
              <a:gd name="connsiteY9" fmla="*/ 1530629 h 3206998"/>
              <a:gd name="connsiteX10" fmla="*/ 1546088 w 3650712"/>
              <a:gd name="connsiteY10" fmla="*/ 529143 h 3206998"/>
              <a:gd name="connsiteX0" fmla="*/ 1546088 w 3650712"/>
              <a:gd name="connsiteY0" fmla="*/ 264 h 2678119"/>
              <a:gd name="connsiteX1" fmla="*/ 1836374 w 3650712"/>
              <a:gd name="connsiteY1" fmla="*/ 900150 h 2678119"/>
              <a:gd name="connsiteX2" fmla="*/ 1473516 w 3650712"/>
              <a:gd name="connsiteY2" fmla="*/ 682436 h 2678119"/>
              <a:gd name="connsiteX3" fmla="*/ 936488 w 3650712"/>
              <a:gd name="connsiteY3" fmla="*/ 871121 h 2678119"/>
              <a:gd name="connsiteX4" fmla="*/ 7574 w 3650712"/>
              <a:gd name="connsiteY4" fmla="*/ 943693 h 2678119"/>
              <a:gd name="connsiteX5" fmla="*/ 573630 w 3650712"/>
              <a:gd name="connsiteY5" fmla="*/ 1596836 h 2678119"/>
              <a:gd name="connsiteX6" fmla="*/ 1894430 w 3650712"/>
              <a:gd name="connsiteY6" fmla="*/ 2003236 h 2678119"/>
              <a:gd name="connsiteX7" fmla="*/ 1937973 w 3650712"/>
              <a:gd name="connsiteY7" fmla="*/ 2670893 h 2678119"/>
              <a:gd name="connsiteX8" fmla="*/ 3650659 w 3650712"/>
              <a:gd name="connsiteY8" fmla="*/ 1538779 h 2678119"/>
              <a:gd name="connsiteX9" fmla="*/ 1996030 w 3650712"/>
              <a:gd name="connsiteY9" fmla="*/ 1001750 h 2678119"/>
              <a:gd name="connsiteX10" fmla="*/ 1546088 w 3650712"/>
              <a:gd name="connsiteY10" fmla="*/ 264 h 2678119"/>
              <a:gd name="connsiteX0" fmla="*/ 1981517 w 3650709"/>
              <a:gd name="connsiteY0" fmla="*/ 653258 h 1995798"/>
              <a:gd name="connsiteX1" fmla="*/ 1836374 w 3650709"/>
              <a:gd name="connsiteY1" fmla="*/ 217829 h 1995798"/>
              <a:gd name="connsiteX2" fmla="*/ 1473516 w 3650709"/>
              <a:gd name="connsiteY2" fmla="*/ 115 h 1995798"/>
              <a:gd name="connsiteX3" fmla="*/ 936488 w 3650709"/>
              <a:gd name="connsiteY3" fmla="*/ 188800 h 1995798"/>
              <a:gd name="connsiteX4" fmla="*/ 7574 w 3650709"/>
              <a:gd name="connsiteY4" fmla="*/ 261372 h 1995798"/>
              <a:gd name="connsiteX5" fmla="*/ 573630 w 3650709"/>
              <a:gd name="connsiteY5" fmla="*/ 914515 h 1995798"/>
              <a:gd name="connsiteX6" fmla="*/ 1894430 w 3650709"/>
              <a:gd name="connsiteY6" fmla="*/ 1320915 h 1995798"/>
              <a:gd name="connsiteX7" fmla="*/ 1937973 w 3650709"/>
              <a:gd name="connsiteY7" fmla="*/ 1988572 h 1995798"/>
              <a:gd name="connsiteX8" fmla="*/ 3650659 w 3650709"/>
              <a:gd name="connsiteY8" fmla="*/ 856458 h 1995798"/>
              <a:gd name="connsiteX9" fmla="*/ 1996030 w 3650709"/>
              <a:gd name="connsiteY9" fmla="*/ 319429 h 1995798"/>
              <a:gd name="connsiteX10" fmla="*/ 1981517 w 3650709"/>
              <a:gd name="connsiteY10" fmla="*/ 653258 h 1995798"/>
              <a:gd name="connsiteX0" fmla="*/ 1981517 w 3650844"/>
              <a:gd name="connsiteY0" fmla="*/ 653258 h 1995798"/>
              <a:gd name="connsiteX1" fmla="*/ 1836374 w 3650844"/>
              <a:gd name="connsiteY1" fmla="*/ 217829 h 1995798"/>
              <a:gd name="connsiteX2" fmla="*/ 1473516 w 3650844"/>
              <a:gd name="connsiteY2" fmla="*/ 115 h 1995798"/>
              <a:gd name="connsiteX3" fmla="*/ 936488 w 3650844"/>
              <a:gd name="connsiteY3" fmla="*/ 188800 h 1995798"/>
              <a:gd name="connsiteX4" fmla="*/ 7574 w 3650844"/>
              <a:gd name="connsiteY4" fmla="*/ 261372 h 1995798"/>
              <a:gd name="connsiteX5" fmla="*/ 573630 w 3650844"/>
              <a:gd name="connsiteY5" fmla="*/ 914515 h 1995798"/>
              <a:gd name="connsiteX6" fmla="*/ 1894430 w 3650844"/>
              <a:gd name="connsiteY6" fmla="*/ 1320915 h 1995798"/>
              <a:gd name="connsiteX7" fmla="*/ 1937973 w 3650844"/>
              <a:gd name="connsiteY7" fmla="*/ 1988572 h 1995798"/>
              <a:gd name="connsiteX8" fmla="*/ 3650659 w 3650844"/>
              <a:gd name="connsiteY8" fmla="*/ 856458 h 1995798"/>
              <a:gd name="connsiteX9" fmla="*/ 3012030 w 3650844"/>
              <a:gd name="connsiteY9" fmla="*/ 595200 h 1995798"/>
              <a:gd name="connsiteX10" fmla="*/ 1981517 w 3650844"/>
              <a:gd name="connsiteY10" fmla="*/ 653258 h 1995798"/>
              <a:gd name="connsiteX0" fmla="*/ 1981517 w 3650844"/>
              <a:gd name="connsiteY0" fmla="*/ 477830 h 1820370"/>
              <a:gd name="connsiteX1" fmla="*/ 1836374 w 3650844"/>
              <a:gd name="connsiteY1" fmla="*/ 42401 h 1820370"/>
              <a:gd name="connsiteX2" fmla="*/ 1502544 w 3650844"/>
              <a:gd name="connsiteY2" fmla="*/ 13372 h 1820370"/>
              <a:gd name="connsiteX3" fmla="*/ 936488 w 3650844"/>
              <a:gd name="connsiteY3" fmla="*/ 13372 h 1820370"/>
              <a:gd name="connsiteX4" fmla="*/ 7574 w 3650844"/>
              <a:gd name="connsiteY4" fmla="*/ 85944 h 1820370"/>
              <a:gd name="connsiteX5" fmla="*/ 573630 w 3650844"/>
              <a:gd name="connsiteY5" fmla="*/ 739087 h 1820370"/>
              <a:gd name="connsiteX6" fmla="*/ 1894430 w 3650844"/>
              <a:gd name="connsiteY6" fmla="*/ 1145487 h 1820370"/>
              <a:gd name="connsiteX7" fmla="*/ 1937973 w 3650844"/>
              <a:gd name="connsiteY7" fmla="*/ 1813144 h 1820370"/>
              <a:gd name="connsiteX8" fmla="*/ 3650659 w 3650844"/>
              <a:gd name="connsiteY8" fmla="*/ 681030 h 1820370"/>
              <a:gd name="connsiteX9" fmla="*/ 3012030 w 3650844"/>
              <a:gd name="connsiteY9" fmla="*/ 419772 h 1820370"/>
              <a:gd name="connsiteX10" fmla="*/ 1981517 w 3650844"/>
              <a:gd name="connsiteY10" fmla="*/ 477830 h 1820370"/>
              <a:gd name="connsiteX0" fmla="*/ 1989167 w 3658494"/>
              <a:gd name="connsiteY0" fmla="*/ 494853 h 1836723"/>
              <a:gd name="connsiteX1" fmla="*/ 1844024 w 3658494"/>
              <a:gd name="connsiteY1" fmla="*/ 59424 h 1836723"/>
              <a:gd name="connsiteX2" fmla="*/ 1510194 w 3658494"/>
              <a:gd name="connsiteY2" fmla="*/ 30395 h 1836723"/>
              <a:gd name="connsiteX3" fmla="*/ 944138 w 3658494"/>
              <a:gd name="connsiteY3" fmla="*/ 30395 h 1836723"/>
              <a:gd name="connsiteX4" fmla="*/ 15224 w 3658494"/>
              <a:gd name="connsiteY4" fmla="*/ 102967 h 1836723"/>
              <a:gd name="connsiteX5" fmla="*/ 479680 w 3658494"/>
              <a:gd name="connsiteY5" fmla="*/ 1147996 h 1836723"/>
              <a:gd name="connsiteX6" fmla="*/ 1902080 w 3658494"/>
              <a:gd name="connsiteY6" fmla="*/ 1162510 h 1836723"/>
              <a:gd name="connsiteX7" fmla="*/ 1945623 w 3658494"/>
              <a:gd name="connsiteY7" fmla="*/ 1830167 h 1836723"/>
              <a:gd name="connsiteX8" fmla="*/ 3658309 w 3658494"/>
              <a:gd name="connsiteY8" fmla="*/ 698053 h 1836723"/>
              <a:gd name="connsiteX9" fmla="*/ 3019680 w 3658494"/>
              <a:gd name="connsiteY9" fmla="*/ 436795 h 1836723"/>
              <a:gd name="connsiteX10" fmla="*/ 1989167 w 3658494"/>
              <a:gd name="connsiteY10" fmla="*/ 494853 h 1836723"/>
              <a:gd name="connsiteX0" fmla="*/ 1984859 w 3654186"/>
              <a:gd name="connsiteY0" fmla="*/ 494853 h 1915222"/>
              <a:gd name="connsiteX1" fmla="*/ 1839716 w 3654186"/>
              <a:gd name="connsiteY1" fmla="*/ 59424 h 1915222"/>
              <a:gd name="connsiteX2" fmla="*/ 1505886 w 3654186"/>
              <a:gd name="connsiteY2" fmla="*/ 30395 h 1915222"/>
              <a:gd name="connsiteX3" fmla="*/ 939830 w 3654186"/>
              <a:gd name="connsiteY3" fmla="*/ 30395 h 1915222"/>
              <a:gd name="connsiteX4" fmla="*/ 10916 w 3654186"/>
              <a:gd name="connsiteY4" fmla="*/ 102967 h 1915222"/>
              <a:gd name="connsiteX5" fmla="*/ 475372 w 3654186"/>
              <a:gd name="connsiteY5" fmla="*/ 1147996 h 1915222"/>
              <a:gd name="connsiteX6" fmla="*/ 1143030 w 3654186"/>
              <a:gd name="connsiteY6" fmla="*/ 1757596 h 1915222"/>
              <a:gd name="connsiteX7" fmla="*/ 1941315 w 3654186"/>
              <a:gd name="connsiteY7" fmla="*/ 1830167 h 1915222"/>
              <a:gd name="connsiteX8" fmla="*/ 3654001 w 3654186"/>
              <a:gd name="connsiteY8" fmla="*/ 698053 h 1915222"/>
              <a:gd name="connsiteX9" fmla="*/ 3015372 w 3654186"/>
              <a:gd name="connsiteY9" fmla="*/ 436795 h 1915222"/>
              <a:gd name="connsiteX10" fmla="*/ 1984859 w 3654186"/>
              <a:gd name="connsiteY10" fmla="*/ 494853 h 1915222"/>
              <a:gd name="connsiteX0" fmla="*/ 1984859 w 3654186"/>
              <a:gd name="connsiteY0" fmla="*/ 494853 h 1915222"/>
              <a:gd name="connsiteX1" fmla="*/ 1810687 w 3654186"/>
              <a:gd name="connsiteY1" fmla="*/ 190053 h 1915222"/>
              <a:gd name="connsiteX2" fmla="*/ 1505886 w 3654186"/>
              <a:gd name="connsiteY2" fmla="*/ 30395 h 1915222"/>
              <a:gd name="connsiteX3" fmla="*/ 939830 w 3654186"/>
              <a:gd name="connsiteY3" fmla="*/ 30395 h 1915222"/>
              <a:gd name="connsiteX4" fmla="*/ 10916 w 3654186"/>
              <a:gd name="connsiteY4" fmla="*/ 102967 h 1915222"/>
              <a:gd name="connsiteX5" fmla="*/ 475372 w 3654186"/>
              <a:gd name="connsiteY5" fmla="*/ 1147996 h 1915222"/>
              <a:gd name="connsiteX6" fmla="*/ 1143030 w 3654186"/>
              <a:gd name="connsiteY6" fmla="*/ 1757596 h 1915222"/>
              <a:gd name="connsiteX7" fmla="*/ 1941315 w 3654186"/>
              <a:gd name="connsiteY7" fmla="*/ 1830167 h 1915222"/>
              <a:gd name="connsiteX8" fmla="*/ 3654001 w 3654186"/>
              <a:gd name="connsiteY8" fmla="*/ 698053 h 1915222"/>
              <a:gd name="connsiteX9" fmla="*/ 3015372 w 3654186"/>
              <a:gd name="connsiteY9" fmla="*/ 436795 h 1915222"/>
              <a:gd name="connsiteX10" fmla="*/ 1984859 w 3654186"/>
              <a:gd name="connsiteY10" fmla="*/ 494853 h 191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4186" h="1915222">
                <a:moveTo>
                  <a:pt x="1984859" y="494853"/>
                </a:moveTo>
                <a:cubicBezTo>
                  <a:pt x="1784078" y="453729"/>
                  <a:pt x="1890516" y="267463"/>
                  <a:pt x="1810687" y="190053"/>
                </a:cubicBezTo>
                <a:cubicBezTo>
                  <a:pt x="1730858" y="112643"/>
                  <a:pt x="1651029" y="57005"/>
                  <a:pt x="1505886" y="30395"/>
                </a:cubicBezTo>
                <a:cubicBezTo>
                  <a:pt x="1360743" y="3785"/>
                  <a:pt x="1188992" y="18300"/>
                  <a:pt x="939830" y="30395"/>
                </a:cubicBezTo>
                <a:cubicBezTo>
                  <a:pt x="690668" y="42490"/>
                  <a:pt x="88326" y="-83300"/>
                  <a:pt x="10916" y="102967"/>
                </a:cubicBezTo>
                <a:cubicBezTo>
                  <a:pt x="-66494" y="289234"/>
                  <a:pt x="286686" y="872225"/>
                  <a:pt x="475372" y="1147996"/>
                </a:cubicBezTo>
                <a:cubicBezTo>
                  <a:pt x="664058" y="1423768"/>
                  <a:pt x="898706" y="1643901"/>
                  <a:pt x="1143030" y="1757596"/>
                </a:cubicBezTo>
                <a:cubicBezTo>
                  <a:pt x="1387354" y="1871291"/>
                  <a:pt x="1522820" y="2006757"/>
                  <a:pt x="1941315" y="1830167"/>
                </a:cubicBezTo>
                <a:cubicBezTo>
                  <a:pt x="2359810" y="1653577"/>
                  <a:pt x="3644325" y="976244"/>
                  <a:pt x="3654001" y="698053"/>
                </a:cubicBezTo>
                <a:cubicBezTo>
                  <a:pt x="3663677" y="419863"/>
                  <a:pt x="3293562" y="470662"/>
                  <a:pt x="3015372" y="436795"/>
                </a:cubicBezTo>
                <a:cubicBezTo>
                  <a:pt x="2737182" y="402928"/>
                  <a:pt x="2185640" y="535977"/>
                  <a:pt x="1984859" y="494853"/>
                </a:cubicBezTo>
                <a:close/>
              </a:path>
            </a:pathLst>
          </a:cu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90" name="Freeform 89"/>
          <p:cNvSpPr/>
          <p:nvPr/>
        </p:nvSpPr>
        <p:spPr bwMode="auto">
          <a:xfrm>
            <a:off x="1864417" y="2815478"/>
            <a:ext cx="3637134" cy="2840903"/>
          </a:xfrm>
          <a:custGeom>
            <a:avLst/>
            <a:gdLst>
              <a:gd name="connsiteX0" fmla="*/ 3084955 w 3522401"/>
              <a:gd name="connsiteY0" fmla="*/ 1716672 h 2751637"/>
              <a:gd name="connsiteX1" fmla="*/ 3520384 w 3522401"/>
              <a:gd name="connsiteY1" fmla="*/ 860330 h 2751637"/>
              <a:gd name="connsiteX2" fmla="*/ 3244613 w 3522401"/>
              <a:gd name="connsiteY2" fmla="*/ 294272 h 2751637"/>
              <a:gd name="connsiteX3" fmla="*/ 3172041 w 3522401"/>
              <a:gd name="connsiteY3" fmla="*/ 279758 h 2751637"/>
              <a:gd name="connsiteX4" fmla="*/ 1648041 w 3522401"/>
              <a:gd name="connsiteY4" fmla="*/ 18501 h 2751637"/>
              <a:gd name="connsiteX5" fmla="*/ 588498 w 3522401"/>
              <a:gd name="connsiteY5" fmla="*/ 860330 h 2751637"/>
              <a:gd name="connsiteX6" fmla="*/ 36955 w 3522401"/>
              <a:gd name="connsiteY6" fmla="*/ 2050501 h 2751637"/>
              <a:gd name="connsiteX7" fmla="*/ 1604498 w 3522401"/>
              <a:gd name="connsiteY7" fmla="*/ 2747187 h 2751637"/>
              <a:gd name="connsiteX8" fmla="*/ 2199584 w 3522401"/>
              <a:gd name="connsiteY8" fmla="*/ 1731187 h 2751637"/>
              <a:gd name="connsiteX9" fmla="*/ 3084955 w 3522401"/>
              <a:gd name="connsiteY9" fmla="*/ 1716672 h 2751637"/>
              <a:gd name="connsiteX0" fmla="*/ 3084955 w 3522401"/>
              <a:gd name="connsiteY0" fmla="*/ 1716672 h 2423682"/>
              <a:gd name="connsiteX1" fmla="*/ 3520384 w 3522401"/>
              <a:gd name="connsiteY1" fmla="*/ 860330 h 2423682"/>
              <a:gd name="connsiteX2" fmla="*/ 3244613 w 3522401"/>
              <a:gd name="connsiteY2" fmla="*/ 294272 h 2423682"/>
              <a:gd name="connsiteX3" fmla="*/ 3172041 w 3522401"/>
              <a:gd name="connsiteY3" fmla="*/ 279758 h 2423682"/>
              <a:gd name="connsiteX4" fmla="*/ 1648041 w 3522401"/>
              <a:gd name="connsiteY4" fmla="*/ 18501 h 2423682"/>
              <a:gd name="connsiteX5" fmla="*/ 588498 w 3522401"/>
              <a:gd name="connsiteY5" fmla="*/ 860330 h 2423682"/>
              <a:gd name="connsiteX6" fmla="*/ 36955 w 3522401"/>
              <a:gd name="connsiteY6" fmla="*/ 2050501 h 2423682"/>
              <a:gd name="connsiteX7" fmla="*/ 1604498 w 3522401"/>
              <a:gd name="connsiteY7" fmla="*/ 2413358 h 2423682"/>
              <a:gd name="connsiteX8" fmla="*/ 2199584 w 3522401"/>
              <a:gd name="connsiteY8" fmla="*/ 1731187 h 2423682"/>
              <a:gd name="connsiteX9" fmla="*/ 3084955 w 3522401"/>
              <a:gd name="connsiteY9" fmla="*/ 1716672 h 2423682"/>
              <a:gd name="connsiteX0" fmla="*/ 3084955 w 3522764"/>
              <a:gd name="connsiteY0" fmla="*/ 2138792 h 2845802"/>
              <a:gd name="connsiteX1" fmla="*/ 3520384 w 3522764"/>
              <a:gd name="connsiteY1" fmla="*/ 1282450 h 2845802"/>
              <a:gd name="connsiteX2" fmla="*/ 3244613 w 3522764"/>
              <a:gd name="connsiteY2" fmla="*/ 716392 h 2845802"/>
              <a:gd name="connsiteX3" fmla="*/ 2925298 w 3522764"/>
              <a:gd name="connsiteY3" fmla="*/ 5192 h 2845802"/>
              <a:gd name="connsiteX4" fmla="*/ 1648041 w 3522764"/>
              <a:gd name="connsiteY4" fmla="*/ 440621 h 2845802"/>
              <a:gd name="connsiteX5" fmla="*/ 588498 w 3522764"/>
              <a:gd name="connsiteY5" fmla="*/ 1282450 h 2845802"/>
              <a:gd name="connsiteX6" fmla="*/ 36955 w 3522764"/>
              <a:gd name="connsiteY6" fmla="*/ 2472621 h 2845802"/>
              <a:gd name="connsiteX7" fmla="*/ 1604498 w 3522764"/>
              <a:gd name="connsiteY7" fmla="*/ 2835478 h 2845802"/>
              <a:gd name="connsiteX8" fmla="*/ 2199584 w 3522764"/>
              <a:gd name="connsiteY8" fmla="*/ 2153307 h 2845802"/>
              <a:gd name="connsiteX9" fmla="*/ 3084955 w 3522764"/>
              <a:gd name="connsiteY9" fmla="*/ 2138792 h 2845802"/>
              <a:gd name="connsiteX0" fmla="*/ 3084955 w 3637134"/>
              <a:gd name="connsiteY0" fmla="*/ 2133893 h 2840903"/>
              <a:gd name="connsiteX1" fmla="*/ 3520384 w 3637134"/>
              <a:gd name="connsiteY1" fmla="*/ 1277551 h 2840903"/>
              <a:gd name="connsiteX2" fmla="*/ 3592956 w 3637134"/>
              <a:gd name="connsiteY2" fmla="*/ 493779 h 2840903"/>
              <a:gd name="connsiteX3" fmla="*/ 2925298 w 3637134"/>
              <a:gd name="connsiteY3" fmla="*/ 293 h 2840903"/>
              <a:gd name="connsiteX4" fmla="*/ 1648041 w 3637134"/>
              <a:gd name="connsiteY4" fmla="*/ 435722 h 2840903"/>
              <a:gd name="connsiteX5" fmla="*/ 588498 w 3637134"/>
              <a:gd name="connsiteY5" fmla="*/ 1277551 h 2840903"/>
              <a:gd name="connsiteX6" fmla="*/ 36955 w 3637134"/>
              <a:gd name="connsiteY6" fmla="*/ 2467722 h 2840903"/>
              <a:gd name="connsiteX7" fmla="*/ 1604498 w 3637134"/>
              <a:gd name="connsiteY7" fmla="*/ 2830579 h 2840903"/>
              <a:gd name="connsiteX8" fmla="*/ 2199584 w 3637134"/>
              <a:gd name="connsiteY8" fmla="*/ 2148408 h 2840903"/>
              <a:gd name="connsiteX9" fmla="*/ 3084955 w 3637134"/>
              <a:gd name="connsiteY9" fmla="*/ 2133893 h 284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134" h="2840903">
                <a:moveTo>
                  <a:pt x="3084955" y="2133893"/>
                </a:moveTo>
                <a:cubicBezTo>
                  <a:pt x="3305088" y="1988750"/>
                  <a:pt x="3435717" y="1550903"/>
                  <a:pt x="3520384" y="1277551"/>
                </a:cubicBezTo>
                <a:cubicBezTo>
                  <a:pt x="3605051" y="1004199"/>
                  <a:pt x="3692137" y="706655"/>
                  <a:pt x="3592956" y="493779"/>
                </a:cubicBezTo>
                <a:cubicBezTo>
                  <a:pt x="3493775" y="280903"/>
                  <a:pt x="3249450" y="9969"/>
                  <a:pt x="2925298" y="293"/>
                </a:cubicBezTo>
                <a:cubicBezTo>
                  <a:pt x="2601146" y="-9383"/>
                  <a:pt x="2037508" y="222846"/>
                  <a:pt x="1648041" y="435722"/>
                </a:cubicBezTo>
                <a:cubicBezTo>
                  <a:pt x="1258574" y="648598"/>
                  <a:pt x="857012" y="938884"/>
                  <a:pt x="588498" y="1277551"/>
                </a:cubicBezTo>
                <a:cubicBezTo>
                  <a:pt x="319984" y="1616218"/>
                  <a:pt x="-132378" y="2208884"/>
                  <a:pt x="36955" y="2467722"/>
                </a:cubicBezTo>
                <a:cubicBezTo>
                  <a:pt x="206288" y="2726560"/>
                  <a:pt x="1244060" y="2883798"/>
                  <a:pt x="1604498" y="2830579"/>
                </a:cubicBezTo>
                <a:cubicBezTo>
                  <a:pt x="1964936" y="2777360"/>
                  <a:pt x="1952841" y="2264522"/>
                  <a:pt x="2199584" y="2148408"/>
                </a:cubicBezTo>
                <a:cubicBezTo>
                  <a:pt x="2446327" y="2032294"/>
                  <a:pt x="2864822" y="2279036"/>
                  <a:pt x="3084955" y="2133893"/>
                </a:cubicBezTo>
                <a:close/>
              </a:path>
            </a:pathLst>
          </a:cu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2" name="Freeform 1"/>
          <p:cNvSpPr/>
          <p:nvPr/>
        </p:nvSpPr>
        <p:spPr bwMode="auto">
          <a:xfrm>
            <a:off x="1838889" y="2060564"/>
            <a:ext cx="4300654" cy="3297334"/>
          </a:xfrm>
          <a:custGeom>
            <a:avLst/>
            <a:gdLst>
              <a:gd name="connsiteX0" fmla="*/ 1605765 w 4331359"/>
              <a:gd name="connsiteY0" fmla="*/ 1539666 h 3922134"/>
              <a:gd name="connsiteX1" fmla="*/ 2258908 w 4331359"/>
              <a:gd name="connsiteY1" fmla="*/ 755894 h 3922134"/>
              <a:gd name="connsiteX2" fmla="*/ 3724851 w 4331359"/>
              <a:gd name="connsiteY2" fmla="*/ 1151 h 3922134"/>
              <a:gd name="connsiteX3" fmla="*/ 4319937 w 4331359"/>
              <a:gd name="connsiteY3" fmla="*/ 930066 h 3922134"/>
              <a:gd name="connsiteX4" fmla="*/ 3260394 w 4331359"/>
              <a:gd name="connsiteY4" fmla="*/ 2396008 h 3922134"/>
              <a:gd name="connsiteX5" fmla="*/ 2824965 w 4331359"/>
              <a:gd name="connsiteY5" fmla="*/ 3789380 h 3922134"/>
              <a:gd name="connsiteX6" fmla="*/ 1286451 w 4331359"/>
              <a:gd name="connsiteY6" fmla="*/ 3600694 h 3922134"/>
              <a:gd name="connsiteX7" fmla="*/ 38223 w 4331359"/>
              <a:gd name="connsiteY7" fmla="*/ 1452580 h 3922134"/>
              <a:gd name="connsiteX8" fmla="*/ 2781423 w 4331359"/>
              <a:gd name="connsiteY8" fmla="*/ 480123 h 3922134"/>
              <a:gd name="connsiteX9" fmla="*/ 2737880 w 4331359"/>
              <a:gd name="connsiteY9" fmla="*/ 422066 h 3922134"/>
              <a:gd name="connsiteX10" fmla="*/ 2912051 w 4331359"/>
              <a:gd name="connsiteY10" fmla="*/ 378523 h 3922134"/>
              <a:gd name="connsiteX11" fmla="*/ 2912051 w 4331359"/>
              <a:gd name="connsiteY11" fmla="*/ 349494 h 3922134"/>
              <a:gd name="connsiteX12" fmla="*/ 2912051 w 4331359"/>
              <a:gd name="connsiteY12" fmla="*/ 349494 h 3922134"/>
              <a:gd name="connsiteX13" fmla="*/ 2912051 w 4331359"/>
              <a:gd name="connsiteY13" fmla="*/ 349494 h 3922134"/>
              <a:gd name="connsiteX0" fmla="*/ 2258908 w 4331359"/>
              <a:gd name="connsiteY0" fmla="*/ 755894 h 3922134"/>
              <a:gd name="connsiteX1" fmla="*/ 3724851 w 4331359"/>
              <a:gd name="connsiteY1" fmla="*/ 1151 h 3922134"/>
              <a:gd name="connsiteX2" fmla="*/ 4319937 w 4331359"/>
              <a:gd name="connsiteY2" fmla="*/ 930066 h 3922134"/>
              <a:gd name="connsiteX3" fmla="*/ 3260394 w 4331359"/>
              <a:gd name="connsiteY3" fmla="*/ 2396008 h 3922134"/>
              <a:gd name="connsiteX4" fmla="*/ 2824965 w 4331359"/>
              <a:gd name="connsiteY4" fmla="*/ 3789380 h 3922134"/>
              <a:gd name="connsiteX5" fmla="*/ 1286451 w 4331359"/>
              <a:gd name="connsiteY5" fmla="*/ 3600694 h 3922134"/>
              <a:gd name="connsiteX6" fmla="*/ 38223 w 4331359"/>
              <a:gd name="connsiteY6" fmla="*/ 1452580 h 3922134"/>
              <a:gd name="connsiteX7" fmla="*/ 2781423 w 4331359"/>
              <a:gd name="connsiteY7" fmla="*/ 480123 h 3922134"/>
              <a:gd name="connsiteX8" fmla="*/ 2737880 w 4331359"/>
              <a:gd name="connsiteY8" fmla="*/ 422066 h 3922134"/>
              <a:gd name="connsiteX9" fmla="*/ 2912051 w 4331359"/>
              <a:gd name="connsiteY9" fmla="*/ 378523 h 3922134"/>
              <a:gd name="connsiteX10" fmla="*/ 2912051 w 4331359"/>
              <a:gd name="connsiteY10" fmla="*/ 349494 h 3922134"/>
              <a:gd name="connsiteX11" fmla="*/ 2912051 w 4331359"/>
              <a:gd name="connsiteY11" fmla="*/ 349494 h 3922134"/>
              <a:gd name="connsiteX12" fmla="*/ 2912051 w 4331359"/>
              <a:gd name="connsiteY12" fmla="*/ 349494 h 3922134"/>
              <a:gd name="connsiteX0" fmla="*/ 3724851 w 4331359"/>
              <a:gd name="connsiteY0" fmla="*/ 0 h 3920983"/>
              <a:gd name="connsiteX1" fmla="*/ 4319937 w 4331359"/>
              <a:gd name="connsiteY1" fmla="*/ 928915 h 3920983"/>
              <a:gd name="connsiteX2" fmla="*/ 3260394 w 4331359"/>
              <a:gd name="connsiteY2" fmla="*/ 2394857 h 3920983"/>
              <a:gd name="connsiteX3" fmla="*/ 2824965 w 4331359"/>
              <a:gd name="connsiteY3" fmla="*/ 3788229 h 3920983"/>
              <a:gd name="connsiteX4" fmla="*/ 1286451 w 4331359"/>
              <a:gd name="connsiteY4" fmla="*/ 3599543 h 3920983"/>
              <a:gd name="connsiteX5" fmla="*/ 38223 w 4331359"/>
              <a:gd name="connsiteY5" fmla="*/ 1451429 h 3920983"/>
              <a:gd name="connsiteX6" fmla="*/ 2781423 w 4331359"/>
              <a:gd name="connsiteY6" fmla="*/ 478972 h 3920983"/>
              <a:gd name="connsiteX7" fmla="*/ 2737880 w 4331359"/>
              <a:gd name="connsiteY7" fmla="*/ 420915 h 3920983"/>
              <a:gd name="connsiteX8" fmla="*/ 2912051 w 4331359"/>
              <a:gd name="connsiteY8" fmla="*/ 377372 h 3920983"/>
              <a:gd name="connsiteX9" fmla="*/ 2912051 w 4331359"/>
              <a:gd name="connsiteY9" fmla="*/ 348343 h 3920983"/>
              <a:gd name="connsiteX10" fmla="*/ 2912051 w 4331359"/>
              <a:gd name="connsiteY10" fmla="*/ 348343 h 3920983"/>
              <a:gd name="connsiteX11" fmla="*/ 2912051 w 4331359"/>
              <a:gd name="connsiteY11" fmla="*/ 348343 h 3920983"/>
              <a:gd name="connsiteX0" fmla="*/ 3724851 w 4331359"/>
              <a:gd name="connsiteY0" fmla="*/ 0 h 3920983"/>
              <a:gd name="connsiteX1" fmla="*/ 4319937 w 4331359"/>
              <a:gd name="connsiteY1" fmla="*/ 928915 h 3920983"/>
              <a:gd name="connsiteX2" fmla="*/ 3260394 w 4331359"/>
              <a:gd name="connsiteY2" fmla="*/ 2394857 h 3920983"/>
              <a:gd name="connsiteX3" fmla="*/ 2824965 w 4331359"/>
              <a:gd name="connsiteY3" fmla="*/ 3788229 h 3920983"/>
              <a:gd name="connsiteX4" fmla="*/ 1286451 w 4331359"/>
              <a:gd name="connsiteY4" fmla="*/ 3599543 h 3920983"/>
              <a:gd name="connsiteX5" fmla="*/ 38223 w 4331359"/>
              <a:gd name="connsiteY5" fmla="*/ 1451429 h 3920983"/>
              <a:gd name="connsiteX6" fmla="*/ 2781423 w 4331359"/>
              <a:gd name="connsiteY6" fmla="*/ 478972 h 3920983"/>
              <a:gd name="connsiteX7" fmla="*/ 2737880 w 4331359"/>
              <a:gd name="connsiteY7" fmla="*/ 420915 h 3920983"/>
              <a:gd name="connsiteX8" fmla="*/ 2912051 w 4331359"/>
              <a:gd name="connsiteY8" fmla="*/ 377372 h 3920983"/>
              <a:gd name="connsiteX9" fmla="*/ 2912051 w 4331359"/>
              <a:gd name="connsiteY9" fmla="*/ 348343 h 3920983"/>
              <a:gd name="connsiteX10" fmla="*/ 2912051 w 4331359"/>
              <a:gd name="connsiteY10" fmla="*/ 348343 h 3920983"/>
              <a:gd name="connsiteX11" fmla="*/ 3739365 w 4331359"/>
              <a:gd name="connsiteY11" fmla="*/ 14515 h 3920983"/>
              <a:gd name="connsiteX0" fmla="*/ 3724851 w 4331359"/>
              <a:gd name="connsiteY0" fmla="*/ 29028 h 3950011"/>
              <a:gd name="connsiteX1" fmla="*/ 4319937 w 4331359"/>
              <a:gd name="connsiteY1" fmla="*/ 957943 h 3950011"/>
              <a:gd name="connsiteX2" fmla="*/ 3260394 w 4331359"/>
              <a:gd name="connsiteY2" fmla="*/ 2423885 h 3950011"/>
              <a:gd name="connsiteX3" fmla="*/ 2824965 w 4331359"/>
              <a:gd name="connsiteY3" fmla="*/ 3817257 h 3950011"/>
              <a:gd name="connsiteX4" fmla="*/ 1286451 w 4331359"/>
              <a:gd name="connsiteY4" fmla="*/ 3628571 h 3950011"/>
              <a:gd name="connsiteX5" fmla="*/ 38223 w 4331359"/>
              <a:gd name="connsiteY5" fmla="*/ 1480457 h 3950011"/>
              <a:gd name="connsiteX6" fmla="*/ 2781423 w 4331359"/>
              <a:gd name="connsiteY6" fmla="*/ 508000 h 3950011"/>
              <a:gd name="connsiteX7" fmla="*/ 2737880 w 4331359"/>
              <a:gd name="connsiteY7" fmla="*/ 449943 h 3950011"/>
              <a:gd name="connsiteX8" fmla="*/ 2912051 w 4331359"/>
              <a:gd name="connsiteY8" fmla="*/ 406400 h 3950011"/>
              <a:gd name="connsiteX9" fmla="*/ 2912051 w 4331359"/>
              <a:gd name="connsiteY9" fmla="*/ 377371 h 3950011"/>
              <a:gd name="connsiteX10" fmla="*/ 2912051 w 4331359"/>
              <a:gd name="connsiteY10" fmla="*/ 377371 h 3950011"/>
              <a:gd name="connsiteX11" fmla="*/ 3782908 w 4331359"/>
              <a:gd name="connsiteY11" fmla="*/ 0 h 3950011"/>
              <a:gd name="connsiteX0" fmla="*/ 3724851 w 4331359"/>
              <a:gd name="connsiteY0" fmla="*/ 29028 h 3950011"/>
              <a:gd name="connsiteX1" fmla="*/ 4319937 w 4331359"/>
              <a:gd name="connsiteY1" fmla="*/ 957943 h 3950011"/>
              <a:gd name="connsiteX2" fmla="*/ 3260394 w 4331359"/>
              <a:gd name="connsiteY2" fmla="*/ 2423885 h 3950011"/>
              <a:gd name="connsiteX3" fmla="*/ 2824965 w 4331359"/>
              <a:gd name="connsiteY3" fmla="*/ 3817257 h 3950011"/>
              <a:gd name="connsiteX4" fmla="*/ 1286451 w 4331359"/>
              <a:gd name="connsiteY4" fmla="*/ 3628571 h 3950011"/>
              <a:gd name="connsiteX5" fmla="*/ 38223 w 4331359"/>
              <a:gd name="connsiteY5" fmla="*/ 1480457 h 3950011"/>
              <a:gd name="connsiteX6" fmla="*/ 2781423 w 4331359"/>
              <a:gd name="connsiteY6" fmla="*/ 508000 h 3950011"/>
              <a:gd name="connsiteX7" fmla="*/ 2912051 w 4331359"/>
              <a:gd name="connsiteY7" fmla="*/ 406400 h 3950011"/>
              <a:gd name="connsiteX8" fmla="*/ 2912051 w 4331359"/>
              <a:gd name="connsiteY8" fmla="*/ 377371 h 3950011"/>
              <a:gd name="connsiteX9" fmla="*/ 2912051 w 4331359"/>
              <a:gd name="connsiteY9" fmla="*/ 377371 h 3950011"/>
              <a:gd name="connsiteX10" fmla="*/ 3782908 w 4331359"/>
              <a:gd name="connsiteY10" fmla="*/ 0 h 3950011"/>
              <a:gd name="connsiteX0" fmla="*/ 3724851 w 4331359"/>
              <a:gd name="connsiteY0" fmla="*/ 29028 h 3950011"/>
              <a:gd name="connsiteX1" fmla="*/ 4319937 w 4331359"/>
              <a:gd name="connsiteY1" fmla="*/ 957943 h 3950011"/>
              <a:gd name="connsiteX2" fmla="*/ 3260394 w 4331359"/>
              <a:gd name="connsiteY2" fmla="*/ 2423885 h 3950011"/>
              <a:gd name="connsiteX3" fmla="*/ 2824965 w 4331359"/>
              <a:gd name="connsiteY3" fmla="*/ 3817257 h 3950011"/>
              <a:gd name="connsiteX4" fmla="*/ 1286451 w 4331359"/>
              <a:gd name="connsiteY4" fmla="*/ 3628571 h 3950011"/>
              <a:gd name="connsiteX5" fmla="*/ 38223 w 4331359"/>
              <a:gd name="connsiteY5" fmla="*/ 1480457 h 3950011"/>
              <a:gd name="connsiteX6" fmla="*/ 2781423 w 4331359"/>
              <a:gd name="connsiteY6" fmla="*/ 508000 h 3950011"/>
              <a:gd name="connsiteX7" fmla="*/ 2912051 w 4331359"/>
              <a:gd name="connsiteY7" fmla="*/ 406400 h 3950011"/>
              <a:gd name="connsiteX8" fmla="*/ 2912051 w 4331359"/>
              <a:gd name="connsiteY8" fmla="*/ 377371 h 3950011"/>
              <a:gd name="connsiteX9" fmla="*/ 3782908 w 4331359"/>
              <a:gd name="connsiteY9" fmla="*/ 0 h 3950011"/>
              <a:gd name="connsiteX0" fmla="*/ 3724851 w 4331359"/>
              <a:gd name="connsiteY0" fmla="*/ 29028 h 3950011"/>
              <a:gd name="connsiteX1" fmla="*/ 4319937 w 4331359"/>
              <a:gd name="connsiteY1" fmla="*/ 957943 h 3950011"/>
              <a:gd name="connsiteX2" fmla="*/ 3260394 w 4331359"/>
              <a:gd name="connsiteY2" fmla="*/ 2423885 h 3950011"/>
              <a:gd name="connsiteX3" fmla="*/ 2824965 w 4331359"/>
              <a:gd name="connsiteY3" fmla="*/ 3817257 h 3950011"/>
              <a:gd name="connsiteX4" fmla="*/ 1286451 w 4331359"/>
              <a:gd name="connsiteY4" fmla="*/ 3628571 h 3950011"/>
              <a:gd name="connsiteX5" fmla="*/ 38223 w 4331359"/>
              <a:gd name="connsiteY5" fmla="*/ 1480457 h 3950011"/>
              <a:gd name="connsiteX6" fmla="*/ 2781423 w 4331359"/>
              <a:gd name="connsiteY6" fmla="*/ 508000 h 3950011"/>
              <a:gd name="connsiteX7" fmla="*/ 2912051 w 4331359"/>
              <a:gd name="connsiteY7" fmla="*/ 406400 h 3950011"/>
              <a:gd name="connsiteX8" fmla="*/ 3782908 w 4331359"/>
              <a:gd name="connsiteY8" fmla="*/ 0 h 3950011"/>
              <a:gd name="connsiteX0" fmla="*/ 3724851 w 4331359"/>
              <a:gd name="connsiteY0" fmla="*/ 0 h 3920983"/>
              <a:gd name="connsiteX1" fmla="*/ 4319937 w 4331359"/>
              <a:gd name="connsiteY1" fmla="*/ 928915 h 3920983"/>
              <a:gd name="connsiteX2" fmla="*/ 3260394 w 4331359"/>
              <a:gd name="connsiteY2" fmla="*/ 2394857 h 3920983"/>
              <a:gd name="connsiteX3" fmla="*/ 2824965 w 4331359"/>
              <a:gd name="connsiteY3" fmla="*/ 3788229 h 3920983"/>
              <a:gd name="connsiteX4" fmla="*/ 1286451 w 4331359"/>
              <a:gd name="connsiteY4" fmla="*/ 3599543 h 3920983"/>
              <a:gd name="connsiteX5" fmla="*/ 38223 w 4331359"/>
              <a:gd name="connsiteY5" fmla="*/ 1451429 h 3920983"/>
              <a:gd name="connsiteX6" fmla="*/ 2781423 w 4331359"/>
              <a:gd name="connsiteY6" fmla="*/ 478972 h 3920983"/>
              <a:gd name="connsiteX7" fmla="*/ 2912051 w 4331359"/>
              <a:gd name="connsiteY7" fmla="*/ 377372 h 3920983"/>
              <a:gd name="connsiteX0" fmla="*/ 2781422 w 4324982"/>
              <a:gd name="connsiteY0" fmla="*/ 66224 h 3551779"/>
              <a:gd name="connsiteX1" fmla="*/ 4319937 w 4324982"/>
              <a:gd name="connsiteY1" fmla="*/ 559711 h 3551779"/>
              <a:gd name="connsiteX2" fmla="*/ 3260394 w 4324982"/>
              <a:gd name="connsiteY2" fmla="*/ 2025653 h 3551779"/>
              <a:gd name="connsiteX3" fmla="*/ 2824965 w 4324982"/>
              <a:gd name="connsiteY3" fmla="*/ 3419025 h 3551779"/>
              <a:gd name="connsiteX4" fmla="*/ 1286451 w 4324982"/>
              <a:gd name="connsiteY4" fmla="*/ 3230339 h 3551779"/>
              <a:gd name="connsiteX5" fmla="*/ 38223 w 4324982"/>
              <a:gd name="connsiteY5" fmla="*/ 1082225 h 3551779"/>
              <a:gd name="connsiteX6" fmla="*/ 2781423 w 4324982"/>
              <a:gd name="connsiteY6" fmla="*/ 109768 h 3551779"/>
              <a:gd name="connsiteX7" fmla="*/ 2912051 w 4324982"/>
              <a:gd name="connsiteY7" fmla="*/ 8168 h 3551779"/>
              <a:gd name="connsiteX0" fmla="*/ 2781422 w 4324982"/>
              <a:gd name="connsiteY0" fmla="*/ 66224 h 3551779"/>
              <a:gd name="connsiteX1" fmla="*/ 4319937 w 4324982"/>
              <a:gd name="connsiteY1" fmla="*/ 559711 h 3551779"/>
              <a:gd name="connsiteX2" fmla="*/ 3260394 w 4324982"/>
              <a:gd name="connsiteY2" fmla="*/ 2025653 h 3551779"/>
              <a:gd name="connsiteX3" fmla="*/ 2824965 w 4324982"/>
              <a:gd name="connsiteY3" fmla="*/ 3419025 h 3551779"/>
              <a:gd name="connsiteX4" fmla="*/ 1286451 w 4324982"/>
              <a:gd name="connsiteY4" fmla="*/ 3230339 h 3551779"/>
              <a:gd name="connsiteX5" fmla="*/ 38223 w 4324982"/>
              <a:gd name="connsiteY5" fmla="*/ 1082225 h 3551779"/>
              <a:gd name="connsiteX6" fmla="*/ 2781423 w 4324982"/>
              <a:gd name="connsiteY6" fmla="*/ 109768 h 3551779"/>
              <a:gd name="connsiteX7" fmla="*/ 2912051 w 4324982"/>
              <a:gd name="connsiteY7" fmla="*/ 8168 h 3551779"/>
              <a:gd name="connsiteX8" fmla="*/ 2781422 w 4324982"/>
              <a:gd name="connsiteY8" fmla="*/ 66224 h 3551779"/>
              <a:gd name="connsiteX0" fmla="*/ 2912051 w 4324982"/>
              <a:gd name="connsiteY0" fmla="*/ 8168 h 3551779"/>
              <a:gd name="connsiteX1" fmla="*/ 4319937 w 4324982"/>
              <a:gd name="connsiteY1" fmla="*/ 559711 h 3551779"/>
              <a:gd name="connsiteX2" fmla="*/ 3260394 w 4324982"/>
              <a:gd name="connsiteY2" fmla="*/ 2025653 h 3551779"/>
              <a:gd name="connsiteX3" fmla="*/ 2824965 w 4324982"/>
              <a:gd name="connsiteY3" fmla="*/ 3419025 h 3551779"/>
              <a:gd name="connsiteX4" fmla="*/ 1286451 w 4324982"/>
              <a:gd name="connsiteY4" fmla="*/ 3230339 h 3551779"/>
              <a:gd name="connsiteX5" fmla="*/ 38223 w 4324982"/>
              <a:gd name="connsiteY5" fmla="*/ 1082225 h 3551779"/>
              <a:gd name="connsiteX6" fmla="*/ 2781423 w 4324982"/>
              <a:gd name="connsiteY6" fmla="*/ 109768 h 3551779"/>
              <a:gd name="connsiteX7" fmla="*/ 2912051 w 4324982"/>
              <a:gd name="connsiteY7" fmla="*/ 8168 h 3551779"/>
              <a:gd name="connsiteX0" fmla="*/ 2912051 w 4324982"/>
              <a:gd name="connsiteY0" fmla="*/ 8168 h 3551779"/>
              <a:gd name="connsiteX1" fmla="*/ 4319937 w 4324982"/>
              <a:gd name="connsiteY1" fmla="*/ 559711 h 3551779"/>
              <a:gd name="connsiteX2" fmla="*/ 3260394 w 4324982"/>
              <a:gd name="connsiteY2" fmla="*/ 2025653 h 3551779"/>
              <a:gd name="connsiteX3" fmla="*/ 2824965 w 4324982"/>
              <a:gd name="connsiteY3" fmla="*/ 3419025 h 3551779"/>
              <a:gd name="connsiteX4" fmla="*/ 1286451 w 4324982"/>
              <a:gd name="connsiteY4" fmla="*/ 3230339 h 3551779"/>
              <a:gd name="connsiteX5" fmla="*/ 38223 w 4324982"/>
              <a:gd name="connsiteY5" fmla="*/ 1082225 h 3551779"/>
              <a:gd name="connsiteX6" fmla="*/ 2781423 w 4324982"/>
              <a:gd name="connsiteY6" fmla="*/ 109768 h 3551779"/>
              <a:gd name="connsiteX7" fmla="*/ 2912051 w 4324982"/>
              <a:gd name="connsiteY7" fmla="*/ 8168 h 3551779"/>
              <a:gd name="connsiteX0" fmla="*/ 2912051 w 4324982"/>
              <a:gd name="connsiteY0" fmla="*/ 228 h 3543839"/>
              <a:gd name="connsiteX1" fmla="*/ 4319937 w 4324982"/>
              <a:gd name="connsiteY1" fmla="*/ 551771 h 3543839"/>
              <a:gd name="connsiteX2" fmla="*/ 3260394 w 4324982"/>
              <a:gd name="connsiteY2" fmla="*/ 2017713 h 3543839"/>
              <a:gd name="connsiteX3" fmla="*/ 2824965 w 4324982"/>
              <a:gd name="connsiteY3" fmla="*/ 3411085 h 3543839"/>
              <a:gd name="connsiteX4" fmla="*/ 1286451 w 4324982"/>
              <a:gd name="connsiteY4" fmla="*/ 3222399 h 3543839"/>
              <a:gd name="connsiteX5" fmla="*/ 38223 w 4324982"/>
              <a:gd name="connsiteY5" fmla="*/ 1074285 h 3543839"/>
              <a:gd name="connsiteX6" fmla="*/ 2781423 w 4324982"/>
              <a:gd name="connsiteY6" fmla="*/ 101828 h 3543839"/>
              <a:gd name="connsiteX7" fmla="*/ 2970108 w 4324982"/>
              <a:gd name="connsiteY7" fmla="*/ 479199 h 3543839"/>
              <a:gd name="connsiteX8" fmla="*/ 2912051 w 4324982"/>
              <a:gd name="connsiteY8" fmla="*/ 228 h 3543839"/>
              <a:gd name="connsiteX0" fmla="*/ 2892768 w 4305699"/>
              <a:gd name="connsiteY0" fmla="*/ 228 h 3543839"/>
              <a:gd name="connsiteX1" fmla="*/ 4300654 w 4305699"/>
              <a:gd name="connsiteY1" fmla="*/ 551771 h 3543839"/>
              <a:gd name="connsiteX2" fmla="*/ 3241111 w 4305699"/>
              <a:gd name="connsiteY2" fmla="*/ 2017713 h 3543839"/>
              <a:gd name="connsiteX3" fmla="*/ 2805682 w 4305699"/>
              <a:gd name="connsiteY3" fmla="*/ 3411085 h 3543839"/>
              <a:gd name="connsiteX4" fmla="*/ 1267168 w 4305699"/>
              <a:gd name="connsiteY4" fmla="*/ 3222399 h 3543839"/>
              <a:gd name="connsiteX5" fmla="*/ 18940 w 4305699"/>
              <a:gd name="connsiteY5" fmla="*/ 1074285 h 3543839"/>
              <a:gd name="connsiteX6" fmla="*/ 2254140 w 4305699"/>
              <a:gd name="connsiteY6" fmla="*/ 319542 h 3543839"/>
              <a:gd name="connsiteX7" fmla="*/ 2950825 w 4305699"/>
              <a:gd name="connsiteY7" fmla="*/ 479199 h 3543839"/>
              <a:gd name="connsiteX8" fmla="*/ 2892768 w 4305699"/>
              <a:gd name="connsiteY8" fmla="*/ 228 h 3543839"/>
              <a:gd name="connsiteX0" fmla="*/ 3241111 w 4300654"/>
              <a:gd name="connsiteY0" fmla="*/ 466 h 3297334"/>
              <a:gd name="connsiteX1" fmla="*/ 4300654 w 4300654"/>
              <a:gd name="connsiteY1" fmla="*/ 305266 h 3297334"/>
              <a:gd name="connsiteX2" fmla="*/ 3241111 w 4300654"/>
              <a:gd name="connsiteY2" fmla="*/ 1771208 h 3297334"/>
              <a:gd name="connsiteX3" fmla="*/ 2805682 w 4300654"/>
              <a:gd name="connsiteY3" fmla="*/ 3164580 h 3297334"/>
              <a:gd name="connsiteX4" fmla="*/ 1267168 w 4300654"/>
              <a:gd name="connsiteY4" fmla="*/ 2975894 h 3297334"/>
              <a:gd name="connsiteX5" fmla="*/ 18940 w 4300654"/>
              <a:gd name="connsiteY5" fmla="*/ 827780 h 3297334"/>
              <a:gd name="connsiteX6" fmla="*/ 2254140 w 4300654"/>
              <a:gd name="connsiteY6" fmla="*/ 73037 h 3297334"/>
              <a:gd name="connsiteX7" fmla="*/ 2950825 w 4300654"/>
              <a:gd name="connsiteY7" fmla="*/ 232694 h 3297334"/>
              <a:gd name="connsiteX8" fmla="*/ 3241111 w 4300654"/>
              <a:gd name="connsiteY8" fmla="*/ 466 h 329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0654" h="3297334">
                <a:moveTo>
                  <a:pt x="3241111" y="466"/>
                </a:moveTo>
                <a:cubicBezTo>
                  <a:pt x="3466083" y="12561"/>
                  <a:pt x="4300654" y="10142"/>
                  <a:pt x="4300654" y="305266"/>
                </a:cubicBezTo>
                <a:cubicBezTo>
                  <a:pt x="4300654" y="600390"/>
                  <a:pt x="3490273" y="1294656"/>
                  <a:pt x="3241111" y="1771208"/>
                </a:cubicBezTo>
                <a:cubicBezTo>
                  <a:pt x="2991949" y="2247760"/>
                  <a:pt x="3134673" y="2963799"/>
                  <a:pt x="2805682" y="3164580"/>
                </a:cubicBezTo>
                <a:cubicBezTo>
                  <a:pt x="2476692" y="3365361"/>
                  <a:pt x="1731625" y="3365361"/>
                  <a:pt x="1267168" y="2975894"/>
                </a:cubicBezTo>
                <a:cubicBezTo>
                  <a:pt x="802711" y="2586427"/>
                  <a:pt x="-145555" y="1311589"/>
                  <a:pt x="18940" y="827780"/>
                </a:cubicBezTo>
                <a:cubicBezTo>
                  <a:pt x="183435" y="343971"/>
                  <a:pt x="1765493" y="172218"/>
                  <a:pt x="2254140" y="73037"/>
                </a:cubicBezTo>
                <a:cubicBezTo>
                  <a:pt x="2742787" y="-26144"/>
                  <a:pt x="2929054" y="249627"/>
                  <a:pt x="2950825" y="232694"/>
                </a:cubicBezTo>
                <a:cubicBezTo>
                  <a:pt x="2972596" y="215761"/>
                  <a:pt x="3016140" y="-11629"/>
                  <a:pt x="3241111" y="466"/>
                </a:cubicBezTo>
                <a:close/>
              </a:path>
            </a:pathLst>
          </a:cu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14" name="Freeform 13"/>
          <p:cNvSpPr/>
          <p:nvPr/>
        </p:nvSpPr>
        <p:spPr bwMode="auto">
          <a:xfrm>
            <a:off x="214051" y="838200"/>
            <a:ext cx="6415349" cy="5711670"/>
          </a:xfrm>
          <a:custGeom>
            <a:avLst/>
            <a:gdLst>
              <a:gd name="connsiteX0" fmla="*/ 157662 w 5578023"/>
              <a:gd name="connsiteY0" fmla="*/ 2620373 h 4363264"/>
              <a:gd name="connsiteX1" fmla="*/ 447948 w 5578023"/>
              <a:gd name="connsiteY1" fmla="*/ 327116 h 4363264"/>
              <a:gd name="connsiteX2" fmla="*/ 4671605 w 5578023"/>
              <a:gd name="connsiteY2" fmla="*/ 298087 h 4363264"/>
              <a:gd name="connsiteX3" fmla="*/ 5542462 w 5578023"/>
              <a:gd name="connsiteY3" fmla="*/ 2983230 h 4363264"/>
              <a:gd name="connsiteX4" fmla="*/ 3974919 w 5578023"/>
              <a:gd name="connsiteY4" fmla="*/ 4260487 h 4363264"/>
              <a:gd name="connsiteX5" fmla="*/ 752748 w 5578023"/>
              <a:gd name="connsiteY5" fmla="*/ 4100830 h 4363264"/>
              <a:gd name="connsiteX6" fmla="*/ 157662 w 5578023"/>
              <a:gd name="connsiteY6" fmla="*/ 2620373 h 436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8023" h="4363264">
                <a:moveTo>
                  <a:pt x="157662" y="2620373"/>
                </a:moveTo>
                <a:cubicBezTo>
                  <a:pt x="106862" y="1991421"/>
                  <a:pt x="-304376" y="714164"/>
                  <a:pt x="447948" y="327116"/>
                </a:cubicBezTo>
                <a:cubicBezTo>
                  <a:pt x="1200272" y="-59932"/>
                  <a:pt x="3822519" y="-144599"/>
                  <a:pt x="4671605" y="298087"/>
                </a:cubicBezTo>
                <a:cubicBezTo>
                  <a:pt x="5520691" y="740773"/>
                  <a:pt x="5658576" y="2322830"/>
                  <a:pt x="5542462" y="2983230"/>
                </a:cubicBezTo>
                <a:cubicBezTo>
                  <a:pt x="5426348" y="3643630"/>
                  <a:pt x="4773205" y="4074220"/>
                  <a:pt x="3974919" y="4260487"/>
                </a:cubicBezTo>
                <a:cubicBezTo>
                  <a:pt x="3176633" y="4446754"/>
                  <a:pt x="1386539" y="4371763"/>
                  <a:pt x="752748" y="4100830"/>
                </a:cubicBezTo>
                <a:cubicBezTo>
                  <a:pt x="118957" y="3829897"/>
                  <a:pt x="208462" y="3249325"/>
                  <a:pt x="157662" y="2620373"/>
                </a:cubicBezTo>
                <a:close/>
              </a:path>
            </a:pathLst>
          </a:custGeom>
          <a:noFill/>
          <a:ln w="57150"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15" name="TextBox 14"/>
          <p:cNvSpPr txBox="1"/>
          <p:nvPr/>
        </p:nvSpPr>
        <p:spPr>
          <a:xfrm>
            <a:off x="5988024" y="151560"/>
            <a:ext cx="2570313" cy="1200329"/>
          </a:xfrm>
          <a:prstGeom prst="rect">
            <a:avLst/>
          </a:prstGeom>
          <a:noFill/>
        </p:spPr>
        <p:txBody>
          <a:bodyPr wrap="square" rtlCol="0">
            <a:spAutoFit/>
          </a:bodyPr>
          <a:lstStyle/>
          <a:p>
            <a:pPr algn="r"/>
            <a:r>
              <a:rPr lang="en-US" sz="2400" b="0" dirty="0" smtClean="0">
                <a:solidFill>
                  <a:srgbClr val="FFC000"/>
                </a:solidFill>
              </a:rPr>
              <a:t>…creates a potential social learning system:</a:t>
            </a:r>
            <a:endParaRPr lang="en-US" sz="2400" b="0" dirty="0">
              <a:solidFill>
                <a:srgbClr val="FFC000"/>
              </a:solidFill>
            </a:endParaRPr>
          </a:p>
        </p:txBody>
      </p:sp>
      <p:sp>
        <p:nvSpPr>
          <p:cNvPr id="91" name="Freeform 90"/>
          <p:cNvSpPr/>
          <p:nvPr/>
        </p:nvSpPr>
        <p:spPr bwMode="auto">
          <a:xfrm>
            <a:off x="2020401" y="2232149"/>
            <a:ext cx="3805465" cy="3576632"/>
          </a:xfrm>
          <a:custGeom>
            <a:avLst/>
            <a:gdLst>
              <a:gd name="connsiteX0" fmla="*/ 3084955 w 3522401"/>
              <a:gd name="connsiteY0" fmla="*/ 1716672 h 2751637"/>
              <a:gd name="connsiteX1" fmla="*/ 3520384 w 3522401"/>
              <a:gd name="connsiteY1" fmla="*/ 860330 h 2751637"/>
              <a:gd name="connsiteX2" fmla="*/ 3244613 w 3522401"/>
              <a:gd name="connsiteY2" fmla="*/ 294272 h 2751637"/>
              <a:gd name="connsiteX3" fmla="*/ 3172041 w 3522401"/>
              <a:gd name="connsiteY3" fmla="*/ 279758 h 2751637"/>
              <a:gd name="connsiteX4" fmla="*/ 1648041 w 3522401"/>
              <a:gd name="connsiteY4" fmla="*/ 18501 h 2751637"/>
              <a:gd name="connsiteX5" fmla="*/ 588498 w 3522401"/>
              <a:gd name="connsiteY5" fmla="*/ 860330 h 2751637"/>
              <a:gd name="connsiteX6" fmla="*/ 36955 w 3522401"/>
              <a:gd name="connsiteY6" fmla="*/ 2050501 h 2751637"/>
              <a:gd name="connsiteX7" fmla="*/ 1604498 w 3522401"/>
              <a:gd name="connsiteY7" fmla="*/ 2747187 h 2751637"/>
              <a:gd name="connsiteX8" fmla="*/ 2199584 w 3522401"/>
              <a:gd name="connsiteY8" fmla="*/ 1731187 h 2751637"/>
              <a:gd name="connsiteX9" fmla="*/ 3084955 w 3522401"/>
              <a:gd name="connsiteY9" fmla="*/ 1716672 h 2751637"/>
              <a:gd name="connsiteX0" fmla="*/ 3084955 w 3522401"/>
              <a:gd name="connsiteY0" fmla="*/ 1716672 h 2423682"/>
              <a:gd name="connsiteX1" fmla="*/ 3520384 w 3522401"/>
              <a:gd name="connsiteY1" fmla="*/ 860330 h 2423682"/>
              <a:gd name="connsiteX2" fmla="*/ 3244613 w 3522401"/>
              <a:gd name="connsiteY2" fmla="*/ 294272 h 2423682"/>
              <a:gd name="connsiteX3" fmla="*/ 3172041 w 3522401"/>
              <a:gd name="connsiteY3" fmla="*/ 279758 h 2423682"/>
              <a:gd name="connsiteX4" fmla="*/ 1648041 w 3522401"/>
              <a:gd name="connsiteY4" fmla="*/ 18501 h 2423682"/>
              <a:gd name="connsiteX5" fmla="*/ 588498 w 3522401"/>
              <a:gd name="connsiteY5" fmla="*/ 860330 h 2423682"/>
              <a:gd name="connsiteX6" fmla="*/ 36955 w 3522401"/>
              <a:gd name="connsiteY6" fmla="*/ 2050501 h 2423682"/>
              <a:gd name="connsiteX7" fmla="*/ 1604498 w 3522401"/>
              <a:gd name="connsiteY7" fmla="*/ 2413358 h 2423682"/>
              <a:gd name="connsiteX8" fmla="*/ 2199584 w 3522401"/>
              <a:gd name="connsiteY8" fmla="*/ 1731187 h 2423682"/>
              <a:gd name="connsiteX9" fmla="*/ 3084955 w 3522401"/>
              <a:gd name="connsiteY9" fmla="*/ 1716672 h 2423682"/>
              <a:gd name="connsiteX0" fmla="*/ 3084955 w 3522764"/>
              <a:gd name="connsiteY0" fmla="*/ 2138792 h 2845802"/>
              <a:gd name="connsiteX1" fmla="*/ 3520384 w 3522764"/>
              <a:gd name="connsiteY1" fmla="*/ 1282450 h 2845802"/>
              <a:gd name="connsiteX2" fmla="*/ 3244613 w 3522764"/>
              <a:gd name="connsiteY2" fmla="*/ 716392 h 2845802"/>
              <a:gd name="connsiteX3" fmla="*/ 2925298 w 3522764"/>
              <a:gd name="connsiteY3" fmla="*/ 5192 h 2845802"/>
              <a:gd name="connsiteX4" fmla="*/ 1648041 w 3522764"/>
              <a:gd name="connsiteY4" fmla="*/ 440621 h 2845802"/>
              <a:gd name="connsiteX5" fmla="*/ 588498 w 3522764"/>
              <a:gd name="connsiteY5" fmla="*/ 1282450 h 2845802"/>
              <a:gd name="connsiteX6" fmla="*/ 36955 w 3522764"/>
              <a:gd name="connsiteY6" fmla="*/ 2472621 h 2845802"/>
              <a:gd name="connsiteX7" fmla="*/ 1604498 w 3522764"/>
              <a:gd name="connsiteY7" fmla="*/ 2835478 h 2845802"/>
              <a:gd name="connsiteX8" fmla="*/ 2199584 w 3522764"/>
              <a:gd name="connsiteY8" fmla="*/ 2153307 h 2845802"/>
              <a:gd name="connsiteX9" fmla="*/ 3084955 w 3522764"/>
              <a:gd name="connsiteY9" fmla="*/ 2138792 h 2845802"/>
              <a:gd name="connsiteX0" fmla="*/ 3084955 w 3637134"/>
              <a:gd name="connsiteY0" fmla="*/ 2133893 h 2840903"/>
              <a:gd name="connsiteX1" fmla="*/ 3520384 w 3637134"/>
              <a:gd name="connsiteY1" fmla="*/ 1277551 h 2840903"/>
              <a:gd name="connsiteX2" fmla="*/ 3592956 w 3637134"/>
              <a:gd name="connsiteY2" fmla="*/ 493779 h 2840903"/>
              <a:gd name="connsiteX3" fmla="*/ 2925298 w 3637134"/>
              <a:gd name="connsiteY3" fmla="*/ 293 h 2840903"/>
              <a:gd name="connsiteX4" fmla="*/ 1648041 w 3637134"/>
              <a:gd name="connsiteY4" fmla="*/ 435722 h 2840903"/>
              <a:gd name="connsiteX5" fmla="*/ 588498 w 3637134"/>
              <a:gd name="connsiteY5" fmla="*/ 1277551 h 2840903"/>
              <a:gd name="connsiteX6" fmla="*/ 36955 w 3637134"/>
              <a:gd name="connsiteY6" fmla="*/ 2467722 h 2840903"/>
              <a:gd name="connsiteX7" fmla="*/ 1604498 w 3637134"/>
              <a:gd name="connsiteY7" fmla="*/ 2830579 h 2840903"/>
              <a:gd name="connsiteX8" fmla="*/ 2199584 w 3637134"/>
              <a:gd name="connsiteY8" fmla="*/ 2148408 h 2840903"/>
              <a:gd name="connsiteX9" fmla="*/ 3084955 w 3637134"/>
              <a:gd name="connsiteY9" fmla="*/ 2133893 h 2840903"/>
              <a:gd name="connsiteX0" fmla="*/ 3752612 w 3815567"/>
              <a:gd name="connsiteY0" fmla="*/ 2540293 h 2840903"/>
              <a:gd name="connsiteX1" fmla="*/ 3520384 w 3815567"/>
              <a:gd name="connsiteY1" fmla="*/ 1277551 h 2840903"/>
              <a:gd name="connsiteX2" fmla="*/ 3592956 w 3815567"/>
              <a:gd name="connsiteY2" fmla="*/ 493779 h 2840903"/>
              <a:gd name="connsiteX3" fmla="*/ 2925298 w 3815567"/>
              <a:gd name="connsiteY3" fmla="*/ 293 h 2840903"/>
              <a:gd name="connsiteX4" fmla="*/ 1648041 w 3815567"/>
              <a:gd name="connsiteY4" fmla="*/ 435722 h 2840903"/>
              <a:gd name="connsiteX5" fmla="*/ 588498 w 3815567"/>
              <a:gd name="connsiteY5" fmla="*/ 1277551 h 2840903"/>
              <a:gd name="connsiteX6" fmla="*/ 36955 w 3815567"/>
              <a:gd name="connsiteY6" fmla="*/ 2467722 h 2840903"/>
              <a:gd name="connsiteX7" fmla="*/ 1604498 w 3815567"/>
              <a:gd name="connsiteY7" fmla="*/ 2830579 h 2840903"/>
              <a:gd name="connsiteX8" fmla="*/ 2199584 w 3815567"/>
              <a:gd name="connsiteY8" fmla="*/ 2148408 h 2840903"/>
              <a:gd name="connsiteX9" fmla="*/ 3752612 w 3815567"/>
              <a:gd name="connsiteY9" fmla="*/ 2540293 h 2840903"/>
              <a:gd name="connsiteX0" fmla="*/ 3752612 w 3809049"/>
              <a:gd name="connsiteY0" fmla="*/ 2540293 h 2840903"/>
              <a:gd name="connsiteX1" fmla="*/ 3520384 w 3809049"/>
              <a:gd name="connsiteY1" fmla="*/ 1277551 h 2840903"/>
              <a:gd name="connsiteX2" fmla="*/ 3592956 w 3809049"/>
              <a:gd name="connsiteY2" fmla="*/ 493779 h 2840903"/>
              <a:gd name="connsiteX3" fmla="*/ 2925298 w 3809049"/>
              <a:gd name="connsiteY3" fmla="*/ 293 h 2840903"/>
              <a:gd name="connsiteX4" fmla="*/ 1648041 w 3809049"/>
              <a:gd name="connsiteY4" fmla="*/ 435722 h 2840903"/>
              <a:gd name="connsiteX5" fmla="*/ 588498 w 3809049"/>
              <a:gd name="connsiteY5" fmla="*/ 1277551 h 2840903"/>
              <a:gd name="connsiteX6" fmla="*/ 36955 w 3809049"/>
              <a:gd name="connsiteY6" fmla="*/ 2467722 h 2840903"/>
              <a:gd name="connsiteX7" fmla="*/ 1604498 w 3809049"/>
              <a:gd name="connsiteY7" fmla="*/ 2830579 h 2840903"/>
              <a:gd name="connsiteX8" fmla="*/ 2301184 w 3809049"/>
              <a:gd name="connsiteY8" fmla="*/ 2569323 h 2840903"/>
              <a:gd name="connsiteX9" fmla="*/ 3752612 w 3809049"/>
              <a:gd name="connsiteY9" fmla="*/ 2540293 h 2840903"/>
              <a:gd name="connsiteX0" fmla="*/ 3749028 w 3805465"/>
              <a:gd name="connsiteY0" fmla="*/ 3276022 h 3576632"/>
              <a:gd name="connsiteX1" fmla="*/ 3516800 w 3805465"/>
              <a:gd name="connsiteY1" fmla="*/ 2013280 h 3576632"/>
              <a:gd name="connsiteX2" fmla="*/ 3589372 w 3805465"/>
              <a:gd name="connsiteY2" fmla="*/ 1229508 h 3576632"/>
              <a:gd name="connsiteX3" fmla="*/ 2921714 w 3805465"/>
              <a:gd name="connsiteY3" fmla="*/ 736022 h 3576632"/>
              <a:gd name="connsiteX4" fmla="*/ 1238057 w 3805465"/>
              <a:gd name="connsiteY4" fmla="*/ 39337 h 3576632"/>
              <a:gd name="connsiteX5" fmla="*/ 584914 w 3805465"/>
              <a:gd name="connsiteY5" fmla="*/ 2013280 h 3576632"/>
              <a:gd name="connsiteX6" fmla="*/ 33371 w 3805465"/>
              <a:gd name="connsiteY6" fmla="*/ 3203451 h 3576632"/>
              <a:gd name="connsiteX7" fmla="*/ 1600914 w 3805465"/>
              <a:gd name="connsiteY7" fmla="*/ 3566308 h 3576632"/>
              <a:gd name="connsiteX8" fmla="*/ 2297600 w 3805465"/>
              <a:gd name="connsiteY8" fmla="*/ 3305052 h 3576632"/>
              <a:gd name="connsiteX9" fmla="*/ 3749028 w 3805465"/>
              <a:gd name="connsiteY9" fmla="*/ 3276022 h 357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5465" h="3576632">
                <a:moveTo>
                  <a:pt x="3749028" y="3276022"/>
                </a:moveTo>
                <a:cubicBezTo>
                  <a:pt x="3952228" y="3060727"/>
                  <a:pt x="3543409" y="2354366"/>
                  <a:pt x="3516800" y="2013280"/>
                </a:cubicBezTo>
                <a:cubicBezTo>
                  <a:pt x="3490191" y="1672194"/>
                  <a:pt x="3688553" y="1442384"/>
                  <a:pt x="3589372" y="1229508"/>
                </a:cubicBezTo>
                <a:cubicBezTo>
                  <a:pt x="3490191" y="1016632"/>
                  <a:pt x="3313600" y="934384"/>
                  <a:pt x="2921714" y="736022"/>
                </a:cubicBezTo>
                <a:cubicBezTo>
                  <a:pt x="2529828" y="537660"/>
                  <a:pt x="1627524" y="-173539"/>
                  <a:pt x="1238057" y="39337"/>
                </a:cubicBezTo>
                <a:cubicBezTo>
                  <a:pt x="848590" y="252213"/>
                  <a:pt x="785695" y="1485928"/>
                  <a:pt x="584914" y="2013280"/>
                </a:cubicBezTo>
                <a:cubicBezTo>
                  <a:pt x="384133" y="2540632"/>
                  <a:pt x="-135962" y="2944613"/>
                  <a:pt x="33371" y="3203451"/>
                </a:cubicBezTo>
                <a:cubicBezTo>
                  <a:pt x="202704" y="3462289"/>
                  <a:pt x="1240476" y="3619527"/>
                  <a:pt x="1600914" y="3566308"/>
                </a:cubicBezTo>
                <a:cubicBezTo>
                  <a:pt x="1961352" y="3513089"/>
                  <a:pt x="1939581" y="3353433"/>
                  <a:pt x="2297600" y="3305052"/>
                </a:cubicBezTo>
                <a:cubicBezTo>
                  <a:pt x="2655619" y="3256671"/>
                  <a:pt x="3545828" y="3491317"/>
                  <a:pt x="3749028" y="3276022"/>
                </a:cubicBezTo>
                <a:close/>
              </a:path>
            </a:pathLst>
          </a:cu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793517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292100"/>
            <a:ext cx="8229600" cy="850900"/>
          </a:xfrm>
        </p:spPr>
        <p:txBody>
          <a:bodyPr/>
          <a:lstStyle/>
          <a:p>
            <a:pPr eaLnBrk="1" hangingPunct="1">
              <a:defRPr/>
            </a:pPr>
            <a:r>
              <a:rPr lang="en-US" sz="4000" dirty="0" smtClean="0">
                <a:solidFill>
                  <a:schemeClr val="hlink"/>
                </a:solidFill>
              </a:rPr>
              <a:t>Governance as </a:t>
            </a:r>
            <a:r>
              <a:rPr lang="en-US" sz="4000" dirty="0">
                <a:solidFill>
                  <a:schemeClr val="hlink"/>
                </a:solidFill>
              </a:rPr>
              <a:t>s</a:t>
            </a:r>
            <a:r>
              <a:rPr lang="en-US" sz="4000" dirty="0" smtClean="0">
                <a:solidFill>
                  <a:schemeClr val="hlink"/>
                </a:solidFill>
              </a:rPr>
              <a:t>ocial learning</a:t>
            </a:r>
          </a:p>
        </p:txBody>
      </p:sp>
      <p:sp>
        <p:nvSpPr>
          <p:cNvPr id="153603" name="Rectangle 3"/>
          <p:cNvSpPr>
            <a:spLocks noGrp="1" noChangeArrowheads="1"/>
          </p:cNvSpPr>
          <p:nvPr>
            <p:ph sz="half" idx="1"/>
          </p:nvPr>
        </p:nvSpPr>
        <p:spPr>
          <a:xfrm>
            <a:off x="457200" y="1371600"/>
            <a:ext cx="4038600" cy="4114800"/>
          </a:xfrm>
        </p:spPr>
        <p:txBody>
          <a:bodyPr/>
          <a:lstStyle/>
          <a:p>
            <a:pPr eaLnBrk="1" hangingPunct="1">
              <a:lnSpc>
                <a:spcPct val="80000"/>
              </a:lnSpc>
              <a:defRPr/>
            </a:pPr>
            <a:r>
              <a:rPr lang="en-US" dirty="0">
                <a:solidFill>
                  <a:srgbClr val="FFC000"/>
                </a:solidFill>
              </a:rPr>
              <a:t>I</a:t>
            </a:r>
            <a:r>
              <a:rPr lang="en-US" dirty="0" smtClean="0">
                <a:solidFill>
                  <a:srgbClr val="FFC000"/>
                </a:solidFill>
              </a:rPr>
              <a:t>nvolves </a:t>
            </a:r>
            <a:r>
              <a:rPr lang="en-US" i="1" dirty="0" smtClean="0">
                <a:solidFill>
                  <a:srgbClr val="FFC000"/>
                </a:solidFill>
              </a:rPr>
              <a:t>place</a:t>
            </a:r>
            <a:r>
              <a:rPr lang="en-US" dirty="0" smtClean="0">
                <a:solidFill>
                  <a:srgbClr val="FFC000"/>
                </a:solidFill>
              </a:rPr>
              <a:t> centric co-ordination networks, partnerships, and collaboration</a:t>
            </a:r>
          </a:p>
        </p:txBody>
      </p:sp>
      <p:sp>
        <p:nvSpPr>
          <p:cNvPr id="2" name="Content Placeholder 1"/>
          <p:cNvSpPr>
            <a:spLocks noGrp="1"/>
          </p:cNvSpPr>
          <p:nvPr>
            <p:ph sz="half" idx="2"/>
          </p:nvPr>
        </p:nvSpPr>
        <p:spPr>
          <a:xfrm>
            <a:off x="4648200" y="1371600"/>
            <a:ext cx="4191000" cy="4114800"/>
          </a:xfrm>
        </p:spPr>
        <p:txBody>
          <a:bodyPr/>
          <a:lstStyle/>
          <a:p>
            <a:r>
              <a:rPr lang="en-US" dirty="0">
                <a:solidFill>
                  <a:srgbClr val="FFC000"/>
                </a:solidFill>
              </a:rPr>
              <a:t>B</a:t>
            </a:r>
            <a:r>
              <a:rPr lang="en-US" dirty="0" smtClean="0">
                <a:solidFill>
                  <a:srgbClr val="FFC000"/>
                </a:solidFill>
              </a:rPr>
              <a:t>enefits </a:t>
            </a:r>
            <a:r>
              <a:rPr lang="en-US" dirty="0">
                <a:solidFill>
                  <a:srgbClr val="FFC000"/>
                </a:solidFill>
              </a:rPr>
              <a:t>from a diversity of actors organized in </a:t>
            </a:r>
            <a:r>
              <a:rPr lang="en-US" dirty="0" smtClean="0">
                <a:solidFill>
                  <a:srgbClr val="FFC000"/>
                </a:solidFill>
              </a:rPr>
              <a:t>multi-scaled formal </a:t>
            </a:r>
            <a:r>
              <a:rPr lang="en-US" dirty="0">
                <a:solidFill>
                  <a:srgbClr val="FFC000"/>
                </a:solidFill>
              </a:rPr>
              <a:t>and informal </a:t>
            </a:r>
            <a:r>
              <a:rPr lang="en-US" dirty="0" smtClean="0">
                <a:solidFill>
                  <a:srgbClr val="FFC000"/>
                </a:solidFill>
              </a:rPr>
              <a:t>networks</a:t>
            </a:r>
          </a:p>
        </p:txBody>
      </p:sp>
      <p:pic>
        <p:nvPicPr>
          <p:cNvPr id="7" name="Picture 3" descr="E:\My Pictures\RMNP Images\coll con n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9" y="4800600"/>
            <a:ext cx="4572001"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E:\My Pictures\RMNP Images\levels of collabor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810000"/>
            <a:ext cx="4580329"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910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42276" cy="1336956"/>
          </a:xfrm>
        </p:spPr>
        <p:txBody>
          <a:bodyPr/>
          <a:lstStyle/>
          <a:p>
            <a:r>
              <a:rPr lang="en-US" dirty="0" smtClean="0">
                <a:solidFill>
                  <a:srgbClr val="00B0F0"/>
                </a:solidFill>
              </a:rPr>
              <a:t>Some Examples of Collaborative Governance</a:t>
            </a:r>
            <a:endParaRPr lang="en-US" sz="4400" dirty="0">
              <a:solidFill>
                <a:srgbClr val="00B0F0"/>
              </a:solidFill>
            </a:endParaRPr>
          </a:p>
        </p:txBody>
      </p:sp>
      <p:sp>
        <p:nvSpPr>
          <p:cNvPr id="3" name="Content Placeholder 2"/>
          <p:cNvSpPr>
            <a:spLocks noGrp="1"/>
          </p:cNvSpPr>
          <p:nvPr>
            <p:ph idx="1"/>
          </p:nvPr>
        </p:nvSpPr>
        <p:spPr>
          <a:xfrm>
            <a:off x="228600" y="1828800"/>
            <a:ext cx="4968240" cy="4861560"/>
          </a:xfrm>
        </p:spPr>
        <p:txBody>
          <a:bodyPr>
            <a:normAutofit lnSpcReduction="10000"/>
          </a:bodyPr>
          <a:lstStyle/>
          <a:p>
            <a:r>
              <a:rPr lang="en-US" dirty="0" smtClean="0">
                <a:solidFill>
                  <a:srgbClr val="FFC000"/>
                </a:solidFill>
              </a:rPr>
              <a:t>High Country News article on Water Governance in SW</a:t>
            </a:r>
          </a:p>
          <a:p>
            <a:pPr lvl="1"/>
            <a:r>
              <a:rPr lang="en-US" dirty="0" smtClean="0">
                <a:solidFill>
                  <a:srgbClr val="FFC000"/>
                </a:solidFill>
              </a:rPr>
              <a:t>Dec. 7, 2015</a:t>
            </a:r>
          </a:p>
          <a:p>
            <a:r>
              <a:rPr lang="en-US" dirty="0" smtClean="0">
                <a:solidFill>
                  <a:srgbClr val="FFC000"/>
                </a:solidFill>
              </a:rPr>
              <a:t>Iterative scenario building in climate change adaptation:</a:t>
            </a:r>
          </a:p>
          <a:p>
            <a:pPr lvl="1"/>
            <a:r>
              <a:rPr lang="en-US" dirty="0" smtClean="0">
                <a:solidFill>
                  <a:srgbClr val="FFC000"/>
                </a:solidFill>
              </a:rPr>
              <a:t>Big Hole Valley</a:t>
            </a:r>
          </a:p>
          <a:p>
            <a:pPr lvl="1"/>
            <a:r>
              <a:rPr lang="en-US" dirty="0" smtClean="0">
                <a:solidFill>
                  <a:srgbClr val="FFC000"/>
                </a:solidFill>
              </a:rPr>
              <a:t>Southwest Colorado</a:t>
            </a:r>
          </a:p>
          <a:p>
            <a:pPr lvl="1"/>
            <a:r>
              <a:rPr lang="en-US" dirty="0" err="1" smtClean="0">
                <a:solidFill>
                  <a:srgbClr val="FFC000"/>
                </a:solidFill>
              </a:rPr>
              <a:t>Gausdal</a:t>
            </a:r>
            <a:r>
              <a:rPr lang="en-US" dirty="0" smtClean="0">
                <a:solidFill>
                  <a:srgbClr val="FFC000"/>
                </a:solidFill>
              </a:rPr>
              <a:t>, Norway</a:t>
            </a:r>
            <a:endParaRPr lang="en-US" dirty="0">
              <a:solidFill>
                <a:srgbClr val="FFC000"/>
              </a:solidFill>
            </a:endParaRPr>
          </a:p>
        </p:txBody>
      </p:sp>
      <p:pic>
        <p:nvPicPr>
          <p:cNvPr id="5" name="Picture 4"/>
          <p:cNvPicPr>
            <a:picLocks noChangeAspect="1"/>
          </p:cNvPicPr>
          <p:nvPr/>
        </p:nvPicPr>
        <p:blipFill>
          <a:blip r:embed="rId3"/>
          <a:stretch>
            <a:fillRect/>
          </a:stretch>
        </p:blipFill>
        <p:spPr>
          <a:xfrm>
            <a:off x="5334000" y="1861693"/>
            <a:ext cx="3588895" cy="4737527"/>
          </a:xfrm>
          <a:prstGeom prst="rect">
            <a:avLst/>
          </a:prstGeom>
        </p:spPr>
      </p:pic>
    </p:spTree>
    <p:extLst>
      <p:ext uri="{BB962C8B-B14F-4D97-AF65-F5344CB8AC3E}">
        <p14:creationId xmlns:p14="http://schemas.microsoft.com/office/powerpoint/2010/main" val="1892332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971800" y="4572000"/>
            <a:ext cx="3276600" cy="2286000"/>
          </a:xfrm>
          <a:prstGeom prst="ellipse">
            <a:avLst/>
          </a:prstGeom>
          <a:noFill/>
          <a:ln w="31750">
            <a:solidFill>
              <a:schemeClr val="tx1"/>
            </a:solidFill>
          </a:ln>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3886200" y="3886200"/>
            <a:ext cx="3505200" cy="2362200"/>
          </a:xfrm>
          <a:prstGeom prst="ellipse">
            <a:avLst/>
          </a:prstGeom>
          <a:noFill/>
          <a:ln w="31750">
            <a:solidFill>
              <a:schemeClr val="tx1"/>
            </a:solidFill>
          </a:ln>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981200" y="3886200"/>
            <a:ext cx="3429000" cy="2362200"/>
          </a:xfrm>
          <a:prstGeom prst="ellipse">
            <a:avLst/>
          </a:prstGeom>
          <a:noFill/>
          <a:ln w="31750">
            <a:solidFill>
              <a:schemeClr val="tx1"/>
            </a:solidFill>
          </a:ln>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Isosceles Triangle 4"/>
          <p:cNvSpPr/>
          <p:nvPr/>
        </p:nvSpPr>
        <p:spPr>
          <a:xfrm rot="10800000">
            <a:off x="1419858" y="1670691"/>
            <a:ext cx="6474378" cy="3585197"/>
          </a:xfrm>
          <a:prstGeom prst="triangle">
            <a:avLst/>
          </a:prstGeom>
          <a:gradFill flip="none" rotWithShape="0">
            <a:gsLst>
              <a:gs pos="0">
                <a:schemeClr val="tx1">
                  <a:lumMod val="50000"/>
                  <a:tint val="66000"/>
                  <a:satMod val="160000"/>
                </a:schemeClr>
              </a:gs>
              <a:gs pos="50000">
                <a:schemeClr val="tx1">
                  <a:tint val="44500"/>
                  <a:satMod val="160000"/>
                  <a:lumMod val="49000"/>
                </a:schemeClr>
              </a:gs>
              <a:gs pos="100000">
                <a:schemeClr val="tx1">
                  <a:lumMod val="50000"/>
                  <a:tint val="23500"/>
                  <a:satMod val="160000"/>
                </a:schemeClr>
              </a:gs>
            </a:gsLst>
            <a:lin ang="5400000" scaled="1"/>
            <a:tileRect/>
          </a:gradFill>
          <a:ln>
            <a:solidFill>
              <a:schemeClr val="bg1"/>
            </a:solidFill>
          </a:ln>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1328602" y="594886"/>
            <a:ext cx="6635590" cy="1767313"/>
          </a:xfrm>
          <a:prstGeom prst="ellipse">
            <a:avLst/>
          </a:prstGeom>
          <a:gradFill flip="none" rotWithShape="0">
            <a:gsLst>
              <a:gs pos="0">
                <a:schemeClr val="dk1">
                  <a:tint val="40000"/>
                  <a:satMod val="350000"/>
                  <a:lumMod val="58000"/>
                  <a:lumOff val="42000"/>
                </a:schemeClr>
              </a:gs>
              <a:gs pos="40000">
                <a:schemeClr val="dk1">
                  <a:tint val="45000"/>
                  <a:shade val="99000"/>
                  <a:satMod val="350000"/>
                </a:schemeClr>
              </a:gs>
              <a:gs pos="100000">
                <a:schemeClr val="dk1">
                  <a:shade val="20000"/>
                  <a:satMod val="255000"/>
                </a:schemeClr>
              </a:gs>
            </a:gsLst>
            <a:lin ang="13500000" scaled="1"/>
            <a:tileRect/>
          </a:gradFill>
          <a:ln>
            <a:solidFill>
              <a:schemeClr val="bg1"/>
            </a:solidFill>
          </a:ln>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endParaRPr lang="en-US"/>
          </a:p>
        </p:txBody>
      </p:sp>
      <p:cxnSp>
        <p:nvCxnSpPr>
          <p:cNvPr id="13" name="Straight Arrow Connector 12"/>
          <p:cNvCxnSpPr>
            <a:stCxn id="51" idx="0"/>
          </p:cNvCxnSpPr>
          <p:nvPr/>
        </p:nvCxnSpPr>
        <p:spPr>
          <a:xfrm flipH="1" flipV="1">
            <a:off x="4188680" y="1670691"/>
            <a:ext cx="465475" cy="3590047"/>
          </a:xfrm>
          <a:prstGeom prst="straightConnector1">
            <a:avLst/>
          </a:prstGeom>
          <a:ln w="28575">
            <a:solidFill>
              <a:schemeClr val="bg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5" name="Oval 44"/>
          <p:cNvSpPr/>
          <p:nvPr/>
        </p:nvSpPr>
        <p:spPr>
          <a:xfrm>
            <a:off x="2172895" y="424006"/>
            <a:ext cx="3780306" cy="2109071"/>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endParaRPr lang="en-US" sz="2400" b="0" i="1" dirty="0">
              <a:solidFill>
                <a:srgbClr val="00B050"/>
              </a:solidFill>
            </a:endParaRPr>
          </a:p>
        </p:txBody>
      </p:sp>
      <p:sp>
        <p:nvSpPr>
          <p:cNvPr id="48" name="TextBox 47"/>
          <p:cNvSpPr txBox="1"/>
          <p:nvPr/>
        </p:nvSpPr>
        <p:spPr>
          <a:xfrm>
            <a:off x="2057400" y="4572000"/>
            <a:ext cx="1828800" cy="646331"/>
          </a:xfrm>
          <a:prstGeom prst="rect">
            <a:avLst/>
          </a:prstGeom>
          <a:noFill/>
          <a:scene3d>
            <a:camera prst="perspectiveRelaxedModerately"/>
            <a:lightRig rig="threePt" dir="t"/>
          </a:scene3d>
        </p:spPr>
        <p:txBody>
          <a:bodyPr>
            <a:spAutoFit/>
          </a:bodyPr>
          <a:lstStyle/>
          <a:p>
            <a:pPr algn="ctr">
              <a:defRPr/>
            </a:pPr>
            <a:r>
              <a:rPr lang="en-US" dirty="0"/>
              <a:t>NATURE (materiality)</a:t>
            </a:r>
          </a:p>
        </p:txBody>
      </p:sp>
      <p:sp>
        <p:nvSpPr>
          <p:cNvPr id="49" name="TextBox 48"/>
          <p:cNvSpPr txBox="1"/>
          <p:nvPr/>
        </p:nvSpPr>
        <p:spPr>
          <a:xfrm>
            <a:off x="5867400" y="4572000"/>
            <a:ext cx="1211807" cy="646331"/>
          </a:xfrm>
          <a:prstGeom prst="rect">
            <a:avLst/>
          </a:prstGeom>
          <a:noFill/>
          <a:scene3d>
            <a:camera prst="perspectiveRelaxedModerately"/>
            <a:lightRig rig="threePt" dir="t"/>
          </a:scene3d>
        </p:spPr>
        <p:txBody>
          <a:bodyPr wrap="none">
            <a:spAutoFit/>
          </a:bodyPr>
          <a:lstStyle/>
          <a:p>
            <a:pPr algn="ctr">
              <a:defRPr/>
            </a:pPr>
            <a:r>
              <a:rPr lang="en-US" dirty="0"/>
              <a:t>SOCIAL</a:t>
            </a:r>
          </a:p>
          <a:p>
            <a:pPr algn="ctr">
              <a:defRPr/>
            </a:pPr>
            <a:r>
              <a:rPr lang="en-US" dirty="0"/>
              <a:t>RELATIONS</a:t>
            </a:r>
          </a:p>
        </p:txBody>
      </p:sp>
      <p:sp>
        <p:nvSpPr>
          <p:cNvPr id="50" name="TextBox 49"/>
          <p:cNvSpPr txBox="1"/>
          <p:nvPr/>
        </p:nvSpPr>
        <p:spPr>
          <a:xfrm>
            <a:off x="4038600" y="5943600"/>
            <a:ext cx="1126334" cy="369332"/>
          </a:xfrm>
          <a:prstGeom prst="rect">
            <a:avLst/>
          </a:prstGeom>
          <a:noFill/>
          <a:scene3d>
            <a:camera prst="perspectiveRelaxedModerately"/>
            <a:lightRig rig="threePt" dir="t"/>
          </a:scene3d>
        </p:spPr>
        <p:txBody>
          <a:bodyPr wrap="none">
            <a:spAutoFit/>
          </a:bodyPr>
          <a:lstStyle/>
          <a:p>
            <a:pPr>
              <a:defRPr/>
            </a:pPr>
            <a:r>
              <a:rPr lang="en-US" dirty="0"/>
              <a:t>MEANING</a:t>
            </a:r>
          </a:p>
        </p:txBody>
      </p:sp>
      <p:sp>
        <p:nvSpPr>
          <p:cNvPr id="51" name="TextBox 50"/>
          <p:cNvSpPr txBox="1"/>
          <p:nvPr/>
        </p:nvSpPr>
        <p:spPr>
          <a:xfrm>
            <a:off x="4245262" y="5260738"/>
            <a:ext cx="817785" cy="307777"/>
          </a:xfrm>
          <a:prstGeom prst="rect">
            <a:avLst/>
          </a:prstGeom>
          <a:noFill/>
        </p:spPr>
        <p:txBody>
          <a:bodyPr wrap="square">
            <a:spAutoFit/>
          </a:bodyPr>
          <a:lstStyle/>
          <a:p>
            <a:pPr>
              <a:defRPr/>
            </a:pPr>
            <a:r>
              <a:rPr lang="en-US" sz="1400" b="1" i="1" dirty="0"/>
              <a:t>PLACE</a:t>
            </a:r>
          </a:p>
        </p:txBody>
      </p:sp>
      <p:cxnSp>
        <p:nvCxnSpPr>
          <p:cNvPr id="69" name="Straight Connector 68"/>
          <p:cNvCxnSpPr/>
          <p:nvPr/>
        </p:nvCxnSpPr>
        <p:spPr>
          <a:xfrm rot="5400000" flipH="1" flipV="1">
            <a:off x="4800600" y="15240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6400800" y="4953000"/>
            <a:ext cx="1676400" cy="15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924800" y="49530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248400" y="64770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7467600" y="5488015"/>
            <a:ext cx="1317990" cy="646331"/>
          </a:xfrm>
          <a:prstGeom prst="rect">
            <a:avLst/>
          </a:prstGeom>
          <a:noFill/>
        </p:spPr>
        <p:txBody>
          <a:bodyPr wrap="none">
            <a:spAutoFit/>
          </a:bodyPr>
          <a:lstStyle/>
          <a:p>
            <a:pPr>
              <a:defRPr/>
            </a:pPr>
            <a:r>
              <a:rPr lang="en-US" b="0" dirty="0" smtClean="0"/>
              <a:t>Ontological</a:t>
            </a:r>
          </a:p>
          <a:p>
            <a:pPr>
              <a:defRPr/>
            </a:pPr>
            <a:r>
              <a:rPr lang="en-US" b="0" dirty="0" smtClean="0"/>
              <a:t>Forces</a:t>
            </a:r>
            <a:endParaRPr lang="en-US" b="0" dirty="0"/>
          </a:p>
        </p:txBody>
      </p:sp>
      <p:sp>
        <p:nvSpPr>
          <p:cNvPr id="111" name="TextBox 110"/>
          <p:cNvSpPr txBox="1"/>
          <p:nvPr/>
        </p:nvSpPr>
        <p:spPr>
          <a:xfrm>
            <a:off x="0" y="591137"/>
            <a:ext cx="1372910" cy="523220"/>
          </a:xfrm>
          <a:prstGeom prst="rect">
            <a:avLst/>
          </a:prstGeom>
          <a:noFill/>
        </p:spPr>
        <p:txBody>
          <a:bodyPr wrap="square">
            <a:spAutoFit/>
          </a:bodyPr>
          <a:lstStyle/>
          <a:p>
            <a:pPr algn="ctr">
              <a:defRPr/>
            </a:pPr>
            <a:r>
              <a:rPr lang="en-US" sz="1400" b="0" dirty="0" smtClean="0"/>
              <a:t>View</a:t>
            </a:r>
            <a:r>
              <a:rPr lang="en-US" sz="1400" b="0" dirty="0"/>
              <a:t> </a:t>
            </a:r>
            <a:r>
              <a:rPr lang="en-US" sz="1400" b="0" dirty="0" smtClean="0"/>
              <a:t>from Nowhere</a:t>
            </a:r>
            <a:endParaRPr lang="en-US" sz="1400" b="0" dirty="0"/>
          </a:p>
        </p:txBody>
      </p:sp>
      <p:sp>
        <p:nvSpPr>
          <p:cNvPr id="113" name="TextBox 112"/>
          <p:cNvSpPr txBox="1"/>
          <p:nvPr/>
        </p:nvSpPr>
        <p:spPr>
          <a:xfrm>
            <a:off x="-1" y="5486400"/>
            <a:ext cx="1372911" cy="523220"/>
          </a:xfrm>
          <a:prstGeom prst="rect">
            <a:avLst/>
          </a:prstGeom>
          <a:noFill/>
        </p:spPr>
        <p:txBody>
          <a:bodyPr wrap="square">
            <a:spAutoFit/>
          </a:bodyPr>
          <a:lstStyle/>
          <a:p>
            <a:pPr algn="ctr">
              <a:defRPr/>
            </a:pPr>
            <a:r>
              <a:rPr lang="en-US" sz="1400" b="0" dirty="0" smtClean="0"/>
              <a:t>View from Somewhere</a:t>
            </a:r>
            <a:endParaRPr lang="en-US" sz="1400" b="0" dirty="0"/>
          </a:p>
        </p:txBody>
      </p:sp>
      <p:sp>
        <p:nvSpPr>
          <p:cNvPr id="114" name="TextBox 113"/>
          <p:cNvSpPr txBox="1"/>
          <p:nvPr/>
        </p:nvSpPr>
        <p:spPr>
          <a:xfrm rot="16200000">
            <a:off x="-1216733" y="3167835"/>
            <a:ext cx="3793217" cy="307777"/>
          </a:xfrm>
          <a:prstGeom prst="rect">
            <a:avLst/>
          </a:prstGeom>
          <a:noFill/>
        </p:spPr>
        <p:txBody>
          <a:bodyPr wrap="square">
            <a:spAutoFit/>
          </a:bodyPr>
          <a:lstStyle/>
          <a:p>
            <a:pPr algn="ctr">
              <a:defRPr/>
            </a:pPr>
            <a:r>
              <a:rPr lang="en-US" sz="1400" b="0" dirty="0" smtClean="0">
                <a:effectLst>
                  <a:outerShdw blurRad="38100" dist="38100" dir="2700000" algn="tl">
                    <a:srgbClr val="000000">
                      <a:alpha val="43137"/>
                    </a:srgbClr>
                  </a:outerShdw>
                </a:effectLst>
              </a:rPr>
              <a:t> </a:t>
            </a:r>
            <a:r>
              <a:rPr lang="en-US" sz="1400" b="0" dirty="0" smtClean="0"/>
              <a:t>Epistemological Perspectives</a:t>
            </a:r>
            <a:endParaRPr lang="en-US" sz="1400" b="0" dirty="0"/>
          </a:p>
        </p:txBody>
      </p:sp>
      <p:sp>
        <p:nvSpPr>
          <p:cNvPr id="46" name="Oval 45"/>
          <p:cNvSpPr/>
          <p:nvPr/>
        </p:nvSpPr>
        <p:spPr>
          <a:xfrm>
            <a:off x="2324100" y="1219200"/>
            <a:ext cx="990600" cy="609600"/>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900" b="0" i="1" dirty="0" smtClean="0">
                <a:solidFill>
                  <a:schemeClr val="bg1"/>
                </a:solidFill>
              </a:rPr>
              <a:t>Biome</a:t>
            </a:r>
            <a:endParaRPr lang="en-US" sz="900" b="0" i="1" dirty="0">
              <a:solidFill>
                <a:schemeClr val="bg1"/>
              </a:solidFill>
            </a:endParaRPr>
          </a:p>
        </p:txBody>
      </p:sp>
      <p:sp>
        <p:nvSpPr>
          <p:cNvPr id="47" name="Oval 46"/>
          <p:cNvSpPr/>
          <p:nvPr/>
        </p:nvSpPr>
        <p:spPr>
          <a:xfrm>
            <a:off x="3072448" y="1577600"/>
            <a:ext cx="1022008" cy="609600"/>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900" b="0" i="1" dirty="0" smtClean="0">
                <a:solidFill>
                  <a:schemeClr val="bg1"/>
                </a:solidFill>
              </a:rPr>
              <a:t>Landscape</a:t>
            </a:r>
            <a:endParaRPr lang="en-US" sz="900" b="0" i="1" dirty="0">
              <a:solidFill>
                <a:schemeClr val="bg1"/>
              </a:solidFill>
            </a:endParaRPr>
          </a:p>
        </p:txBody>
      </p:sp>
      <p:sp>
        <p:nvSpPr>
          <p:cNvPr id="53" name="Oval 52"/>
          <p:cNvSpPr/>
          <p:nvPr/>
        </p:nvSpPr>
        <p:spPr>
          <a:xfrm>
            <a:off x="4179155" y="1550697"/>
            <a:ext cx="1059862" cy="609600"/>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900" b="0" i="1" dirty="0" smtClean="0">
                <a:solidFill>
                  <a:schemeClr val="bg1"/>
                </a:solidFill>
              </a:rPr>
              <a:t>Ecosystem</a:t>
            </a:r>
            <a:endParaRPr lang="en-US" sz="900" b="0" i="1" dirty="0">
              <a:solidFill>
                <a:schemeClr val="bg1"/>
              </a:solidFill>
            </a:endParaRPr>
          </a:p>
        </p:txBody>
      </p:sp>
      <p:sp>
        <p:nvSpPr>
          <p:cNvPr id="56" name="Oval 55"/>
          <p:cNvSpPr/>
          <p:nvPr/>
        </p:nvSpPr>
        <p:spPr>
          <a:xfrm>
            <a:off x="2908300" y="835982"/>
            <a:ext cx="1054100" cy="609600"/>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900" b="0" i="1" dirty="0" smtClean="0">
                <a:solidFill>
                  <a:schemeClr val="bg1"/>
                </a:solidFill>
              </a:rPr>
              <a:t>Population</a:t>
            </a:r>
            <a:endParaRPr lang="en-US" sz="900" b="0" i="1" dirty="0">
              <a:solidFill>
                <a:schemeClr val="bg1"/>
              </a:solidFill>
            </a:endParaRPr>
          </a:p>
        </p:txBody>
      </p:sp>
      <p:sp>
        <p:nvSpPr>
          <p:cNvPr id="58" name="Oval 57"/>
          <p:cNvSpPr/>
          <p:nvPr/>
        </p:nvSpPr>
        <p:spPr>
          <a:xfrm>
            <a:off x="4212880" y="852747"/>
            <a:ext cx="1092243" cy="609600"/>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900" b="0" i="1" dirty="0" smtClean="0">
                <a:solidFill>
                  <a:schemeClr val="bg1"/>
                </a:solidFill>
              </a:rPr>
              <a:t>Organismic</a:t>
            </a:r>
            <a:endParaRPr lang="en-US" sz="900" b="0" i="1" dirty="0">
              <a:solidFill>
                <a:schemeClr val="bg1"/>
              </a:solidFill>
            </a:endParaRPr>
          </a:p>
        </p:txBody>
      </p:sp>
      <p:sp>
        <p:nvSpPr>
          <p:cNvPr id="63" name="Oval 62"/>
          <p:cNvSpPr/>
          <p:nvPr/>
        </p:nvSpPr>
        <p:spPr>
          <a:xfrm>
            <a:off x="4828090" y="1205874"/>
            <a:ext cx="1076401" cy="609600"/>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900" b="0" i="1" dirty="0" smtClean="0">
                <a:solidFill>
                  <a:schemeClr val="bg1"/>
                </a:solidFill>
              </a:rPr>
              <a:t>Community</a:t>
            </a:r>
            <a:endParaRPr lang="en-US" sz="900" b="0" i="1" dirty="0">
              <a:solidFill>
                <a:schemeClr val="bg1"/>
              </a:solidFill>
            </a:endParaRPr>
          </a:p>
        </p:txBody>
      </p:sp>
      <p:sp>
        <p:nvSpPr>
          <p:cNvPr id="70" name="Oval 69"/>
          <p:cNvSpPr/>
          <p:nvPr/>
        </p:nvSpPr>
        <p:spPr>
          <a:xfrm>
            <a:off x="3962399" y="3884408"/>
            <a:ext cx="1100647" cy="533400"/>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1100" b="0" i="1" dirty="0" smtClean="0">
                <a:solidFill>
                  <a:schemeClr val="bg1"/>
                </a:solidFill>
              </a:rPr>
              <a:t>Sacred Ecologies</a:t>
            </a:r>
            <a:endParaRPr lang="en-US" sz="1100" b="0" i="1" dirty="0">
              <a:solidFill>
                <a:schemeClr val="bg1"/>
              </a:solidFill>
            </a:endParaRPr>
          </a:p>
        </p:txBody>
      </p:sp>
      <p:sp>
        <p:nvSpPr>
          <p:cNvPr id="62" name="TextBox 61"/>
          <p:cNvSpPr txBox="1"/>
          <p:nvPr/>
        </p:nvSpPr>
        <p:spPr>
          <a:xfrm>
            <a:off x="3810000" y="182330"/>
            <a:ext cx="1747961" cy="276999"/>
          </a:xfrm>
          <a:prstGeom prst="rect">
            <a:avLst/>
          </a:prstGeom>
          <a:noFill/>
        </p:spPr>
        <p:txBody>
          <a:bodyPr wrap="square" rtlCol="0">
            <a:spAutoFit/>
          </a:bodyPr>
          <a:lstStyle/>
          <a:p>
            <a:pPr algn="ctr"/>
            <a:r>
              <a:rPr lang="en-US" sz="1200" b="0" dirty="0" smtClean="0"/>
              <a:t>Ontological Diversity</a:t>
            </a:r>
            <a:endParaRPr lang="en-US" sz="1200" b="0" dirty="0"/>
          </a:p>
        </p:txBody>
      </p:sp>
      <p:sp>
        <p:nvSpPr>
          <p:cNvPr id="7" name="Left-Right Arrow 6"/>
          <p:cNvSpPr/>
          <p:nvPr/>
        </p:nvSpPr>
        <p:spPr bwMode="auto">
          <a:xfrm>
            <a:off x="3401373" y="32060"/>
            <a:ext cx="2542227" cy="577540"/>
          </a:xfrm>
          <a:prstGeom prst="leftRight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28" name="Left-Right Arrow 27"/>
          <p:cNvSpPr/>
          <p:nvPr/>
        </p:nvSpPr>
        <p:spPr bwMode="auto">
          <a:xfrm rot="16200000">
            <a:off x="-1413927" y="2918678"/>
            <a:ext cx="4187607" cy="762000"/>
          </a:xfrm>
          <a:prstGeom prst="leftRight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74" name="TextBox 73"/>
          <p:cNvSpPr txBox="1"/>
          <p:nvPr/>
        </p:nvSpPr>
        <p:spPr>
          <a:xfrm>
            <a:off x="3741782" y="1308556"/>
            <a:ext cx="942198" cy="430887"/>
          </a:xfrm>
          <a:prstGeom prst="rect">
            <a:avLst/>
          </a:prstGeom>
          <a:noFill/>
        </p:spPr>
        <p:txBody>
          <a:bodyPr wrap="square" rtlCol="0">
            <a:spAutoFit/>
          </a:bodyPr>
          <a:lstStyle/>
          <a:p>
            <a:r>
              <a:rPr lang="en-US" sz="1100" b="0" i="1" dirty="0" smtClean="0">
                <a:solidFill>
                  <a:schemeClr val="bg1"/>
                </a:solidFill>
              </a:rPr>
              <a:t>Scientific Ecologies</a:t>
            </a:r>
            <a:endParaRPr lang="en-US" sz="1100" b="0" i="1" dirty="0">
              <a:solidFill>
                <a:schemeClr val="bg1"/>
              </a:solidFill>
            </a:endParaRPr>
          </a:p>
        </p:txBody>
      </p:sp>
      <p:cxnSp>
        <p:nvCxnSpPr>
          <p:cNvPr id="27" name="Straight Connector 26"/>
          <p:cNvCxnSpPr>
            <a:endCxn id="5" idx="0"/>
          </p:cNvCxnSpPr>
          <p:nvPr/>
        </p:nvCxnSpPr>
        <p:spPr bwMode="auto">
          <a:xfrm>
            <a:off x="2215983" y="1670691"/>
            <a:ext cx="2441064" cy="3585197"/>
          </a:xfrm>
          <a:prstGeom prst="line">
            <a:avLst/>
          </a:prstGeom>
          <a:solidFill>
            <a:schemeClr val="accent1"/>
          </a:solidFill>
          <a:ln w="12700" cap="flat" cmpd="sng" algn="ctr">
            <a:solidFill>
              <a:schemeClr val="bg1"/>
            </a:solidFill>
            <a:prstDash val="dash"/>
            <a:round/>
            <a:headEnd type="none" w="med" len="med"/>
            <a:tailEnd type="none" w="med" len="med"/>
          </a:ln>
          <a:effectLst/>
        </p:spPr>
      </p:cxnSp>
      <p:cxnSp>
        <p:nvCxnSpPr>
          <p:cNvPr id="40" name="Straight Arrow Connector 39"/>
          <p:cNvCxnSpPr/>
          <p:nvPr/>
        </p:nvCxnSpPr>
        <p:spPr bwMode="auto">
          <a:xfrm flipH="1" flipV="1">
            <a:off x="4063048" y="459329"/>
            <a:ext cx="62816" cy="698218"/>
          </a:xfrm>
          <a:prstGeom prst="straightConnector1">
            <a:avLst/>
          </a:prstGeom>
          <a:solidFill>
            <a:schemeClr val="accent1"/>
          </a:solidFill>
          <a:ln w="28575" cap="flat" cmpd="sng" algn="ctr">
            <a:solidFill>
              <a:schemeClr val="bg1"/>
            </a:solidFill>
            <a:prstDash val="solid"/>
            <a:round/>
            <a:headEnd type="none" w="med" len="med"/>
            <a:tailEnd type="arrow"/>
          </a:ln>
          <a:effectLst/>
        </p:spPr>
      </p:cxnSp>
      <p:grpSp>
        <p:nvGrpSpPr>
          <p:cNvPr id="15" name="Group 14"/>
          <p:cNvGrpSpPr/>
          <p:nvPr/>
        </p:nvGrpSpPr>
        <p:grpSpPr>
          <a:xfrm>
            <a:off x="5847341" y="707098"/>
            <a:ext cx="1620259" cy="1418067"/>
            <a:chOff x="5847341" y="707098"/>
            <a:chExt cx="1620259" cy="1418067"/>
          </a:xfrm>
        </p:grpSpPr>
        <p:sp>
          <p:nvSpPr>
            <p:cNvPr id="97" name="Oval 96"/>
            <p:cNvSpPr/>
            <p:nvPr/>
          </p:nvSpPr>
          <p:spPr>
            <a:xfrm>
              <a:off x="6029400" y="1353721"/>
              <a:ext cx="1438200" cy="771444"/>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1000" b="0" i="1" dirty="0" smtClean="0">
                  <a:solidFill>
                    <a:schemeClr val="bg1"/>
                  </a:solidFill>
                </a:rPr>
                <a:t>Experiential</a:t>
              </a:r>
            </a:p>
            <a:p>
              <a:pPr algn="ctr">
                <a:defRPr/>
              </a:pPr>
              <a:r>
                <a:rPr lang="en-US" sz="1000" b="0" i="1" dirty="0" smtClean="0">
                  <a:solidFill>
                    <a:schemeClr val="bg1"/>
                  </a:solidFill>
                </a:rPr>
                <a:t>Psychology</a:t>
              </a:r>
              <a:endParaRPr lang="en-US" sz="1000" b="0" i="1" dirty="0">
                <a:solidFill>
                  <a:schemeClr val="bg1"/>
                </a:solidFill>
              </a:endParaRPr>
            </a:p>
          </p:txBody>
        </p:sp>
        <p:sp>
          <p:nvSpPr>
            <p:cNvPr id="98" name="Oval 97"/>
            <p:cNvSpPr/>
            <p:nvPr/>
          </p:nvSpPr>
          <p:spPr>
            <a:xfrm>
              <a:off x="5847341" y="707098"/>
              <a:ext cx="1438200" cy="771444"/>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1000" b="0" i="1" dirty="0" smtClean="0">
                  <a:solidFill>
                    <a:schemeClr val="bg1"/>
                  </a:solidFill>
                </a:rPr>
                <a:t>Economy</a:t>
              </a:r>
              <a:endParaRPr lang="en-US" sz="1000" b="0" i="1" dirty="0">
                <a:solidFill>
                  <a:schemeClr val="bg1"/>
                </a:solidFill>
              </a:endParaRPr>
            </a:p>
          </p:txBody>
        </p:sp>
      </p:grpSp>
      <p:cxnSp>
        <p:nvCxnSpPr>
          <p:cNvPr id="23" name="Straight Arrow Connector 22"/>
          <p:cNvCxnSpPr>
            <a:endCxn id="5" idx="0"/>
          </p:cNvCxnSpPr>
          <p:nvPr/>
        </p:nvCxnSpPr>
        <p:spPr bwMode="auto">
          <a:xfrm flipH="1">
            <a:off x="4657047" y="1603000"/>
            <a:ext cx="1296154" cy="3652888"/>
          </a:xfrm>
          <a:prstGeom prst="straightConnector1">
            <a:avLst/>
          </a:prstGeom>
          <a:solidFill>
            <a:schemeClr val="accent1"/>
          </a:solidFill>
          <a:ln w="12700" cap="flat" cmpd="sng" algn="ctr">
            <a:solidFill>
              <a:schemeClr val="bg1"/>
            </a:solidFill>
            <a:prstDash val="dash"/>
            <a:round/>
            <a:headEnd type="none" w="med" len="med"/>
            <a:tailEnd type="arrow"/>
          </a:ln>
          <a:effectLst/>
        </p:spPr>
      </p:cxnSp>
      <p:grpSp>
        <p:nvGrpSpPr>
          <p:cNvPr id="14" name="Group 13"/>
          <p:cNvGrpSpPr/>
          <p:nvPr/>
        </p:nvGrpSpPr>
        <p:grpSpPr>
          <a:xfrm>
            <a:off x="3072448" y="2250030"/>
            <a:ext cx="3785552" cy="2001696"/>
            <a:chOff x="3072448" y="2250030"/>
            <a:chExt cx="3785552" cy="2001696"/>
          </a:xfrm>
        </p:grpSpPr>
        <p:sp>
          <p:nvSpPr>
            <p:cNvPr id="99" name="Oval 98"/>
            <p:cNvSpPr/>
            <p:nvPr/>
          </p:nvSpPr>
          <p:spPr>
            <a:xfrm>
              <a:off x="5703920" y="2250030"/>
              <a:ext cx="1154080" cy="525706"/>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endParaRPr lang="en-US" sz="1100" b="0" i="1" dirty="0">
                <a:solidFill>
                  <a:schemeClr val="bg1"/>
                </a:solidFill>
              </a:endParaRPr>
            </a:p>
          </p:txBody>
        </p:sp>
        <p:sp>
          <p:nvSpPr>
            <p:cNvPr id="100" name="Oval 99"/>
            <p:cNvSpPr/>
            <p:nvPr/>
          </p:nvSpPr>
          <p:spPr>
            <a:xfrm>
              <a:off x="5410200" y="3090249"/>
              <a:ext cx="827389" cy="479834"/>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endParaRPr lang="en-US" sz="1100" b="0" i="1" dirty="0">
                <a:solidFill>
                  <a:schemeClr val="bg1"/>
                </a:solidFill>
              </a:endParaRPr>
            </a:p>
          </p:txBody>
        </p:sp>
        <p:sp>
          <p:nvSpPr>
            <p:cNvPr id="102" name="Oval 101"/>
            <p:cNvSpPr/>
            <p:nvPr/>
          </p:nvSpPr>
          <p:spPr>
            <a:xfrm>
              <a:off x="4544305" y="3444458"/>
              <a:ext cx="827389" cy="479834"/>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endParaRPr lang="en-US" sz="1100" b="0" i="1" dirty="0">
                <a:solidFill>
                  <a:schemeClr val="bg1"/>
                </a:solidFill>
              </a:endParaRPr>
            </a:p>
          </p:txBody>
        </p:sp>
        <p:sp>
          <p:nvSpPr>
            <p:cNvPr id="105" name="Oval 104"/>
            <p:cNvSpPr/>
            <p:nvPr/>
          </p:nvSpPr>
          <p:spPr>
            <a:xfrm>
              <a:off x="5088646" y="3924292"/>
              <a:ext cx="566095" cy="327434"/>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endParaRPr lang="en-US" sz="1100" b="0" i="1" dirty="0">
                <a:solidFill>
                  <a:schemeClr val="bg1"/>
                </a:solidFill>
              </a:endParaRPr>
            </a:p>
          </p:txBody>
        </p:sp>
        <p:sp>
          <p:nvSpPr>
            <p:cNvPr id="106" name="Oval 105"/>
            <p:cNvSpPr/>
            <p:nvPr/>
          </p:nvSpPr>
          <p:spPr>
            <a:xfrm>
              <a:off x="4501204" y="2713479"/>
              <a:ext cx="990600" cy="447676"/>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endParaRPr lang="en-US" sz="1100" b="0" i="1" dirty="0">
                <a:solidFill>
                  <a:schemeClr val="bg1"/>
                </a:solidFill>
              </a:endParaRPr>
            </a:p>
          </p:txBody>
        </p:sp>
        <p:sp>
          <p:nvSpPr>
            <p:cNvPr id="107" name="Oval 106"/>
            <p:cNvSpPr/>
            <p:nvPr/>
          </p:nvSpPr>
          <p:spPr>
            <a:xfrm>
              <a:off x="3072448" y="2362199"/>
              <a:ext cx="1116232" cy="554922"/>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endParaRPr lang="en-US" sz="1100" b="0" i="1" dirty="0">
                <a:solidFill>
                  <a:schemeClr val="bg1"/>
                </a:solidFill>
              </a:endParaRPr>
            </a:p>
          </p:txBody>
        </p:sp>
      </p:grpSp>
      <p:grpSp>
        <p:nvGrpSpPr>
          <p:cNvPr id="3" name="Group 2"/>
          <p:cNvGrpSpPr/>
          <p:nvPr/>
        </p:nvGrpSpPr>
        <p:grpSpPr>
          <a:xfrm>
            <a:off x="4582812" y="1603001"/>
            <a:ext cx="4332588" cy="2081374"/>
            <a:chOff x="4582812" y="1603001"/>
            <a:chExt cx="4332588" cy="2081374"/>
          </a:xfrm>
        </p:grpSpPr>
        <p:sp>
          <p:nvSpPr>
            <p:cNvPr id="2" name="TextBox 1"/>
            <p:cNvSpPr txBox="1"/>
            <p:nvPr/>
          </p:nvSpPr>
          <p:spPr>
            <a:xfrm>
              <a:off x="6629400" y="3161155"/>
              <a:ext cx="2286000" cy="523220"/>
            </a:xfrm>
            <a:prstGeom prst="rect">
              <a:avLst/>
            </a:prstGeom>
            <a:noFill/>
          </p:spPr>
          <p:txBody>
            <a:bodyPr wrap="square" rtlCol="0">
              <a:spAutoFit/>
            </a:bodyPr>
            <a:lstStyle/>
            <a:p>
              <a:r>
                <a:rPr lang="en-US" sz="1400" b="0" dirty="0" smtClean="0">
                  <a:solidFill>
                    <a:srgbClr val="FFC000"/>
                  </a:solidFill>
                </a:rPr>
                <a:t>Allen &amp; Hoekstra (1992) </a:t>
              </a:r>
              <a:r>
                <a:rPr lang="en-US" sz="1400" b="0" i="1" dirty="0" smtClean="0">
                  <a:solidFill>
                    <a:srgbClr val="FFC000"/>
                  </a:solidFill>
                </a:rPr>
                <a:t>Toward a unified ecology.</a:t>
              </a:r>
              <a:endParaRPr lang="en-US" sz="1400" b="0" dirty="0">
                <a:solidFill>
                  <a:srgbClr val="FFC000"/>
                </a:solidFill>
              </a:endParaRPr>
            </a:p>
          </p:txBody>
        </p:sp>
        <p:cxnSp>
          <p:nvCxnSpPr>
            <p:cNvPr id="8" name="Straight Arrow Connector 7"/>
            <p:cNvCxnSpPr>
              <a:stCxn id="2" idx="1"/>
            </p:cNvCxnSpPr>
            <p:nvPr/>
          </p:nvCxnSpPr>
          <p:spPr bwMode="auto">
            <a:xfrm flipH="1" flipV="1">
              <a:off x="4582812" y="1603001"/>
              <a:ext cx="2046588" cy="1819764"/>
            </a:xfrm>
            <a:prstGeom prst="straightConnector1">
              <a:avLst/>
            </a:prstGeom>
            <a:solidFill>
              <a:schemeClr val="accent1"/>
            </a:solidFill>
            <a:ln w="19050" cap="flat" cmpd="sng" algn="ctr">
              <a:solidFill>
                <a:srgbClr val="FFC000"/>
              </a:solidFill>
              <a:prstDash val="solid"/>
              <a:round/>
              <a:headEnd type="none" w="med" len="med"/>
              <a:tailEnd type="arrow"/>
            </a:ln>
            <a:effectLst/>
          </p:spPr>
        </p:cxnSp>
      </p:grpSp>
      <p:grpSp>
        <p:nvGrpSpPr>
          <p:cNvPr id="12" name="Group 11"/>
          <p:cNvGrpSpPr/>
          <p:nvPr/>
        </p:nvGrpSpPr>
        <p:grpSpPr>
          <a:xfrm>
            <a:off x="1216238" y="3362980"/>
            <a:ext cx="3029024" cy="788128"/>
            <a:chOff x="1216238" y="3362980"/>
            <a:chExt cx="3029024" cy="788128"/>
          </a:xfrm>
        </p:grpSpPr>
        <p:sp>
          <p:nvSpPr>
            <p:cNvPr id="11" name="TextBox 10"/>
            <p:cNvSpPr txBox="1"/>
            <p:nvPr/>
          </p:nvSpPr>
          <p:spPr>
            <a:xfrm>
              <a:off x="1216238" y="3362980"/>
              <a:ext cx="1529923" cy="523220"/>
            </a:xfrm>
            <a:prstGeom prst="rect">
              <a:avLst/>
            </a:prstGeom>
            <a:noFill/>
          </p:spPr>
          <p:txBody>
            <a:bodyPr wrap="square" rtlCol="0">
              <a:spAutoFit/>
            </a:bodyPr>
            <a:lstStyle/>
            <a:p>
              <a:r>
                <a:rPr lang="en-US" sz="1400" b="0" dirty="0" err="1" smtClean="0">
                  <a:solidFill>
                    <a:srgbClr val="FFC000"/>
                  </a:solidFill>
                </a:rPr>
                <a:t>Berkes</a:t>
              </a:r>
              <a:r>
                <a:rPr lang="en-US" sz="1400" b="0" dirty="0">
                  <a:solidFill>
                    <a:srgbClr val="FFC000"/>
                  </a:solidFill>
                </a:rPr>
                <a:t> </a:t>
              </a:r>
              <a:r>
                <a:rPr lang="en-US" sz="1400" b="0" dirty="0" smtClean="0">
                  <a:solidFill>
                    <a:srgbClr val="FFC000"/>
                  </a:solidFill>
                </a:rPr>
                <a:t>(2008). </a:t>
              </a:r>
              <a:r>
                <a:rPr lang="en-US" sz="1400" b="0" i="1" dirty="0" smtClean="0">
                  <a:solidFill>
                    <a:srgbClr val="FFC000"/>
                  </a:solidFill>
                </a:rPr>
                <a:t>Sacred ecology.</a:t>
              </a:r>
              <a:endParaRPr lang="en-US" sz="1400" b="0" dirty="0">
                <a:solidFill>
                  <a:srgbClr val="FFC000"/>
                </a:solidFill>
              </a:endParaRPr>
            </a:p>
          </p:txBody>
        </p:sp>
        <p:cxnSp>
          <p:nvCxnSpPr>
            <p:cNvPr id="52" name="Straight Arrow Connector 51"/>
            <p:cNvCxnSpPr/>
            <p:nvPr/>
          </p:nvCxnSpPr>
          <p:spPr bwMode="auto">
            <a:xfrm>
              <a:off x="2590800" y="3624590"/>
              <a:ext cx="1654462" cy="526518"/>
            </a:xfrm>
            <a:prstGeom prst="straightConnector1">
              <a:avLst/>
            </a:prstGeom>
            <a:solidFill>
              <a:schemeClr val="accent1"/>
            </a:solidFill>
            <a:ln w="19050" cap="flat" cmpd="sng" algn="ctr">
              <a:solidFill>
                <a:srgbClr val="FFC000"/>
              </a:solidFill>
              <a:prstDash val="solid"/>
              <a:round/>
              <a:headEnd type="none" w="med" len="med"/>
              <a:tailEnd type="arrow"/>
            </a:ln>
            <a:effectLst/>
          </p:spPr>
        </p:cxnSp>
      </p:grpSp>
      <p:grpSp>
        <p:nvGrpSpPr>
          <p:cNvPr id="67" name="Group 5"/>
          <p:cNvGrpSpPr>
            <a:grpSpLocks noChangeAspect="1"/>
          </p:cNvGrpSpPr>
          <p:nvPr/>
        </p:nvGrpSpPr>
        <p:grpSpPr bwMode="auto">
          <a:xfrm rot="2148370" flipH="1">
            <a:off x="1566855" y="410084"/>
            <a:ext cx="931086" cy="564683"/>
            <a:chOff x="2311" y="1248"/>
            <a:chExt cx="2112" cy="1248"/>
          </a:xfrm>
        </p:grpSpPr>
        <p:sp>
          <p:nvSpPr>
            <p:cNvPr id="68"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9" name="Flowchart: Merge 78"/>
          <p:cNvSpPr/>
          <p:nvPr/>
        </p:nvSpPr>
        <p:spPr bwMode="auto">
          <a:xfrm rot="7806971">
            <a:off x="1980908" y="617958"/>
            <a:ext cx="613011" cy="741929"/>
          </a:xfrm>
          <a:prstGeom prst="flowChartMerge">
            <a:avLst/>
          </a:prstGeom>
          <a:solidFill>
            <a:srgbClr val="B2B2B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90268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971800" y="4572000"/>
            <a:ext cx="3276600" cy="2286000"/>
          </a:xfrm>
          <a:prstGeom prst="ellipse">
            <a:avLst/>
          </a:prstGeom>
          <a:noFill/>
          <a:ln w="31750">
            <a:solidFill>
              <a:schemeClr val="tx1"/>
            </a:solidFill>
          </a:ln>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3886200" y="3886200"/>
            <a:ext cx="3505200" cy="2362200"/>
          </a:xfrm>
          <a:prstGeom prst="ellipse">
            <a:avLst/>
          </a:prstGeom>
          <a:noFill/>
          <a:ln w="31750">
            <a:solidFill>
              <a:schemeClr val="tx1"/>
            </a:solidFill>
          </a:ln>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981200" y="3886200"/>
            <a:ext cx="3429000" cy="2362200"/>
          </a:xfrm>
          <a:prstGeom prst="ellipse">
            <a:avLst/>
          </a:prstGeom>
          <a:noFill/>
          <a:ln w="31750">
            <a:solidFill>
              <a:schemeClr val="tx1"/>
            </a:solidFill>
          </a:ln>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Isosceles Triangle 4"/>
          <p:cNvSpPr/>
          <p:nvPr/>
        </p:nvSpPr>
        <p:spPr>
          <a:xfrm rot="10800000">
            <a:off x="1419858" y="1670691"/>
            <a:ext cx="6474378" cy="3585197"/>
          </a:xfrm>
          <a:prstGeom prst="triangle">
            <a:avLst/>
          </a:prstGeom>
          <a:gradFill flip="none" rotWithShape="0">
            <a:gsLst>
              <a:gs pos="0">
                <a:schemeClr val="tx1">
                  <a:lumMod val="50000"/>
                  <a:tint val="66000"/>
                  <a:satMod val="160000"/>
                </a:schemeClr>
              </a:gs>
              <a:gs pos="50000">
                <a:schemeClr val="tx1">
                  <a:tint val="44500"/>
                  <a:satMod val="160000"/>
                  <a:lumMod val="49000"/>
                </a:schemeClr>
              </a:gs>
              <a:gs pos="100000">
                <a:schemeClr val="tx1">
                  <a:lumMod val="50000"/>
                  <a:tint val="23500"/>
                  <a:satMod val="160000"/>
                </a:schemeClr>
              </a:gs>
            </a:gsLst>
            <a:lin ang="5400000" scaled="1"/>
            <a:tileRect/>
          </a:gradFill>
          <a:ln>
            <a:solidFill>
              <a:schemeClr val="bg1"/>
            </a:solidFill>
          </a:ln>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1328602" y="594886"/>
            <a:ext cx="6635590" cy="1767313"/>
          </a:xfrm>
          <a:prstGeom prst="ellipse">
            <a:avLst/>
          </a:prstGeom>
          <a:gradFill flip="none" rotWithShape="0">
            <a:gsLst>
              <a:gs pos="0">
                <a:schemeClr val="dk1">
                  <a:tint val="40000"/>
                  <a:satMod val="350000"/>
                  <a:lumMod val="58000"/>
                  <a:lumOff val="42000"/>
                </a:schemeClr>
              </a:gs>
              <a:gs pos="40000">
                <a:schemeClr val="dk1">
                  <a:tint val="45000"/>
                  <a:shade val="99000"/>
                  <a:satMod val="350000"/>
                </a:schemeClr>
              </a:gs>
              <a:gs pos="100000">
                <a:schemeClr val="dk1">
                  <a:shade val="20000"/>
                  <a:satMod val="255000"/>
                </a:schemeClr>
              </a:gs>
            </a:gsLst>
            <a:lin ang="13500000" scaled="1"/>
            <a:tileRect/>
          </a:gradFill>
          <a:ln>
            <a:solidFill>
              <a:schemeClr val="bg1"/>
            </a:solidFill>
          </a:ln>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endParaRPr lang="en-US"/>
          </a:p>
        </p:txBody>
      </p:sp>
      <p:cxnSp>
        <p:nvCxnSpPr>
          <p:cNvPr id="13" name="Straight Arrow Connector 12"/>
          <p:cNvCxnSpPr>
            <a:stCxn id="51" idx="0"/>
          </p:cNvCxnSpPr>
          <p:nvPr/>
        </p:nvCxnSpPr>
        <p:spPr>
          <a:xfrm flipH="1" flipV="1">
            <a:off x="3005133" y="799258"/>
            <a:ext cx="1649022" cy="4461480"/>
          </a:xfrm>
          <a:prstGeom prst="straightConnector1">
            <a:avLst/>
          </a:prstGeom>
          <a:ln w="28575">
            <a:solidFill>
              <a:schemeClr val="bg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5" name="Oval 44"/>
          <p:cNvSpPr/>
          <p:nvPr/>
        </p:nvSpPr>
        <p:spPr>
          <a:xfrm>
            <a:off x="1428478" y="344915"/>
            <a:ext cx="3428481" cy="2109071"/>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endParaRPr lang="en-US" sz="2400" b="0" i="1" dirty="0">
              <a:solidFill>
                <a:srgbClr val="00B050"/>
              </a:solidFill>
            </a:endParaRPr>
          </a:p>
        </p:txBody>
      </p:sp>
      <p:sp>
        <p:nvSpPr>
          <p:cNvPr id="48" name="TextBox 47"/>
          <p:cNvSpPr txBox="1"/>
          <p:nvPr/>
        </p:nvSpPr>
        <p:spPr>
          <a:xfrm>
            <a:off x="2057400" y="4572000"/>
            <a:ext cx="1828800" cy="646331"/>
          </a:xfrm>
          <a:prstGeom prst="rect">
            <a:avLst/>
          </a:prstGeom>
          <a:noFill/>
          <a:scene3d>
            <a:camera prst="perspectiveRelaxedModerately"/>
            <a:lightRig rig="threePt" dir="t"/>
          </a:scene3d>
        </p:spPr>
        <p:txBody>
          <a:bodyPr>
            <a:spAutoFit/>
          </a:bodyPr>
          <a:lstStyle/>
          <a:p>
            <a:pPr algn="ctr">
              <a:defRPr/>
            </a:pPr>
            <a:r>
              <a:rPr lang="en-US" dirty="0"/>
              <a:t>NATURE (materiality)</a:t>
            </a:r>
          </a:p>
        </p:txBody>
      </p:sp>
      <p:sp>
        <p:nvSpPr>
          <p:cNvPr id="49" name="TextBox 48"/>
          <p:cNvSpPr txBox="1"/>
          <p:nvPr/>
        </p:nvSpPr>
        <p:spPr>
          <a:xfrm>
            <a:off x="5867400" y="4572000"/>
            <a:ext cx="1211807" cy="646331"/>
          </a:xfrm>
          <a:prstGeom prst="rect">
            <a:avLst/>
          </a:prstGeom>
          <a:noFill/>
          <a:scene3d>
            <a:camera prst="perspectiveRelaxedModerately"/>
            <a:lightRig rig="threePt" dir="t"/>
          </a:scene3d>
        </p:spPr>
        <p:txBody>
          <a:bodyPr wrap="none">
            <a:spAutoFit/>
          </a:bodyPr>
          <a:lstStyle/>
          <a:p>
            <a:pPr algn="ctr">
              <a:defRPr/>
            </a:pPr>
            <a:r>
              <a:rPr lang="en-US" dirty="0"/>
              <a:t>SOCIAL</a:t>
            </a:r>
          </a:p>
          <a:p>
            <a:pPr algn="ctr">
              <a:defRPr/>
            </a:pPr>
            <a:r>
              <a:rPr lang="en-US" dirty="0"/>
              <a:t>RELATIONS</a:t>
            </a:r>
          </a:p>
        </p:txBody>
      </p:sp>
      <p:sp>
        <p:nvSpPr>
          <p:cNvPr id="50" name="TextBox 49"/>
          <p:cNvSpPr txBox="1"/>
          <p:nvPr/>
        </p:nvSpPr>
        <p:spPr>
          <a:xfrm>
            <a:off x="4038600" y="5943600"/>
            <a:ext cx="1126334" cy="369332"/>
          </a:xfrm>
          <a:prstGeom prst="rect">
            <a:avLst/>
          </a:prstGeom>
          <a:noFill/>
          <a:scene3d>
            <a:camera prst="perspectiveRelaxedModerately"/>
            <a:lightRig rig="threePt" dir="t"/>
          </a:scene3d>
        </p:spPr>
        <p:txBody>
          <a:bodyPr wrap="none">
            <a:spAutoFit/>
          </a:bodyPr>
          <a:lstStyle/>
          <a:p>
            <a:pPr>
              <a:defRPr/>
            </a:pPr>
            <a:r>
              <a:rPr lang="en-US" dirty="0"/>
              <a:t>MEANING</a:t>
            </a:r>
          </a:p>
        </p:txBody>
      </p:sp>
      <p:sp>
        <p:nvSpPr>
          <p:cNvPr id="51" name="TextBox 50"/>
          <p:cNvSpPr txBox="1"/>
          <p:nvPr/>
        </p:nvSpPr>
        <p:spPr>
          <a:xfrm>
            <a:off x="4245262" y="5260738"/>
            <a:ext cx="817785" cy="307777"/>
          </a:xfrm>
          <a:prstGeom prst="rect">
            <a:avLst/>
          </a:prstGeom>
          <a:noFill/>
        </p:spPr>
        <p:txBody>
          <a:bodyPr wrap="square">
            <a:spAutoFit/>
          </a:bodyPr>
          <a:lstStyle/>
          <a:p>
            <a:pPr>
              <a:defRPr/>
            </a:pPr>
            <a:r>
              <a:rPr lang="en-US" sz="1400" b="1" i="1" dirty="0"/>
              <a:t>PLACE</a:t>
            </a:r>
          </a:p>
        </p:txBody>
      </p:sp>
      <p:cxnSp>
        <p:nvCxnSpPr>
          <p:cNvPr id="69" name="Straight Connector 68"/>
          <p:cNvCxnSpPr/>
          <p:nvPr/>
        </p:nvCxnSpPr>
        <p:spPr>
          <a:xfrm rot="5400000" flipH="1" flipV="1">
            <a:off x="4800600" y="15240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2853069" y="344916"/>
            <a:ext cx="304800" cy="91439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6400800" y="4953000"/>
            <a:ext cx="1676400" cy="15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924800" y="49530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248400" y="64770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7467600" y="5488015"/>
            <a:ext cx="1317990" cy="646331"/>
          </a:xfrm>
          <a:prstGeom prst="rect">
            <a:avLst/>
          </a:prstGeom>
          <a:noFill/>
        </p:spPr>
        <p:txBody>
          <a:bodyPr wrap="none">
            <a:spAutoFit/>
          </a:bodyPr>
          <a:lstStyle/>
          <a:p>
            <a:pPr>
              <a:defRPr/>
            </a:pPr>
            <a:r>
              <a:rPr lang="en-US" b="0" dirty="0" smtClean="0"/>
              <a:t>Ontological</a:t>
            </a:r>
          </a:p>
          <a:p>
            <a:pPr>
              <a:defRPr/>
            </a:pPr>
            <a:r>
              <a:rPr lang="en-US" b="0" dirty="0" smtClean="0"/>
              <a:t>Forces</a:t>
            </a:r>
            <a:endParaRPr lang="en-US" b="0" dirty="0"/>
          </a:p>
        </p:txBody>
      </p:sp>
      <p:sp>
        <p:nvSpPr>
          <p:cNvPr id="111" name="TextBox 110"/>
          <p:cNvSpPr txBox="1"/>
          <p:nvPr/>
        </p:nvSpPr>
        <p:spPr>
          <a:xfrm>
            <a:off x="0" y="591137"/>
            <a:ext cx="1372910" cy="523220"/>
          </a:xfrm>
          <a:prstGeom prst="rect">
            <a:avLst/>
          </a:prstGeom>
          <a:noFill/>
        </p:spPr>
        <p:txBody>
          <a:bodyPr wrap="square">
            <a:spAutoFit/>
          </a:bodyPr>
          <a:lstStyle/>
          <a:p>
            <a:pPr algn="ctr">
              <a:defRPr/>
            </a:pPr>
            <a:r>
              <a:rPr lang="en-US" sz="1400" b="0" dirty="0" smtClean="0"/>
              <a:t>View</a:t>
            </a:r>
            <a:r>
              <a:rPr lang="en-US" sz="1400" b="0" dirty="0"/>
              <a:t> </a:t>
            </a:r>
            <a:r>
              <a:rPr lang="en-US" sz="1400" b="0" dirty="0" smtClean="0"/>
              <a:t>from Nowhere</a:t>
            </a:r>
            <a:endParaRPr lang="en-US" sz="1400" b="0" dirty="0"/>
          </a:p>
        </p:txBody>
      </p:sp>
      <p:sp>
        <p:nvSpPr>
          <p:cNvPr id="113" name="TextBox 112"/>
          <p:cNvSpPr txBox="1"/>
          <p:nvPr/>
        </p:nvSpPr>
        <p:spPr>
          <a:xfrm>
            <a:off x="-1" y="5486400"/>
            <a:ext cx="1372911" cy="523220"/>
          </a:xfrm>
          <a:prstGeom prst="rect">
            <a:avLst/>
          </a:prstGeom>
          <a:noFill/>
        </p:spPr>
        <p:txBody>
          <a:bodyPr wrap="square">
            <a:spAutoFit/>
          </a:bodyPr>
          <a:lstStyle/>
          <a:p>
            <a:pPr algn="ctr">
              <a:defRPr/>
            </a:pPr>
            <a:r>
              <a:rPr lang="en-US" sz="1400" b="0" dirty="0" smtClean="0"/>
              <a:t>View from Somewhere</a:t>
            </a:r>
            <a:endParaRPr lang="en-US" sz="1400" b="0" dirty="0"/>
          </a:p>
        </p:txBody>
      </p:sp>
      <p:sp>
        <p:nvSpPr>
          <p:cNvPr id="114" name="TextBox 113"/>
          <p:cNvSpPr txBox="1"/>
          <p:nvPr/>
        </p:nvSpPr>
        <p:spPr>
          <a:xfrm rot="16200000">
            <a:off x="-1170862" y="3121964"/>
            <a:ext cx="3701475" cy="307777"/>
          </a:xfrm>
          <a:prstGeom prst="rect">
            <a:avLst/>
          </a:prstGeom>
          <a:noFill/>
        </p:spPr>
        <p:txBody>
          <a:bodyPr wrap="square">
            <a:spAutoFit/>
          </a:bodyPr>
          <a:lstStyle/>
          <a:p>
            <a:pPr algn="ctr">
              <a:defRPr/>
            </a:pPr>
            <a:r>
              <a:rPr lang="en-US" sz="1400" b="0" dirty="0" smtClean="0">
                <a:effectLst>
                  <a:outerShdw blurRad="38100" dist="38100" dir="2700000" algn="tl">
                    <a:srgbClr val="000000">
                      <a:alpha val="43137"/>
                    </a:srgbClr>
                  </a:outerShdw>
                </a:effectLst>
              </a:rPr>
              <a:t> </a:t>
            </a:r>
            <a:r>
              <a:rPr lang="en-US" sz="1400" b="0" dirty="0" smtClean="0"/>
              <a:t>Epistemological </a:t>
            </a:r>
            <a:r>
              <a:rPr lang="en-US" sz="1400" b="0" dirty="0"/>
              <a:t>P</a:t>
            </a:r>
            <a:r>
              <a:rPr lang="en-US" sz="1400" b="0" dirty="0" smtClean="0"/>
              <a:t>erspectives</a:t>
            </a:r>
            <a:endParaRPr lang="en-US" sz="1400" b="0" dirty="0"/>
          </a:p>
        </p:txBody>
      </p:sp>
      <p:sp>
        <p:nvSpPr>
          <p:cNvPr id="46" name="Oval 45"/>
          <p:cNvSpPr/>
          <p:nvPr/>
        </p:nvSpPr>
        <p:spPr>
          <a:xfrm>
            <a:off x="1485900" y="1205874"/>
            <a:ext cx="990600" cy="609600"/>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800" b="0" i="1" dirty="0" smtClean="0">
                <a:solidFill>
                  <a:schemeClr val="bg1"/>
                </a:solidFill>
              </a:rPr>
              <a:t>Biome</a:t>
            </a:r>
            <a:endParaRPr lang="en-US" sz="800" b="0" i="1" dirty="0">
              <a:solidFill>
                <a:schemeClr val="bg1"/>
              </a:solidFill>
            </a:endParaRPr>
          </a:p>
        </p:txBody>
      </p:sp>
      <p:sp>
        <p:nvSpPr>
          <p:cNvPr id="47" name="Oval 46"/>
          <p:cNvSpPr/>
          <p:nvPr/>
        </p:nvSpPr>
        <p:spPr>
          <a:xfrm>
            <a:off x="2167269" y="1524000"/>
            <a:ext cx="990600" cy="609600"/>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800" b="0" i="1" dirty="0" smtClean="0">
                <a:solidFill>
                  <a:schemeClr val="bg1"/>
                </a:solidFill>
              </a:rPr>
              <a:t>Landscape</a:t>
            </a:r>
            <a:endParaRPr lang="en-US" sz="800" b="0" i="1" dirty="0">
              <a:solidFill>
                <a:schemeClr val="bg1"/>
              </a:solidFill>
            </a:endParaRPr>
          </a:p>
        </p:txBody>
      </p:sp>
      <p:sp>
        <p:nvSpPr>
          <p:cNvPr id="53" name="Oval 52"/>
          <p:cNvSpPr/>
          <p:nvPr/>
        </p:nvSpPr>
        <p:spPr>
          <a:xfrm>
            <a:off x="3233119" y="1504638"/>
            <a:ext cx="990600" cy="609600"/>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800" b="0" i="1" dirty="0" smtClean="0">
                <a:solidFill>
                  <a:schemeClr val="bg1"/>
                </a:solidFill>
              </a:rPr>
              <a:t>Ecosystem</a:t>
            </a:r>
            <a:endParaRPr lang="en-US" sz="800" b="0" i="1" dirty="0">
              <a:solidFill>
                <a:schemeClr val="bg1"/>
              </a:solidFill>
            </a:endParaRPr>
          </a:p>
        </p:txBody>
      </p:sp>
      <p:sp>
        <p:nvSpPr>
          <p:cNvPr id="56" name="Oval 55"/>
          <p:cNvSpPr/>
          <p:nvPr/>
        </p:nvSpPr>
        <p:spPr>
          <a:xfrm>
            <a:off x="1920930" y="799476"/>
            <a:ext cx="990600" cy="609600"/>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800" b="0" i="1" dirty="0" smtClean="0">
                <a:solidFill>
                  <a:schemeClr val="bg1"/>
                </a:solidFill>
              </a:rPr>
              <a:t>Population</a:t>
            </a:r>
            <a:endParaRPr lang="en-US" sz="800" b="0" i="1" dirty="0">
              <a:solidFill>
                <a:schemeClr val="bg1"/>
              </a:solidFill>
            </a:endParaRPr>
          </a:p>
        </p:txBody>
      </p:sp>
      <p:sp>
        <p:nvSpPr>
          <p:cNvPr id="58" name="Oval 57"/>
          <p:cNvSpPr/>
          <p:nvPr/>
        </p:nvSpPr>
        <p:spPr>
          <a:xfrm>
            <a:off x="3165193" y="747258"/>
            <a:ext cx="990600" cy="609600"/>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800" b="0" i="1" dirty="0" smtClean="0">
                <a:solidFill>
                  <a:schemeClr val="bg1"/>
                </a:solidFill>
              </a:rPr>
              <a:t>Organismic</a:t>
            </a:r>
            <a:endParaRPr lang="en-US" sz="800" b="0" i="1" dirty="0">
              <a:solidFill>
                <a:schemeClr val="bg1"/>
              </a:solidFill>
            </a:endParaRPr>
          </a:p>
        </p:txBody>
      </p:sp>
      <p:sp>
        <p:nvSpPr>
          <p:cNvPr id="63" name="Oval 62"/>
          <p:cNvSpPr/>
          <p:nvPr/>
        </p:nvSpPr>
        <p:spPr>
          <a:xfrm>
            <a:off x="3797759" y="1118144"/>
            <a:ext cx="990600" cy="609600"/>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800" b="0" i="1" dirty="0" smtClean="0">
                <a:solidFill>
                  <a:schemeClr val="bg1"/>
                </a:solidFill>
              </a:rPr>
              <a:t>Community</a:t>
            </a:r>
            <a:endParaRPr lang="en-US" sz="800" b="0" i="1" dirty="0">
              <a:solidFill>
                <a:schemeClr val="bg1"/>
              </a:solidFill>
            </a:endParaRPr>
          </a:p>
        </p:txBody>
      </p:sp>
      <p:sp>
        <p:nvSpPr>
          <p:cNvPr id="67" name="Oval 66"/>
          <p:cNvSpPr/>
          <p:nvPr/>
        </p:nvSpPr>
        <p:spPr>
          <a:xfrm>
            <a:off x="5481475" y="591136"/>
            <a:ext cx="2443325" cy="1692953"/>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1200" b="0" i="1" dirty="0" smtClean="0">
                <a:solidFill>
                  <a:schemeClr val="bg1"/>
                </a:solidFill>
              </a:rPr>
              <a:t>Management Frameworks</a:t>
            </a:r>
            <a:endParaRPr lang="en-US" sz="1200" b="0" i="1" dirty="0">
              <a:solidFill>
                <a:schemeClr val="bg1"/>
              </a:solidFill>
            </a:endParaRPr>
          </a:p>
        </p:txBody>
      </p:sp>
      <p:sp>
        <p:nvSpPr>
          <p:cNvPr id="70" name="Oval 69"/>
          <p:cNvSpPr/>
          <p:nvPr/>
        </p:nvSpPr>
        <p:spPr>
          <a:xfrm>
            <a:off x="3202369" y="3052944"/>
            <a:ext cx="1501011" cy="1015196"/>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1100" b="0" i="1" dirty="0" smtClean="0">
                <a:solidFill>
                  <a:schemeClr val="bg1"/>
                </a:solidFill>
              </a:rPr>
              <a:t>Sacred Ecologies</a:t>
            </a:r>
            <a:endParaRPr lang="en-US" sz="1100" b="0" i="1" dirty="0">
              <a:solidFill>
                <a:schemeClr val="bg1"/>
              </a:solidFill>
            </a:endParaRPr>
          </a:p>
        </p:txBody>
      </p:sp>
      <p:cxnSp>
        <p:nvCxnSpPr>
          <p:cNvPr id="21" name="Straight Connector 20"/>
          <p:cNvCxnSpPr/>
          <p:nvPr/>
        </p:nvCxnSpPr>
        <p:spPr bwMode="auto">
          <a:xfrm flipH="1" flipV="1">
            <a:off x="3505200" y="2146768"/>
            <a:ext cx="462025" cy="1252126"/>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62" name="TextBox 61"/>
          <p:cNvSpPr txBox="1"/>
          <p:nvPr/>
        </p:nvSpPr>
        <p:spPr>
          <a:xfrm>
            <a:off x="3810000" y="182330"/>
            <a:ext cx="1747961" cy="276999"/>
          </a:xfrm>
          <a:prstGeom prst="rect">
            <a:avLst/>
          </a:prstGeom>
          <a:noFill/>
        </p:spPr>
        <p:txBody>
          <a:bodyPr wrap="square" rtlCol="0">
            <a:spAutoFit/>
          </a:bodyPr>
          <a:lstStyle/>
          <a:p>
            <a:pPr algn="ctr"/>
            <a:r>
              <a:rPr lang="en-US" sz="1200" b="0" dirty="0" smtClean="0"/>
              <a:t>Ontological Diversity</a:t>
            </a:r>
            <a:endParaRPr lang="en-US" sz="1200" b="0" dirty="0"/>
          </a:p>
        </p:txBody>
      </p:sp>
      <p:sp>
        <p:nvSpPr>
          <p:cNvPr id="75" name="TextBox 74"/>
          <p:cNvSpPr txBox="1"/>
          <p:nvPr/>
        </p:nvSpPr>
        <p:spPr>
          <a:xfrm>
            <a:off x="1328602" y="65831"/>
            <a:ext cx="1607388" cy="461665"/>
          </a:xfrm>
          <a:prstGeom prst="rect">
            <a:avLst/>
          </a:prstGeom>
          <a:noFill/>
        </p:spPr>
        <p:txBody>
          <a:bodyPr wrap="square" rtlCol="0">
            <a:spAutoFit/>
          </a:bodyPr>
          <a:lstStyle/>
          <a:p>
            <a:pPr algn="ctr"/>
            <a:r>
              <a:rPr lang="en-US" sz="1200" b="0" dirty="0" smtClean="0"/>
              <a:t>Knowledge/Scientific Perspectives</a:t>
            </a:r>
            <a:endParaRPr lang="en-US" sz="1200" b="0" dirty="0"/>
          </a:p>
        </p:txBody>
      </p:sp>
      <p:sp>
        <p:nvSpPr>
          <p:cNvPr id="7" name="Left-Right Arrow 6"/>
          <p:cNvSpPr/>
          <p:nvPr/>
        </p:nvSpPr>
        <p:spPr bwMode="auto">
          <a:xfrm>
            <a:off x="3401373" y="32060"/>
            <a:ext cx="2542227" cy="577540"/>
          </a:xfrm>
          <a:prstGeom prst="leftRight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cxnSp>
        <p:nvCxnSpPr>
          <p:cNvPr id="57" name="Straight Connector 56"/>
          <p:cNvCxnSpPr>
            <a:stCxn id="5" idx="0"/>
          </p:cNvCxnSpPr>
          <p:nvPr/>
        </p:nvCxnSpPr>
        <p:spPr bwMode="auto">
          <a:xfrm flipV="1">
            <a:off x="4657047" y="1935729"/>
            <a:ext cx="1998171" cy="3320159"/>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59" name="Straight Arrow Connector 58"/>
          <p:cNvCxnSpPr/>
          <p:nvPr/>
        </p:nvCxnSpPr>
        <p:spPr>
          <a:xfrm flipV="1">
            <a:off x="7003330" y="459329"/>
            <a:ext cx="436487" cy="76669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467600" y="123024"/>
            <a:ext cx="1066801" cy="461665"/>
          </a:xfrm>
          <a:prstGeom prst="rect">
            <a:avLst/>
          </a:prstGeom>
          <a:noFill/>
        </p:spPr>
        <p:txBody>
          <a:bodyPr wrap="square" rtlCol="0">
            <a:spAutoFit/>
          </a:bodyPr>
          <a:lstStyle/>
          <a:p>
            <a:pPr algn="ctr"/>
            <a:r>
              <a:rPr lang="en-US" sz="1200" b="0" dirty="0" smtClean="0"/>
              <a:t>Governance</a:t>
            </a:r>
          </a:p>
          <a:p>
            <a:pPr algn="ctr"/>
            <a:r>
              <a:rPr lang="en-US" sz="1200" b="0" dirty="0" smtClean="0"/>
              <a:t>Perspectives</a:t>
            </a:r>
            <a:endParaRPr lang="en-US" sz="1200" b="0" dirty="0"/>
          </a:p>
        </p:txBody>
      </p:sp>
      <p:sp>
        <p:nvSpPr>
          <p:cNvPr id="28" name="Left-Right Arrow 27"/>
          <p:cNvSpPr/>
          <p:nvPr/>
        </p:nvSpPr>
        <p:spPr bwMode="auto">
          <a:xfrm rot="16200000">
            <a:off x="-1413927" y="2918678"/>
            <a:ext cx="4187607" cy="762000"/>
          </a:xfrm>
          <a:prstGeom prst="leftRight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74" name="TextBox 73"/>
          <p:cNvSpPr txBox="1"/>
          <p:nvPr/>
        </p:nvSpPr>
        <p:spPr>
          <a:xfrm>
            <a:off x="2794014" y="1245722"/>
            <a:ext cx="942198" cy="430887"/>
          </a:xfrm>
          <a:prstGeom prst="rect">
            <a:avLst/>
          </a:prstGeom>
          <a:noFill/>
        </p:spPr>
        <p:txBody>
          <a:bodyPr wrap="square" rtlCol="0">
            <a:spAutoFit/>
          </a:bodyPr>
          <a:lstStyle/>
          <a:p>
            <a:r>
              <a:rPr lang="en-US" sz="1100" b="0" i="1" dirty="0" smtClean="0">
                <a:solidFill>
                  <a:schemeClr val="bg1"/>
                </a:solidFill>
              </a:rPr>
              <a:t>Scientific Ecologies</a:t>
            </a:r>
            <a:endParaRPr lang="en-US" sz="1100" b="0" i="1" dirty="0">
              <a:solidFill>
                <a:schemeClr val="bg1"/>
              </a:solidFill>
            </a:endParaRPr>
          </a:p>
        </p:txBody>
      </p:sp>
      <p:sp>
        <p:nvSpPr>
          <p:cNvPr id="68" name="Oval 67"/>
          <p:cNvSpPr/>
          <p:nvPr/>
        </p:nvSpPr>
        <p:spPr>
          <a:xfrm>
            <a:off x="5202703" y="3062206"/>
            <a:ext cx="1053993" cy="609600"/>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1100" b="0" i="1" dirty="0" smtClean="0">
                <a:solidFill>
                  <a:schemeClr val="bg1"/>
                </a:solidFill>
              </a:rPr>
              <a:t>Adaptive </a:t>
            </a:r>
            <a:r>
              <a:rPr lang="en-US" sz="1100" b="0" i="1" dirty="0" err="1" smtClean="0">
                <a:solidFill>
                  <a:schemeClr val="bg1"/>
                </a:solidFill>
              </a:rPr>
              <a:t>Mgt</a:t>
            </a:r>
            <a:endParaRPr lang="en-US" sz="1100" b="0" i="1" dirty="0" smtClean="0">
              <a:solidFill>
                <a:schemeClr val="bg1"/>
              </a:solidFill>
            </a:endParaRPr>
          </a:p>
        </p:txBody>
      </p:sp>
      <p:sp>
        <p:nvSpPr>
          <p:cNvPr id="78" name="Oval 77"/>
          <p:cNvSpPr/>
          <p:nvPr/>
        </p:nvSpPr>
        <p:spPr>
          <a:xfrm>
            <a:off x="5828937" y="2185004"/>
            <a:ext cx="1174393" cy="609600"/>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1100" b="0" i="1" dirty="0" smtClean="0">
                <a:solidFill>
                  <a:schemeClr val="bg1"/>
                </a:solidFill>
              </a:rPr>
              <a:t>Scientific </a:t>
            </a:r>
            <a:r>
              <a:rPr lang="en-US" sz="1100" b="0" i="1" dirty="0" err="1" smtClean="0">
                <a:solidFill>
                  <a:schemeClr val="bg1"/>
                </a:solidFill>
              </a:rPr>
              <a:t>Mgt</a:t>
            </a:r>
            <a:endParaRPr lang="en-US" sz="1100" b="0" i="1" dirty="0" smtClean="0">
              <a:solidFill>
                <a:schemeClr val="bg1"/>
              </a:solidFill>
            </a:endParaRPr>
          </a:p>
        </p:txBody>
      </p:sp>
      <p:cxnSp>
        <p:nvCxnSpPr>
          <p:cNvPr id="80" name="Straight Connector 79"/>
          <p:cNvCxnSpPr/>
          <p:nvPr/>
        </p:nvCxnSpPr>
        <p:spPr bwMode="auto">
          <a:xfrm flipV="1">
            <a:off x="5853596" y="2733116"/>
            <a:ext cx="325310" cy="543484"/>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81" name="Straight Connector 80"/>
          <p:cNvCxnSpPr/>
          <p:nvPr/>
        </p:nvCxnSpPr>
        <p:spPr bwMode="auto">
          <a:xfrm flipV="1">
            <a:off x="6375978" y="2133600"/>
            <a:ext cx="162153" cy="271259"/>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82" name="Oval 81"/>
          <p:cNvSpPr/>
          <p:nvPr/>
        </p:nvSpPr>
        <p:spPr>
          <a:xfrm>
            <a:off x="4800601" y="3595808"/>
            <a:ext cx="1028338" cy="631194"/>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1100" b="0" i="1" dirty="0" smtClean="0">
                <a:solidFill>
                  <a:schemeClr val="bg1"/>
                </a:solidFill>
              </a:rPr>
              <a:t>Learning</a:t>
            </a:r>
            <a:endParaRPr lang="en-US" sz="1100" b="0" i="1" dirty="0">
              <a:solidFill>
                <a:schemeClr val="bg1"/>
              </a:solidFill>
            </a:endParaRPr>
          </a:p>
        </p:txBody>
      </p:sp>
      <p:cxnSp>
        <p:nvCxnSpPr>
          <p:cNvPr id="83" name="Straight Connector 82"/>
          <p:cNvCxnSpPr/>
          <p:nvPr/>
        </p:nvCxnSpPr>
        <p:spPr bwMode="auto">
          <a:xfrm flipV="1">
            <a:off x="5480329" y="3595075"/>
            <a:ext cx="175052" cy="290392"/>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72" name="Oval 71"/>
          <p:cNvSpPr/>
          <p:nvPr/>
        </p:nvSpPr>
        <p:spPr>
          <a:xfrm>
            <a:off x="5580771" y="1389711"/>
            <a:ext cx="892104" cy="371703"/>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800" b="0" i="1" dirty="0" smtClean="0">
                <a:solidFill>
                  <a:schemeClr val="bg1"/>
                </a:solidFill>
              </a:rPr>
              <a:t>Semiotic</a:t>
            </a:r>
            <a:endParaRPr lang="en-US" sz="800" b="0" i="1" dirty="0">
              <a:solidFill>
                <a:schemeClr val="bg1"/>
              </a:solidFill>
            </a:endParaRPr>
          </a:p>
        </p:txBody>
      </p:sp>
      <p:sp>
        <p:nvSpPr>
          <p:cNvPr id="85" name="Oval 84"/>
          <p:cNvSpPr/>
          <p:nvPr/>
        </p:nvSpPr>
        <p:spPr>
          <a:xfrm>
            <a:off x="7049505" y="1052058"/>
            <a:ext cx="699763" cy="323286"/>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800" b="0" i="1" dirty="0" smtClean="0">
                <a:solidFill>
                  <a:schemeClr val="bg1"/>
                </a:solidFill>
              </a:rPr>
              <a:t>Expert</a:t>
            </a:r>
            <a:endParaRPr lang="en-US" sz="800" b="0" i="1" dirty="0">
              <a:solidFill>
                <a:schemeClr val="bg1"/>
              </a:solidFill>
            </a:endParaRPr>
          </a:p>
        </p:txBody>
      </p:sp>
      <p:sp>
        <p:nvSpPr>
          <p:cNvPr id="86" name="Oval 85"/>
          <p:cNvSpPr/>
          <p:nvPr/>
        </p:nvSpPr>
        <p:spPr>
          <a:xfrm>
            <a:off x="5895576" y="970413"/>
            <a:ext cx="960803" cy="371703"/>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800" b="0" i="1" dirty="0" smtClean="0">
                <a:solidFill>
                  <a:schemeClr val="bg1"/>
                </a:solidFill>
              </a:rPr>
              <a:t>Economic</a:t>
            </a:r>
            <a:endParaRPr lang="en-US" sz="800" b="0" i="1" dirty="0">
              <a:solidFill>
                <a:schemeClr val="bg1"/>
              </a:solidFill>
            </a:endParaRPr>
          </a:p>
        </p:txBody>
      </p:sp>
      <p:sp>
        <p:nvSpPr>
          <p:cNvPr id="87" name="Oval 86"/>
          <p:cNvSpPr/>
          <p:nvPr/>
        </p:nvSpPr>
        <p:spPr>
          <a:xfrm>
            <a:off x="6655218" y="1425115"/>
            <a:ext cx="1191099" cy="418930"/>
          </a:xfrm>
          <a:prstGeom prst="ellipse">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800" b="0" i="1" dirty="0" smtClean="0">
                <a:solidFill>
                  <a:schemeClr val="bg1"/>
                </a:solidFill>
              </a:rPr>
              <a:t>Participatory</a:t>
            </a:r>
            <a:endParaRPr lang="en-US" sz="800" b="0" i="1" dirty="0">
              <a:solidFill>
                <a:schemeClr val="bg1"/>
              </a:solidFill>
            </a:endParaRPr>
          </a:p>
        </p:txBody>
      </p:sp>
    </p:spTree>
    <p:extLst>
      <p:ext uri="{BB962C8B-B14F-4D97-AF65-F5344CB8AC3E}">
        <p14:creationId xmlns:p14="http://schemas.microsoft.com/office/powerpoint/2010/main" val="1308086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descr="E:\My Pictures\High Sierra 2010\IMG_1647.JPG"/>
          <p:cNvPicPr>
            <a:picLocks noGrp="1" noChangeAspect="1" noChangeArrowheads="1"/>
          </p:cNvPicPr>
          <p:nvPr>
            <p:ph idx="1"/>
          </p:nvPr>
        </p:nvPicPr>
        <p:blipFill>
          <a:blip r:embed="rId3" cstate="print"/>
          <a:srcRect/>
          <a:stretch>
            <a:fillRect/>
          </a:stretch>
        </p:blipFill>
        <p:spPr bwMode="auto">
          <a:xfrm>
            <a:off x="-304800" y="0"/>
            <a:ext cx="9448800" cy="7010400"/>
          </a:xfrm>
          <a:prstGeom prst="rect">
            <a:avLst/>
          </a:prstGeom>
          <a:noFill/>
        </p:spPr>
      </p:pic>
      <p:sp>
        <p:nvSpPr>
          <p:cNvPr id="6" name="TextBox 5"/>
          <p:cNvSpPr txBox="1"/>
          <p:nvPr/>
        </p:nvSpPr>
        <p:spPr>
          <a:xfrm>
            <a:off x="2438400" y="3886200"/>
            <a:ext cx="4572000" cy="1077218"/>
          </a:xfrm>
          <a:prstGeom prst="rect">
            <a:avLst/>
          </a:prstGeom>
          <a:noFill/>
        </p:spPr>
        <p:txBody>
          <a:bodyPr wrap="square" rtlCol="0">
            <a:spAutoFit/>
          </a:bodyPr>
          <a:lstStyle/>
          <a:p>
            <a:pPr algn="ctr"/>
            <a:endParaRPr lang="en-US" sz="3200" dirty="0" smtClean="0"/>
          </a:p>
          <a:p>
            <a:pPr algn="ctr"/>
            <a:endParaRPr lang="en-US" sz="3200" dirty="0" smtClean="0"/>
          </a:p>
        </p:txBody>
      </p:sp>
      <p:sp>
        <p:nvSpPr>
          <p:cNvPr id="5" name="Rectangle 4"/>
          <p:cNvSpPr/>
          <p:nvPr/>
        </p:nvSpPr>
        <p:spPr>
          <a:xfrm>
            <a:off x="4343400" y="3124200"/>
            <a:ext cx="4495800" cy="2277547"/>
          </a:xfrm>
          <a:prstGeom prst="rect">
            <a:avLst/>
          </a:prstGeom>
        </p:spPr>
        <p:txBody>
          <a:bodyPr wrap="square">
            <a:spAutoFit/>
          </a:bodyPr>
          <a:lstStyle/>
          <a:p>
            <a:pPr algn="r" eaLnBrk="1" hangingPunct="1"/>
            <a:r>
              <a:rPr lang="en-US" sz="3600" b="0" dirty="0" smtClean="0"/>
              <a:t>Daniel R. Williams</a:t>
            </a:r>
          </a:p>
          <a:p>
            <a:pPr algn="r" eaLnBrk="1" hangingPunct="1"/>
            <a:r>
              <a:rPr lang="en-US" sz="2800" b="0" dirty="0" smtClean="0"/>
              <a:t>240 West Prospect Road</a:t>
            </a:r>
          </a:p>
          <a:p>
            <a:pPr algn="r" eaLnBrk="1" hangingPunct="1"/>
            <a:r>
              <a:rPr lang="en-US" sz="2800" b="0" dirty="0" smtClean="0"/>
              <a:t>Fort Collins, Colorado</a:t>
            </a:r>
          </a:p>
          <a:p>
            <a:pPr algn="r" eaLnBrk="1" hangingPunct="1"/>
            <a:r>
              <a:rPr lang="en-US" sz="2800" b="0" dirty="0" smtClean="0"/>
              <a:t>80526  USA</a:t>
            </a:r>
          </a:p>
          <a:p>
            <a:pPr eaLnBrk="1" hangingPunct="1"/>
            <a:endParaRPr lang="en-US" dirty="0" smtClean="0"/>
          </a:p>
        </p:txBody>
      </p:sp>
      <p:pic>
        <p:nvPicPr>
          <p:cNvPr id="7" name="Picture 6" descr="FS Logo.png"/>
          <p:cNvPicPr>
            <a:picLocks noChangeAspect="1"/>
          </p:cNvPicPr>
          <p:nvPr/>
        </p:nvPicPr>
        <p:blipFill>
          <a:blip r:embed="rId4" cstate="print"/>
          <a:stretch>
            <a:fillRect/>
          </a:stretch>
        </p:blipFill>
        <p:spPr>
          <a:xfrm>
            <a:off x="0" y="228600"/>
            <a:ext cx="1524000" cy="1132623"/>
          </a:xfrm>
          <a:prstGeom prst="rect">
            <a:avLst/>
          </a:prstGeom>
        </p:spPr>
      </p:pic>
      <p:sp>
        <p:nvSpPr>
          <p:cNvPr id="8" name="TextBox 7"/>
          <p:cNvSpPr txBox="1"/>
          <p:nvPr/>
        </p:nvSpPr>
        <p:spPr>
          <a:xfrm>
            <a:off x="1676400" y="228600"/>
            <a:ext cx="7467600" cy="1200329"/>
          </a:xfrm>
          <a:prstGeom prst="rect">
            <a:avLst/>
          </a:prstGeom>
          <a:noFill/>
        </p:spPr>
        <p:txBody>
          <a:bodyPr wrap="square" rtlCol="0">
            <a:spAutoFit/>
          </a:bodyPr>
          <a:lstStyle/>
          <a:p>
            <a:r>
              <a:rPr lang="en-US" sz="3600" b="0" dirty="0" smtClean="0">
                <a:solidFill>
                  <a:schemeClr val="bg2">
                    <a:lumMod val="50000"/>
                  </a:schemeClr>
                </a:solidFill>
              </a:rPr>
              <a:t>US Forest Service</a:t>
            </a:r>
          </a:p>
          <a:p>
            <a:r>
              <a:rPr lang="en-US" sz="3600" b="0" dirty="0" smtClean="0">
                <a:solidFill>
                  <a:schemeClr val="bg2">
                    <a:lumMod val="50000"/>
                  </a:schemeClr>
                </a:solidFill>
              </a:rPr>
              <a:t>Rocky Mountain Research Station</a:t>
            </a:r>
            <a:endParaRPr lang="en-US" sz="3600" b="0" dirty="0">
              <a:solidFill>
                <a:schemeClr val="bg2">
                  <a:lumMod val="50000"/>
                </a:schemeClr>
              </a:solidFill>
            </a:endParaRPr>
          </a:p>
        </p:txBody>
      </p:sp>
      <p:sp>
        <p:nvSpPr>
          <p:cNvPr id="9" name="TextBox 8"/>
          <p:cNvSpPr txBox="1"/>
          <p:nvPr/>
        </p:nvSpPr>
        <p:spPr>
          <a:xfrm>
            <a:off x="838200" y="5486399"/>
            <a:ext cx="6781800" cy="954107"/>
          </a:xfrm>
          <a:prstGeom prst="rect">
            <a:avLst/>
          </a:prstGeom>
          <a:noFill/>
        </p:spPr>
        <p:txBody>
          <a:bodyPr wrap="square" rtlCol="0">
            <a:spAutoFit/>
          </a:bodyPr>
          <a:lstStyle/>
          <a:p>
            <a:pPr algn="ctr" eaLnBrk="1" hangingPunct="1"/>
            <a:r>
              <a:rPr lang="en-US" sz="2800" b="0" u="sng" dirty="0" smtClean="0">
                <a:solidFill>
                  <a:srgbClr val="FFFFFF"/>
                </a:solidFill>
                <a:hlinkClick r:id="rId5"/>
              </a:rPr>
              <a:t>drwilliams@fs.fed.us</a:t>
            </a:r>
            <a:endParaRPr lang="en-US" sz="2800" b="0" u="sng" dirty="0" smtClean="0">
              <a:solidFill>
                <a:srgbClr val="FFFFFF"/>
              </a:solidFill>
            </a:endParaRPr>
          </a:p>
          <a:p>
            <a:pPr algn="ctr" eaLnBrk="1" hangingPunct="1"/>
            <a:r>
              <a:rPr lang="en-US" sz="2800" b="0" u="sng" dirty="0" smtClean="0">
                <a:solidFill>
                  <a:srgbClr val="FFFFFF"/>
                </a:solidFill>
              </a:rPr>
              <a:t>www.fs.fed.us/rmrs</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a:xfrm>
            <a:off x="838200" y="2667000"/>
            <a:ext cx="7239000" cy="1308100"/>
          </a:xfrm>
        </p:spPr>
        <p:txBody>
          <a:bodyPr/>
          <a:lstStyle/>
          <a:p>
            <a:pPr algn="ctr" eaLnBrk="1" hangingPunct="1">
              <a:defRPr/>
            </a:pPr>
            <a:r>
              <a:rPr lang="en-US" altLang="en-US" dirty="0" smtClean="0">
                <a:solidFill>
                  <a:srgbClr val="00B0F0"/>
                </a:solidFill>
              </a:rPr>
              <a:t>What is not </a:t>
            </a:r>
            <a:r>
              <a:rPr lang="en-US" altLang="en-US" dirty="0" smtClean="0">
                <a:solidFill>
                  <a:srgbClr val="00B0F0"/>
                </a:solidFill>
              </a:rPr>
              <a:t>working:</a:t>
            </a:r>
            <a:br>
              <a:rPr lang="en-US" altLang="en-US" dirty="0" smtClean="0">
                <a:solidFill>
                  <a:srgbClr val="00B0F0"/>
                </a:solidFill>
              </a:rPr>
            </a:br>
            <a:r>
              <a:rPr lang="en-US" altLang="en-US" i="1" dirty="0" smtClean="0">
                <a:solidFill>
                  <a:srgbClr val="00B0F0"/>
                </a:solidFill>
              </a:rPr>
              <a:t>The Newtonian </a:t>
            </a:r>
            <a:r>
              <a:rPr lang="en-US" altLang="en-US" i="1" dirty="0" smtClean="0">
                <a:solidFill>
                  <a:srgbClr val="00B0F0"/>
                </a:solidFill>
              </a:rPr>
              <a:t>Model of Science</a:t>
            </a:r>
          </a:p>
        </p:txBody>
      </p:sp>
    </p:spTree>
    <p:extLst>
      <p:ext uri="{BB962C8B-B14F-4D97-AF65-F5344CB8AC3E}">
        <p14:creationId xmlns:p14="http://schemas.microsoft.com/office/powerpoint/2010/main" val="28665140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a:xfrm>
            <a:off x="457200" y="292100"/>
            <a:ext cx="8229600" cy="1308100"/>
          </a:xfrm>
        </p:spPr>
        <p:txBody>
          <a:bodyPr/>
          <a:lstStyle/>
          <a:p>
            <a:pPr eaLnBrk="1" hangingPunct="1">
              <a:defRPr/>
            </a:pPr>
            <a:r>
              <a:rPr lang="en-US" altLang="en-US" dirty="0" smtClean="0">
                <a:solidFill>
                  <a:srgbClr val="00B0F0"/>
                </a:solidFill>
              </a:rPr>
              <a:t>Newtonian Science as Puzzle Solving</a:t>
            </a:r>
          </a:p>
        </p:txBody>
      </p:sp>
      <p:grpSp>
        <p:nvGrpSpPr>
          <p:cNvPr id="5123" name="Group 8"/>
          <p:cNvGrpSpPr>
            <a:grpSpLocks/>
          </p:cNvGrpSpPr>
          <p:nvPr/>
        </p:nvGrpSpPr>
        <p:grpSpPr bwMode="auto">
          <a:xfrm>
            <a:off x="246104" y="2210931"/>
            <a:ext cx="4495800" cy="4514850"/>
            <a:chOff x="1824" y="633"/>
            <a:chExt cx="2834" cy="2849"/>
          </a:xfrm>
        </p:grpSpPr>
        <p:sp>
          <p:nvSpPr>
            <p:cNvPr id="512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13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13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13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sp>
        <p:nvSpPr>
          <p:cNvPr id="5124" name="Text Box 13"/>
          <p:cNvSpPr txBox="1">
            <a:spLocks noChangeArrowheads="1"/>
          </p:cNvSpPr>
          <p:nvPr/>
        </p:nvSpPr>
        <p:spPr bwMode="auto">
          <a:xfrm>
            <a:off x="5026108" y="3759195"/>
            <a:ext cx="3810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ltLang="en-US" sz="2400" b="0" dirty="0" smtClean="0">
                <a:solidFill>
                  <a:srgbClr val="FFC000"/>
                </a:solidFill>
                <a:effectLst>
                  <a:outerShdw blurRad="38100" dist="38100" dir="2700000" algn="tl">
                    <a:srgbClr val="000000">
                      <a:alpha val="43137"/>
                    </a:srgbClr>
                  </a:outerShdw>
                </a:effectLst>
                <a:latin typeface="+mn-lt"/>
              </a:rPr>
              <a:t>Integrating </a:t>
            </a:r>
            <a:r>
              <a:rPr lang="en-US" altLang="en-US" sz="2400" b="0" dirty="0">
                <a:solidFill>
                  <a:srgbClr val="FFC000"/>
                </a:solidFill>
                <a:effectLst>
                  <a:outerShdw blurRad="38100" dist="38100" dir="2700000" algn="tl">
                    <a:srgbClr val="000000">
                      <a:alpha val="43137"/>
                    </a:srgbClr>
                  </a:outerShdw>
                </a:effectLst>
                <a:latin typeface="+mn-lt"/>
              </a:rPr>
              <a:t>science </a:t>
            </a:r>
            <a:r>
              <a:rPr lang="en-US" altLang="en-US" sz="2400" b="0" dirty="0" smtClean="0">
                <a:solidFill>
                  <a:srgbClr val="FFC000"/>
                </a:solidFill>
                <a:effectLst>
                  <a:outerShdw blurRad="38100" dist="38100" dir="2700000" algn="tl">
                    <a:srgbClr val="000000">
                      <a:alpha val="43137"/>
                    </a:srgbClr>
                  </a:outerShdw>
                </a:effectLst>
                <a:latin typeface="+mn-lt"/>
              </a:rPr>
              <a:t>more than a </a:t>
            </a:r>
            <a:r>
              <a:rPr lang="en-US" altLang="en-US" sz="2400" b="0" dirty="0">
                <a:solidFill>
                  <a:srgbClr val="FFC000"/>
                </a:solidFill>
                <a:effectLst>
                  <a:outerShdw blurRad="38100" dist="38100" dir="2700000" algn="tl">
                    <a:srgbClr val="000000">
                      <a:alpha val="43137"/>
                    </a:srgbClr>
                  </a:outerShdw>
                </a:effectLst>
                <a:latin typeface="+mn-lt"/>
              </a:rPr>
              <a:t>matter of fitting </a:t>
            </a:r>
            <a:r>
              <a:rPr lang="en-US" altLang="en-US" sz="2400" b="0" dirty="0" smtClean="0">
                <a:solidFill>
                  <a:srgbClr val="FFC000"/>
                </a:solidFill>
                <a:effectLst>
                  <a:outerShdw blurRad="38100" dist="38100" dir="2700000" algn="tl">
                    <a:srgbClr val="000000">
                      <a:alpha val="43137"/>
                    </a:srgbClr>
                  </a:outerShdw>
                </a:effectLst>
                <a:latin typeface="+mn-lt"/>
              </a:rPr>
              <a:t>the different ‘disciplined’ </a:t>
            </a:r>
            <a:r>
              <a:rPr lang="en-US" altLang="en-US" sz="2400" b="0" dirty="0">
                <a:solidFill>
                  <a:srgbClr val="FFC000"/>
                </a:solidFill>
                <a:effectLst>
                  <a:outerShdw blurRad="38100" dist="38100" dir="2700000" algn="tl">
                    <a:srgbClr val="000000">
                      <a:alpha val="43137"/>
                    </a:srgbClr>
                  </a:outerShdw>
                </a:effectLst>
                <a:latin typeface="+mn-lt"/>
              </a:rPr>
              <a:t>pieces of a puzzle </a:t>
            </a:r>
            <a:r>
              <a:rPr lang="en-US" altLang="en-US" sz="2400" b="0" dirty="0" smtClean="0">
                <a:solidFill>
                  <a:srgbClr val="FFC000"/>
                </a:solidFill>
                <a:effectLst>
                  <a:outerShdw blurRad="38100" dist="38100" dir="2700000" algn="tl">
                    <a:srgbClr val="000000">
                      <a:alpha val="43137"/>
                    </a:srgbClr>
                  </a:outerShdw>
                </a:effectLst>
                <a:latin typeface="+mn-lt"/>
              </a:rPr>
              <a:t>together</a:t>
            </a:r>
            <a:endParaRPr lang="en-US" altLang="en-US" sz="2400" b="0" dirty="0">
              <a:solidFill>
                <a:srgbClr val="FFC000"/>
              </a:solidFill>
              <a:effectLst>
                <a:outerShdw blurRad="38100" dist="38100" dir="2700000" algn="tl">
                  <a:srgbClr val="000000">
                    <a:alpha val="43137"/>
                  </a:srgbClr>
                </a:outerShdw>
              </a:effectLst>
              <a:latin typeface="+mn-lt"/>
            </a:endParaRPr>
          </a:p>
        </p:txBody>
      </p:sp>
      <p:sp>
        <p:nvSpPr>
          <p:cNvPr id="5125" name="Text Box 14"/>
          <p:cNvSpPr txBox="1">
            <a:spLocks noChangeArrowheads="1"/>
          </p:cNvSpPr>
          <p:nvPr/>
        </p:nvSpPr>
        <p:spPr bwMode="auto">
          <a:xfrm>
            <a:off x="1236730" y="3591173"/>
            <a:ext cx="10043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ltLang="en-US" b="0" dirty="0">
                <a:solidFill>
                  <a:srgbClr val="C00000"/>
                </a:solidFill>
              </a:rPr>
              <a:t>Ecology</a:t>
            </a:r>
          </a:p>
        </p:txBody>
      </p:sp>
      <p:sp>
        <p:nvSpPr>
          <p:cNvPr id="5126" name="Text Box 15"/>
          <p:cNvSpPr txBox="1">
            <a:spLocks noChangeArrowheads="1"/>
          </p:cNvSpPr>
          <p:nvPr/>
        </p:nvSpPr>
        <p:spPr bwMode="auto">
          <a:xfrm>
            <a:off x="1167386" y="4724400"/>
            <a:ext cx="11186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ltLang="en-US" b="0" dirty="0">
                <a:solidFill>
                  <a:srgbClr val="FF0000"/>
                </a:solidFill>
              </a:rPr>
              <a:t>Economy</a:t>
            </a:r>
          </a:p>
        </p:txBody>
      </p:sp>
      <p:sp>
        <p:nvSpPr>
          <p:cNvPr id="5127" name="Text Box 16"/>
          <p:cNvSpPr txBox="1">
            <a:spLocks noChangeArrowheads="1"/>
          </p:cNvSpPr>
          <p:nvPr/>
        </p:nvSpPr>
        <p:spPr bwMode="auto">
          <a:xfrm>
            <a:off x="2823621" y="48006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ltLang="en-US" b="0" dirty="0">
                <a:solidFill>
                  <a:srgbClr val="FF0000"/>
                </a:solidFill>
              </a:rPr>
              <a:t>Society</a:t>
            </a:r>
          </a:p>
        </p:txBody>
      </p:sp>
      <p:sp>
        <p:nvSpPr>
          <p:cNvPr id="5128" name="Text Box 17"/>
          <p:cNvSpPr txBox="1">
            <a:spLocks noChangeArrowheads="1"/>
          </p:cNvSpPr>
          <p:nvPr/>
        </p:nvSpPr>
        <p:spPr bwMode="auto">
          <a:xfrm>
            <a:off x="2645812" y="3188732"/>
            <a:ext cx="1371600" cy="26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60000"/>
              </a:lnSpc>
              <a:spcBef>
                <a:spcPct val="50000"/>
              </a:spcBef>
            </a:pPr>
            <a:r>
              <a:rPr lang="en-US" altLang="en-US" b="0" dirty="0" smtClean="0">
                <a:solidFill>
                  <a:srgbClr val="FF0000"/>
                </a:solidFill>
              </a:rPr>
              <a:t>Climatology</a:t>
            </a:r>
            <a:endParaRPr lang="en-US" altLang="en-US" b="0" dirty="0">
              <a:solidFill>
                <a:srgbClr val="FF0000"/>
              </a:solidFill>
            </a:endParaRPr>
          </a:p>
        </p:txBody>
      </p:sp>
      <p:pic>
        <p:nvPicPr>
          <p:cNvPr id="13" name="Picture 4" descr="Bull Trout Habitat Map.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2661" y="1454930"/>
            <a:ext cx="4067175" cy="173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80519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B0F0"/>
                </a:solidFill>
              </a:rPr>
              <a:t>Fish and </a:t>
            </a:r>
            <a:r>
              <a:rPr lang="en-US" dirty="0" smtClean="0">
                <a:solidFill>
                  <a:srgbClr val="00B0F0"/>
                </a:solidFill>
              </a:rPr>
              <a:t>Fire </a:t>
            </a:r>
            <a:r>
              <a:rPr lang="en-US" dirty="0" smtClean="0">
                <a:solidFill>
                  <a:srgbClr val="00B0F0"/>
                </a:solidFill>
              </a:rPr>
              <a:t>example</a:t>
            </a:r>
            <a:endParaRPr lang="en-US" dirty="0">
              <a:solidFill>
                <a:srgbClr val="00B0F0"/>
              </a:solidFill>
            </a:endParaRPr>
          </a:p>
        </p:txBody>
      </p:sp>
      <p:pic>
        <p:nvPicPr>
          <p:cNvPr id="10243" name="Picture 5" descr="Boise River Bull Trout distribution.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114800"/>
            <a:ext cx="3352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idx="1"/>
          </p:nvPr>
        </p:nvSpPr>
        <p:spPr>
          <a:xfrm>
            <a:off x="228600" y="1517584"/>
            <a:ext cx="5562600" cy="3657600"/>
          </a:xfrm>
        </p:spPr>
        <p:txBody>
          <a:bodyPr/>
          <a:lstStyle/>
          <a:p>
            <a:pPr>
              <a:defRPr/>
            </a:pPr>
            <a:r>
              <a:rPr lang="en-US" sz="2400" dirty="0" smtClean="0">
                <a:solidFill>
                  <a:srgbClr val="FFC000"/>
                </a:solidFill>
              </a:rPr>
              <a:t>Ecologists </a:t>
            </a:r>
            <a:r>
              <a:rPr lang="en-US" sz="2400" dirty="0" smtClean="0">
                <a:solidFill>
                  <a:srgbClr val="FFC000"/>
                </a:solidFill>
              </a:rPr>
              <a:t>pointed out ever greater complexity of the phenomenon (patchy, multi-scaled, dynamic landscapes)</a:t>
            </a:r>
          </a:p>
          <a:p>
            <a:pPr>
              <a:defRPr/>
            </a:pPr>
            <a:r>
              <a:rPr lang="en-US" sz="2400" dirty="0" smtClean="0">
                <a:solidFill>
                  <a:srgbClr val="FFC000"/>
                </a:solidFill>
              </a:rPr>
              <a:t>The right prescription for any one stream network was </a:t>
            </a:r>
            <a:r>
              <a:rPr lang="en-US" sz="2400" dirty="0" smtClean="0">
                <a:solidFill>
                  <a:srgbClr val="FFC000"/>
                </a:solidFill>
              </a:rPr>
              <a:t>indeterminate</a:t>
            </a:r>
          </a:p>
          <a:p>
            <a:pPr>
              <a:defRPr/>
            </a:pPr>
            <a:r>
              <a:rPr lang="en-US" sz="2400" dirty="0" smtClean="0">
                <a:solidFill>
                  <a:srgbClr val="FFC000"/>
                </a:solidFill>
              </a:rPr>
              <a:t>Conclusion of 100 years of science: </a:t>
            </a:r>
            <a:r>
              <a:rPr lang="en-US" sz="2400" i="1" dirty="0" smtClean="0">
                <a:solidFill>
                  <a:srgbClr val="FFC000"/>
                </a:solidFill>
              </a:rPr>
              <a:t>From “put it out by 10am” to “It depends”</a:t>
            </a:r>
          </a:p>
        </p:txBody>
      </p:sp>
      <p:pic>
        <p:nvPicPr>
          <p:cNvPr id="10245" name="Picture 7" descr="Bull trout temperature.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71600"/>
            <a:ext cx="33528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bull trout.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105400"/>
            <a:ext cx="5029199" cy="1619316"/>
          </a:xfrm>
          <a:prstGeom prst="rect">
            <a:avLst/>
          </a:prstGeom>
          <a:noFill/>
          <a:ln w="9525">
            <a:noFill/>
            <a:miter lim="800000"/>
            <a:headEnd/>
            <a:tailEnd/>
          </a:ln>
          <a:effectLst/>
        </p:spPr>
      </p:pic>
    </p:spTree>
    <p:extLst>
      <p:ext uri="{BB962C8B-B14F-4D97-AF65-F5344CB8AC3E}">
        <p14:creationId xmlns:p14="http://schemas.microsoft.com/office/powerpoint/2010/main" val="911275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543800" cy="1384300"/>
          </a:xfrm>
        </p:spPr>
        <p:txBody>
          <a:bodyPr/>
          <a:lstStyle/>
          <a:p>
            <a:r>
              <a:rPr lang="en-US" sz="4000" dirty="0" smtClean="0">
                <a:solidFill>
                  <a:srgbClr val="00B0F0"/>
                </a:solidFill>
              </a:rPr>
              <a:t>The Limitations of Newtonian Science</a:t>
            </a:r>
            <a:endParaRPr lang="en-US" sz="4000" dirty="0">
              <a:solidFill>
                <a:srgbClr val="00B0F0"/>
              </a:solidFill>
            </a:endParaRPr>
          </a:p>
        </p:txBody>
      </p:sp>
      <p:sp>
        <p:nvSpPr>
          <p:cNvPr id="3" name="Content Placeholder 2"/>
          <p:cNvSpPr>
            <a:spLocks noGrp="1"/>
          </p:cNvSpPr>
          <p:nvPr>
            <p:ph idx="1"/>
          </p:nvPr>
        </p:nvSpPr>
        <p:spPr>
          <a:xfrm>
            <a:off x="533400" y="1905000"/>
            <a:ext cx="4572000" cy="4572000"/>
          </a:xfrm>
        </p:spPr>
        <p:txBody>
          <a:bodyPr/>
          <a:lstStyle/>
          <a:p>
            <a:r>
              <a:rPr lang="en-US" sz="2800" dirty="0" smtClean="0">
                <a:solidFill>
                  <a:srgbClr val="FFC000"/>
                </a:solidFill>
              </a:rPr>
              <a:t>Nature</a:t>
            </a:r>
            <a:r>
              <a:rPr lang="en-US" sz="2800" dirty="0" smtClean="0">
                <a:solidFill>
                  <a:srgbClr val="FFC000"/>
                </a:solidFill>
              </a:rPr>
              <a:t> </a:t>
            </a:r>
            <a:r>
              <a:rPr lang="en-US" sz="2800" dirty="0" smtClean="0">
                <a:solidFill>
                  <a:srgbClr val="FFC000"/>
                </a:solidFill>
              </a:rPr>
              <a:t>of </a:t>
            </a:r>
            <a:r>
              <a:rPr lang="en-US" sz="2800" dirty="0" smtClean="0">
                <a:solidFill>
                  <a:srgbClr val="FFC000"/>
                </a:solidFill>
              </a:rPr>
              <a:t>complex </a:t>
            </a:r>
            <a:r>
              <a:rPr lang="en-US" sz="2800" dirty="0" smtClean="0">
                <a:solidFill>
                  <a:srgbClr val="FFC000"/>
                </a:solidFill>
              </a:rPr>
              <a:t>adaptive </a:t>
            </a:r>
            <a:r>
              <a:rPr lang="en-US" sz="2800" dirty="0" smtClean="0">
                <a:solidFill>
                  <a:srgbClr val="FFC000"/>
                </a:solidFill>
              </a:rPr>
              <a:t>systems</a:t>
            </a:r>
          </a:p>
          <a:p>
            <a:r>
              <a:rPr lang="en-US" sz="2800" dirty="0" smtClean="0">
                <a:solidFill>
                  <a:srgbClr val="FFC000"/>
                </a:solidFill>
              </a:rPr>
              <a:t>Post-normal </a:t>
            </a:r>
            <a:r>
              <a:rPr lang="en-US" sz="2800" dirty="0" smtClean="0">
                <a:solidFill>
                  <a:srgbClr val="FFC000"/>
                </a:solidFill>
              </a:rPr>
              <a:t>science</a:t>
            </a:r>
            <a:endParaRPr lang="en-US" sz="2800" dirty="0">
              <a:solidFill>
                <a:srgbClr val="FFC000"/>
              </a:solidFill>
            </a:endParaRPr>
          </a:p>
          <a:p>
            <a:r>
              <a:rPr lang="en-US" sz="2800" dirty="0" smtClean="0">
                <a:solidFill>
                  <a:srgbClr val="FFC000"/>
                </a:solidFill>
              </a:rPr>
              <a:t>Marked by complexity, uncertainty, and fact-value controversy</a:t>
            </a:r>
          </a:p>
          <a:p>
            <a:r>
              <a:rPr lang="en-US" sz="2800" dirty="0" smtClean="0">
                <a:solidFill>
                  <a:srgbClr val="FFC000"/>
                </a:solidFill>
              </a:rPr>
              <a:t>Recognition of diverse forms of knowledge (e.g., local, indigenous)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786" y="1144442"/>
            <a:ext cx="3618214" cy="2944807"/>
          </a:xfrm>
          <a:prstGeom prst="rect">
            <a:avLst/>
          </a:prstGeom>
        </p:spPr>
      </p:pic>
      <p:sp>
        <p:nvSpPr>
          <p:cNvPr id="4" name="TextBox 3"/>
          <p:cNvSpPr txBox="1"/>
          <p:nvPr/>
        </p:nvSpPr>
        <p:spPr>
          <a:xfrm>
            <a:off x="7620000" y="1144442"/>
            <a:ext cx="1524000" cy="461665"/>
          </a:xfrm>
          <a:prstGeom prst="rect">
            <a:avLst/>
          </a:prstGeom>
          <a:noFill/>
        </p:spPr>
        <p:txBody>
          <a:bodyPr wrap="square" rtlCol="0">
            <a:spAutoFit/>
          </a:bodyPr>
          <a:lstStyle/>
          <a:p>
            <a:r>
              <a:rPr lang="en-US" sz="800" b="0" dirty="0" err="1" smtClean="0">
                <a:solidFill>
                  <a:schemeClr val="bg1"/>
                </a:solidFill>
              </a:rPr>
              <a:t>Funtowicz</a:t>
            </a:r>
            <a:r>
              <a:rPr lang="en-US" sz="800" b="0" dirty="0">
                <a:solidFill>
                  <a:schemeClr val="bg1"/>
                </a:solidFill>
              </a:rPr>
              <a:t> </a:t>
            </a:r>
            <a:r>
              <a:rPr lang="en-US" sz="800" b="0" dirty="0" smtClean="0">
                <a:solidFill>
                  <a:schemeClr val="bg1"/>
                </a:solidFill>
              </a:rPr>
              <a:t>&amp; </a:t>
            </a:r>
            <a:r>
              <a:rPr lang="en-US" sz="800" b="0" dirty="0" err="1" smtClean="0">
                <a:solidFill>
                  <a:schemeClr val="bg1"/>
                </a:solidFill>
              </a:rPr>
              <a:t>Ravetz</a:t>
            </a:r>
            <a:r>
              <a:rPr lang="en-US" sz="800" b="0" dirty="0">
                <a:solidFill>
                  <a:schemeClr val="bg1"/>
                </a:solidFill>
              </a:rPr>
              <a:t> </a:t>
            </a:r>
            <a:r>
              <a:rPr lang="en-US" sz="800" b="0" dirty="0" smtClean="0">
                <a:solidFill>
                  <a:schemeClr val="bg1"/>
                </a:solidFill>
              </a:rPr>
              <a:t>(1993). Science for the post-normal age. </a:t>
            </a:r>
            <a:r>
              <a:rPr lang="en-US" sz="800" b="0" i="1" dirty="0" smtClean="0">
                <a:solidFill>
                  <a:schemeClr val="bg1"/>
                </a:solidFill>
              </a:rPr>
              <a:t>Futures</a:t>
            </a:r>
            <a:r>
              <a:rPr lang="en-US" sz="800" b="0" dirty="0" smtClean="0">
                <a:solidFill>
                  <a:schemeClr val="bg1"/>
                </a:solidFill>
              </a:rPr>
              <a:t>, 739-755</a:t>
            </a:r>
            <a:endParaRPr lang="en-US" sz="1200" b="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5786" y="4089249"/>
            <a:ext cx="3618214" cy="2768751"/>
          </a:xfrm>
          <a:prstGeom prst="rect">
            <a:avLst/>
          </a:prstGeom>
        </p:spPr>
      </p:pic>
    </p:spTree>
    <p:extLst>
      <p:ext uri="{BB962C8B-B14F-4D97-AF65-F5344CB8AC3E}">
        <p14:creationId xmlns:p14="http://schemas.microsoft.com/office/powerpoint/2010/main" val="206793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a:xfrm>
            <a:off x="1295400" y="2667000"/>
            <a:ext cx="6781800" cy="1308100"/>
          </a:xfrm>
        </p:spPr>
        <p:txBody>
          <a:bodyPr/>
          <a:lstStyle/>
          <a:p>
            <a:pPr algn="ctr" eaLnBrk="1" hangingPunct="1">
              <a:defRPr/>
            </a:pPr>
            <a:r>
              <a:rPr lang="en-US" altLang="en-US" dirty="0" smtClean="0">
                <a:solidFill>
                  <a:srgbClr val="00B0F0"/>
                </a:solidFill>
              </a:rPr>
              <a:t>What might work instead:</a:t>
            </a:r>
            <a:br>
              <a:rPr lang="en-US" altLang="en-US" dirty="0" smtClean="0">
                <a:solidFill>
                  <a:srgbClr val="00B0F0"/>
                </a:solidFill>
              </a:rPr>
            </a:br>
            <a:r>
              <a:rPr lang="en-US" altLang="en-US" i="1" dirty="0" smtClean="0">
                <a:solidFill>
                  <a:srgbClr val="00B0F0"/>
                </a:solidFill>
              </a:rPr>
              <a:t>Place-based </a:t>
            </a:r>
            <a:r>
              <a:rPr lang="en-US" altLang="en-US" i="1" dirty="0" smtClean="0">
                <a:solidFill>
                  <a:srgbClr val="00B0F0"/>
                </a:solidFill>
              </a:rPr>
              <a:t>Collaborative Social </a:t>
            </a:r>
            <a:r>
              <a:rPr lang="en-US" altLang="en-US" i="1" dirty="0" smtClean="0">
                <a:solidFill>
                  <a:srgbClr val="00B0F0"/>
                </a:solidFill>
              </a:rPr>
              <a:t>Learning</a:t>
            </a:r>
          </a:p>
        </p:txBody>
      </p:sp>
    </p:spTree>
    <p:extLst>
      <p:ext uri="{BB962C8B-B14F-4D97-AF65-F5344CB8AC3E}">
        <p14:creationId xmlns:p14="http://schemas.microsoft.com/office/powerpoint/2010/main" val="106744105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nderstandascope.org/wp-content/uploads/2012/06/understandascope-compress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620"/>
          <a:stretch/>
        </p:blipFill>
        <p:spPr bwMode="auto">
          <a:xfrm>
            <a:off x="554099" y="1912797"/>
            <a:ext cx="6019800" cy="4667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511433" y="6587735"/>
            <a:ext cx="6047368" cy="261610"/>
          </a:xfrm>
          <a:prstGeom prst="rect">
            <a:avLst/>
          </a:prstGeom>
          <a:noFill/>
        </p:spPr>
        <p:txBody>
          <a:bodyPr wrap="square" rtlCol="0">
            <a:spAutoFit/>
          </a:bodyPr>
          <a:lstStyle/>
          <a:p>
            <a:r>
              <a:rPr lang="en-US" sz="1100" b="0" dirty="0"/>
              <a:t>http://understandascope.org/wp-content/uploads/2012/06/understandascope-compressed.jpg</a:t>
            </a:r>
          </a:p>
        </p:txBody>
      </p:sp>
      <p:sp>
        <p:nvSpPr>
          <p:cNvPr id="5" name="Title 4"/>
          <p:cNvSpPr>
            <a:spLocks noGrp="1"/>
          </p:cNvSpPr>
          <p:nvPr>
            <p:ph type="title"/>
          </p:nvPr>
        </p:nvSpPr>
        <p:spPr>
          <a:xfrm>
            <a:off x="381000" y="292100"/>
            <a:ext cx="8534399" cy="1384300"/>
          </a:xfrm>
        </p:spPr>
        <p:txBody>
          <a:bodyPr/>
          <a:lstStyle/>
          <a:p>
            <a:r>
              <a:rPr lang="en-US" sz="2000" dirty="0" smtClean="0">
                <a:solidFill>
                  <a:srgbClr val="FFC000"/>
                </a:solidFill>
                <a:effectLst/>
              </a:rPr>
              <a:t>The integration problem is “how to combine the perspective of a particular person inside the world with an objective view of that same world, that person and his viewpoint included.”</a:t>
            </a:r>
            <a:br>
              <a:rPr lang="en-US" sz="2000" dirty="0" smtClean="0">
                <a:solidFill>
                  <a:srgbClr val="FFC000"/>
                </a:solidFill>
                <a:effectLst/>
              </a:rPr>
            </a:br>
            <a:r>
              <a:rPr lang="en-US" sz="2000" dirty="0" smtClean="0">
                <a:solidFill>
                  <a:srgbClr val="FFC000"/>
                </a:solidFill>
                <a:effectLst/>
              </a:rPr>
              <a:t>	</a:t>
            </a:r>
            <a:r>
              <a:rPr lang="en-US" sz="1800" dirty="0" smtClean="0">
                <a:solidFill>
                  <a:srgbClr val="FFC000"/>
                </a:solidFill>
                <a:effectLst/>
              </a:rPr>
              <a:t>-- Thomas Nagel (1986) </a:t>
            </a:r>
            <a:r>
              <a:rPr lang="en-US" sz="1800" i="1" dirty="0" smtClean="0">
                <a:solidFill>
                  <a:srgbClr val="FFC000"/>
                </a:solidFill>
                <a:effectLst/>
              </a:rPr>
              <a:t>The View from Nowhere</a:t>
            </a:r>
            <a:endParaRPr lang="en-US" sz="1800" i="1" dirty="0">
              <a:solidFill>
                <a:srgbClr val="FFC000"/>
              </a:solidFill>
              <a:effectLst/>
            </a:endParaRPr>
          </a:p>
        </p:txBody>
      </p:sp>
      <p:grpSp>
        <p:nvGrpSpPr>
          <p:cNvPr id="7" name="Group 6"/>
          <p:cNvGrpSpPr/>
          <p:nvPr/>
        </p:nvGrpSpPr>
        <p:grpSpPr>
          <a:xfrm>
            <a:off x="3408252" y="4987553"/>
            <a:ext cx="3150549" cy="1600182"/>
            <a:chOff x="1849542" y="3771900"/>
            <a:chExt cx="6382073" cy="3219413"/>
          </a:xfrm>
        </p:grpSpPr>
        <p:sp>
          <p:nvSpPr>
            <p:cNvPr id="8" name="Oval 7"/>
            <p:cNvSpPr/>
            <p:nvPr/>
          </p:nvSpPr>
          <p:spPr>
            <a:xfrm>
              <a:off x="2836993" y="4572000"/>
              <a:ext cx="3563808" cy="2419313"/>
            </a:xfrm>
            <a:prstGeom prst="ellipse">
              <a:avLst/>
            </a:prstGeom>
            <a:noFill/>
            <a:ln w="31750">
              <a:solidFill>
                <a:srgbClr val="FFC000"/>
              </a:solidFill>
            </a:ln>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3919559" y="3772051"/>
              <a:ext cx="3505201" cy="2362199"/>
            </a:xfrm>
            <a:prstGeom prst="ellipse">
              <a:avLst/>
            </a:prstGeom>
            <a:noFill/>
            <a:ln w="31750">
              <a:solidFill>
                <a:srgbClr val="FFC000"/>
              </a:solidFill>
            </a:ln>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849542" y="3771900"/>
              <a:ext cx="3428999" cy="2362199"/>
            </a:xfrm>
            <a:prstGeom prst="ellipse">
              <a:avLst/>
            </a:prstGeom>
            <a:noFill/>
            <a:ln w="31750">
              <a:solidFill>
                <a:srgbClr val="FFC000"/>
              </a:solidFill>
            </a:ln>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2209801" y="4705313"/>
              <a:ext cx="1828799" cy="495373"/>
            </a:xfrm>
            <a:prstGeom prst="rect">
              <a:avLst/>
            </a:prstGeom>
            <a:noFill/>
            <a:scene3d>
              <a:camera prst="perspectiveRelaxedModerately"/>
              <a:lightRig rig="threePt" dir="t"/>
            </a:scene3d>
          </p:spPr>
          <p:txBody>
            <a:bodyPr>
              <a:spAutoFit/>
            </a:bodyPr>
            <a:lstStyle/>
            <a:p>
              <a:pPr algn="ctr">
                <a:defRPr/>
              </a:pPr>
              <a:r>
                <a:rPr lang="en-US" sz="1000" dirty="0" smtClean="0">
                  <a:solidFill>
                    <a:srgbClr val="C00000"/>
                  </a:solidFill>
                </a:rPr>
                <a:t>NATURE</a:t>
              </a:r>
              <a:endParaRPr lang="en-US" sz="1000" dirty="0">
                <a:solidFill>
                  <a:srgbClr val="C00000"/>
                </a:solidFill>
              </a:endParaRPr>
            </a:p>
          </p:txBody>
        </p:sp>
        <p:sp>
          <p:nvSpPr>
            <p:cNvPr id="12" name="TextBox 11"/>
            <p:cNvSpPr txBox="1"/>
            <p:nvPr/>
          </p:nvSpPr>
          <p:spPr>
            <a:xfrm>
              <a:off x="5521847" y="4572000"/>
              <a:ext cx="1902912" cy="804983"/>
            </a:xfrm>
            <a:prstGeom prst="rect">
              <a:avLst/>
            </a:prstGeom>
            <a:noFill/>
            <a:scene3d>
              <a:camera prst="perspectiveRelaxedModerately"/>
              <a:lightRig rig="threePt" dir="t"/>
            </a:scene3d>
          </p:spPr>
          <p:txBody>
            <a:bodyPr wrap="none">
              <a:spAutoFit/>
            </a:bodyPr>
            <a:lstStyle/>
            <a:p>
              <a:pPr algn="ctr">
                <a:defRPr/>
              </a:pPr>
              <a:r>
                <a:rPr lang="en-US" sz="1000" dirty="0">
                  <a:solidFill>
                    <a:srgbClr val="C00000"/>
                  </a:solidFill>
                </a:rPr>
                <a:t>SOCIAL</a:t>
              </a:r>
            </a:p>
            <a:p>
              <a:pPr algn="ctr">
                <a:defRPr/>
              </a:pPr>
              <a:r>
                <a:rPr lang="en-US" sz="1000" dirty="0">
                  <a:solidFill>
                    <a:srgbClr val="C00000"/>
                  </a:solidFill>
                </a:rPr>
                <a:t>RELATIONS</a:t>
              </a:r>
            </a:p>
          </p:txBody>
        </p:sp>
        <p:sp>
          <p:nvSpPr>
            <p:cNvPr id="13" name="TextBox 12"/>
            <p:cNvSpPr txBox="1"/>
            <p:nvPr/>
          </p:nvSpPr>
          <p:spPr>
            <a:xfrm>
              <a:off x="3886200" y="6000711"/>
              <a:ext cx="1665940" cy="495373"/>
            </a:xfrm>
            <a:prstGeom prst="rect">
              <a:avLst/>
            </a:prstGeom>
            <a:noFill/>
            <a:scene3d>
              <a:camera prst="perspectiveRelaxedModerately"/>
              <a:lightRig rig="threePt" dir="t"/>
            </a:scene3d>
          </p:spPr>
          <p:txBody>
            <a:bodyPr wrap="none">
              <a:spAutoFit/>
            </a:bodyPr>
            <a:lstStyle/>
            <a:p>
              <a:pPr>
                <a:defRPr/>
              </a:pPr>
              <a:r>
                <a:rPr lang="en-US" sz="1000" dirty="0">
                  <a:solidFill>
                    <a:srgbClr val="C00000"/>
                  </a:solidFill>
                </a:rPr>
                <a:t>MEANING</a:t>
              </a:r>
            </a:p>
          </p:txBody>
        </p:sp>
        <p:cxnSp>
          <p:nvCxnSpPr>
            <p:cNvPr id="14" name="Straight Connector 13"/>
            <p:cNvCxnSpPr/>
            <p:nvPr/>
          </p:nvCxnSpPr>
          <p:spPr>
            <a:xfrm flipV="1">
              <a:off x="6400801" y="4953000"/>
              <a:ext cx="1676399" cy="15239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6248400" y="4953000"/>
              <a:ext cx="1983215" cy="1524000"/>
              <a:chOff x="6248400" y="4953000"/>
              <a:chExt cx="1983215" cy="1524000"/>
            </a:xfrm>
          </p:grpSpPr>
          <p:cxnSp>
            <p:nvCxnSpPr>
              <p:cNvPr id="16" name="Straight Connector 15"/>
              <p:cNvCxnSpPr/>
              <p:nvPr/>
            </p:nvCxnSpPr>
            <p:spPr>
              <a:xfrm>
                <a:off x="7924800" y="49530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48400" y="64770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10401" y="5867401"/>
                <a:ext cx="1221214" cy="495373"/>
              </a:xfrm>
              <a:prstGeom prst="rect">
                <a:avLst/>
              </a:prstGeom>
              <a:noFill/>
            </p:spPr>
            <p:txBody>
              <a:bodyPr wrap="none">
                <a:spAutoFit/>
              </a:bodyPr>
              <a:lstStyle/>
              <a:p>
                <a:pPr>
                  <a:defRPr/>
                </a:pPr>
                <a:r>
                  <a:rPr lang="en-US" sz="1000" dirty="0">
                    <a:effectLst>
                      <a:outerShdw blurRad="38100" dist="38100" dir="2700000" algn="tl">
                        <a:srgbClr val="000000">
                          <a:alpha val="43137"/>
                        </a:srgbClr>
                      </a:outerShdw>
                    </a:effectLst>
                  </a:rPr>
                  <a:t>Forces</a:t>
                </a:r>
              </a:p>
            </p:txBody>
          </p:sp>
        </p:grpSp>
      </p:grpSp>
      <p:sp>
        <p:nvSpPr>
          <p:cNvPr id="19" name="TextBox 18"/>
          <p:cNvSpPr txBox="1"/>
          <p:nvPr/>
        </p:nvSpPr>
        <p:spPr>
          <a:xfrm>
            <a:off x="4470560" y="5662235"/>
            <a:ext cx="609600" cy="246221"/>
          </a:xfrm>
          <a:prstGeom prst="rect">
            <a:avLst/>
          </a:prstGeom>
          <a:noFill/>
        </p:spPr>
        <p:txBody>
          <a:bodyPr wrap="square">
            <a:spAutoFit/>
          </a:bodyPr>
          <a:lstStyle/>
          <a:p>
            <a:pPr>
              <a:defRPr/>
            </a:pPr>
            <a:r>
              <a:rPr lang="en-US" sz="1000" i="1" dirty="0">
                <a:solidFill>
                  <a:srgbClr val="00B050"/>
                </a:solidFill>
                <a:effectLst>
                  <a:outerShdw blurRad="38100" dist="38100" dir="2700000" algn="tl">
                    <a:srgbClr val="000000">
                      <a:alpha val="43137"/>
                    </a:srgbClr>
                  </a:outerShdw>
                </a:effectLst>
              </a:rPr>
              <a:t>PLACE</a:t>
            </a:r>
          </a:p>
        </p:txBody>
      </p:sp>
      <p:grpSp>
        <p:nvGrpSpPr>
          <p:cNvPr id="20" name="Group 5"/>
          <p:cNvGrpSpPr>
            <a:grpSpLocks noChangeAspect="1"/>
          </p:cNvGrpSpPr>
          <p:nvPr/>
        </p:nvGrpSpPr>
        <p:grpSpPr bwMode="auto">
          <a:xfrm>
            <a:off x="4037495" y="4856076"/>
            <a:ext cx="909364" cy="668374"/>
            <a:chOff x="2311" y="1248"/>
            <a:chExt cx="2112" cy="1248"/>
          </a:xfrm>
        </p:grpSpPr>
        <p:sp>
          <p:nvSpPr>
            <p:cNvPr id="21"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85656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971800" y="4572000"/>
            <a:ext cx="3276600" cy="2286000"/>
          </a:xfrm>
          <a:prstGeom prst="ellipse">
            <a:avLst/>
          </a:prstGeom>
          <a:noFill/>
          <a:ln w="31750">
            <a:solidFill>
              <a:schemeClr val="tx1"/>
            </a:solidFill>
          </a:ln>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3886200" y="3886200"/>
            <a:ext cx="3505200" cy="2362200"/>
          </a:xfrm>
          <a:prstGeom prst="ellipse">
            <a:avLst/>
          </a:prstGeom>
          <a:noFill/>
          <a:ln w="31750">
            <a:solidFill>
              <a:schemeClr val="tx1"/>
            </a:solidFill>
          </a:ln>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981200" y="3886200"/>
            <a:ext cx="3429000" cy="2362200"/>
          </a:xfrm>
          <a:prstGeom prst="ellipse">
            <a:avLst/>
          </a:prstGeom>
          <a:noFill/>
          <a:ln w="31750">
            <a:solidFill>
              <a:schemeClr val="tx1"/>
            </a:solidFill>
          </a:ln>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TextBox 47"/>
          <p:cNvSpPr txBox="1"/>
          <p:nvPr/>
        </p:nvSpPr>
        <p:spPr>
          <a:xfrm>
            <a:off x="2057400" y="4572000"/>
            <a:ext cx="1828800" cy="646331"/>
          </a:xfrm>
          <a:prstGeom prst="rect">
            <a:avLst/>
          </a:prstGeom>
          <a:noFill/>
          <a:scene3d>
            <a:camera prst="perspectiveRelaxedModerately"/>
            <a:lightRig rig="threePt" dir="t"/>
          </a:scene3d>
        </p:spPr>
        <p:txBody>
          <a:bodyPr>
            <a:spAutoFit/>
          </a:bodyPr>
          <a:lstStyle/>
          <a:p>
            <a:pPr algn="ctr">
              <a:defRPr/>
            </a:pPr>
            <a:r>
              <a:rPr lang="en-US" dirty="0"/>
              <a:t>NATURE (materiality)</a:t>
            </a:r>
          </a:p>
        </p:txBody>
      </p:sp>
      <p:sp>
        <p:nvSpPr>
          <p:cNvPr id="49" name="TextBox 48"/>
          <p:cNvSpPr txBox="1"/>
          <p:nvPr/>
        </p:nvSpPr>
        <p:spPr>
          <a:xfrm>
            <a:off x="5867400" y="4572000"/>
            <a:ext cx="1211807" cy="646331"/>
          </a:xfrm>
          <a:prstGeom prst="rect">
            <a:avLst/>
          </a:prstGeom>
          <a:noFill/>
          <a:scene3d>
            <a:camera prst="perspectiveRelaxedModerately"/>
            <a:lightRig rig="threePt" dir="t"/>
          </a:scene3d>
        </p:spPr>
        <p:txBody>
          <a:bodyPr wrap="none">
            <a:spAutoFit/>
          </a:bodyPr>
          <a:lstStyle/>
          <a:p>
            <a:pPr algn="ctr">
              <a:defRPr/>
            </a:pPr>
            <a:r>
              <a:rPr lang="en-US" dirty="0"/>
              <a:t>SOCIAL</a:t>
            </a:r>
          </a:p>
          <a:p>
            <a:pPr algn="ctr">
              <a:defRPr/>
            </a:pPr>
            <a:r>
              <a:rPr lang="en-US" dirty="0"/>
              <a:t>RELATIONS</a:t>
            </a:r>
          </a:p>
        </p:txBody>
      </p:sp>
      <p:sp>
        <p:nvSpPr>
          <p:cNvPr id="50" name="TextBox 49"/>
          <p:cNvSpPr txBox="1"/>
          <p:nvPr/>
        </p:nvSpPr>
        <p:spPr>
          <a:xfrm>
            <a:off x="4038600" y="5943600"/>
            <a:ext cx="1126334" cy="369332"/>
          </a:xfrm>
          <a:prstGeom prst="rect">
            <a:avLst/>
          </a:prstGeom>
          <a:noFill/>
          <a:scene3d>
            <a:camera prst="perspectiveRelaxedModerately"/>
            <a:lightRig rig="threePt" dir="t"/>
          </a:scene3d>
        </p:spPr>
        <p:txBody>
          <a:bodyPr wrap="none">
            <a:spAutoFit/>
          </a:bodyPr>
          <a:lstStyle/>
          <a:p>
            <a:pPr>
              <a:defRPr/>
            </a:pPr>
            <a:r>
              <a:rPr lang="en-US" dirty="0"/>
              <a:t>MEANING</a:t>
            </a:r>
          </a:p>
        </p:txBody>
      </p:sp>
      <p:sp>
        <p:nvSpPr>
          <p:cNvPr id="51" name="TextBox 50"/>
          <p:cNvSpPr txBox="1"/>
          <p:nvPr/>
        </p:nvSpPr>
        <p:spPr>
          <a:xfrm>
            <a:off x="4127362" y="5042263"/>
            <a:ext cx="1066800" cy="369888"/>
          </a:xfrm>
          <a:prstGeom prst="rect">
            <a:avLst/>
          </a:prstGeom>
          <a:noFill/>
        </p:spPr>
        <p:txBody>
          <a:bodyPr>
            <a:spAutoFit/>
          </a:bodyPr>
          <a:lstStyle/>
          <a:p>
            <a:pPr>
              <a:defRPr/>
            </a:pPr>
            <a:r>
              <a:rPr lang="en-US" i="1" dirty="0">
                <a:solidFill>
                  <a:srgbClr val="00B050"/>
                </a:solidFill>
                <a:effectLst>
                  <a:outerShdw blurRad="38100" dist="38100" dir="2700000" algn="tl">
                    <a:srgbClr val="000000">
                      <a:alpha val="43137"/>
                    </a:srgbClr>
                  </a:outerShdw>
                </a:effectLst>
              </a:rPr>
              <a:t>PLACE</a:t>
            </a:r>
          </a:p>
        </p:txBody>
      </p:sp>
      <p:cxnSp>
        <p:nvCxnSpPr>
          <p:cNvPr id="69" name="Straight Connector 68"/>
          <p:cNvCxnSpPr/>
          <p:nvPr/>
        </p:nvCxnSpPr>
        <p:spPr>
          <a:xfrm rot="5400000" flipH="1" flipV="1">
            <a:off x="4800600" y="15240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6400800" y="4953000"/>
            <a:ext cx="1676400" cy="15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924800" y="49530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248400" y="64770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7010400" y="5867400"/>
            <a:ext cx="858838" cy="400050"/>
          </a:xfrm>
          <a:prstGeom prst="rect">
            <a:avLst/>
          </a:prstGeom>
          <a:noFill/>
        </p:spPr>
        <p:txBody>
          <a:bodyPr wrap="none">
            <a:spAutoFit/>
          </a:bodyPr>
          <a:lstStyle/>
          <a:p>
            <a:pPr>
              <a:defRPr/>
            </a:pPr>
            <a:r>
              <a:rPr lang="en-US" sz="2000" dirty="0">
                <a:effectLst>
                  <a:outerShdw blurRad="38100" dist="38100" dir="2700000" algn="tl">
                    <a:srgbClr val="000000">
                      <a:alpha val="43137"/>
                    </a:srgbClr>
                  </a:outerShdw>
                </a:effectLst>
              </a:rPr>
              <a:t>Forces</a:t>
            </a:r>
          </a:p>
        </p:txBody>
      </p:sp>
      <p:sp>
        <p:nvSpPr>
          <p:cNvPr id="114" name="TextBox 113"/>
          <p:cNvSpPr txBox="1"/>
          <p:nvPr/>
        </p:nvSpPr>
        <p:spPr>
          <a:xfrm rot="16200000">
            <a:off x="132859" y="3251450"/>
            <a:ext cx="1811714" cy="400110"/>
          </a:xfrm>
          <a:prstGeom prst="rect">
            <a:avLst/>
          </a:prstGeom>
          <a:noFill/>
        </p:spPr>
        <p:txBody>
          <a:bodyPr wrap="none">
            <a:spAutoFit/>
          </a:bodyPr>
          <a:lstStyle/>
          <a:p>
            <a:pPr>
              <a:defRPr/>
            </a:pPr>
            <a:r>
              <a:rPr lang="en-US" sz="2000" dirty="0"/>
              <a:t>Perspectives</a:t>
            </a:r>
          </a:p>
        </p:txBody>
      </p:sp>
      <p:grpSp>
        <p:nvGrpSpPr>
          <p:cNvPr id="24" name="Group 5"/>
          <p:cNvGrpSpPr>
            <a:grpSpLocks noChangeAspect="1"/>
          </p:cNvGrpSpPr>
          <p:nvPr/>
        </p:nvGrpSpPr>
        <p:grpSpPr bwMode="auto">
          <a:xfrm>
            <a:off x="4099646" y="5267687"/>
            <a:ext cx="704130" cy="517529"/>
            <a:chOff x="2311" y="1248"/>
            <a:chExt cx="2112" cy="1248"/>
          </a:xfrm>
        </p:grpSpPr>
        <p:sp>
          <p:nvSpPr>
            <p:cNvPr id="25"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229437" y="142534"/>
            <a:ext cx="1815832" cy="1325294"/>
            <a:chOff x="229437" y="142534"/>
            <a:chExt cx="1815832" cy="1325294"/>
          </a:xfrm>
        </p:grpSpPr>
        <p:pic>
          <p:nvPicPr>
            <p:cNvPr id="22" name="Picture 2" descr="http://understandascope.org/wp-content/uploads/2012/06/understandascope-compress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82" t="18470" r="46459" b="36224"/>
            <a:stretch/>
          </p:blipFill>
          <p:spPr bwMode="auto">
            <a:xfrm>
              <a:off x="263936" y="142534"/>
              <a:ext cx="1781333" cy="1311737"/>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110"/>
            <p:cNvSpPr txBox="1"/>
            <p:nvPr/>
          </p:nvSpPr>
          <p:spPr>
            <a:xfrm>
              <a:off x="229437" y="883053"/>
              <a:ext cx="1781333" cy="584775"/>
            </a:xfrm>
            <a:prstGeom prst="rect">
              <a:avLst/>
            </a:prstGeom>
            <a:noFill/>
          </p:spPr>
          <p:txBody>
            <a:bodyPr wrap="square">
              <a:spAutoFit/>
            </a:bodyPr>
            <a:lstStyle/>
            <a:p>
              <a:pPr algn="ctr">
                <a:defRPr/>
              </a:pPr>
              <a:r>
                <a:rPr lang="en-US" sz="1600" dirty="0" smtClean="0">
                  <a:solidFill>
                    <a:schemeClr val="bg1"/>
                  </a:solidFill>
                </a:rPr>
                <a:t>View from Nowhere</a:t>
              </a:r>
            </a:p>
          </p:txBody>
        </p:sp>
      </p:grpSp>
      <p:grpSp>
        <p:nvGrpSpPr>
          <p:cNvPr id="11" name="Group 10"/>
          <p:cNvGrpSpPr/>
          <p:nvPr/>
        </p:nvGrpSpPr>
        <p:grpSpPr>
          <a:xfrm>
            <a:off x="347000" y="5527677"/>
            <a:ext cx="1497003" cy="1112353"/>
            <a:chOff x="347000" y="5527677"/>
            <a:chExt cx="1497003" cy="1112353"/>
          </a:xfrm>
        </p:grpSpPr>
        <p:pic>
          <p:nvPicPr>
            <p:cNvPr id="23" name="Picture 2" descr="http://understandascope.org/wp-content/uploads/2012/06/understandascope-compresse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222" t="56818" r="12872"/>
            <a:stretch/>
          </p:blipFill>
          <p:spPr bwMode="auto">
            <a:xfrm>
              <a:off x="347000" y="5527677"/>
              <a:ext cx="1429594" cy="1112353"/>
            </a:xfrm>
            <a:prstGeom prst="rect">
              <a:avLst/>
            </a:prstGeom>
            <a:noFill/>
            <a:extLst>
              <a:ext uri="{909E8E84-426E-40DD-AFC4-6F175D3DCCD1}">
                <a14:hiddenFill xmlns:a14="http://schemas.microsoft.com/office/drawing/2010/main">
                  <a:solidFill>
                    <a:srgbClr val="FFFFFF"/>
                  </a:solidFill>
                </a14:hiddenFill>
              </a:ext>
            </a:extLst>
          </p:spPr>
        </p:pic>
        <p:sp>
          <p:nvSpPr>
            <p:cNvPr id="113" name="TextBox 112"/>
            <p:cNvSpPr txBox="1"/>
            <p:nvPr/>
          </p:nvSpPr>
          <p:spPr>
            <a:xfrm>
              <a:off x="396202" y="6055255"/>
              <a:ext cx="1447801" cy="584775"/>
            </a:xfrm>
            <a:prstGeom prst="rect">
              <a:avLst/>
            </a:prstGeom>
            <a:noFill/>
          </p:spPr>
          <p:txBody>
            <a:bodyPr wrap="square">
              <a:spAutoFit/>
            </a:bodyPr>
            <a:lstStyle/>
            <a:p>
              <a:pPr algn="ctr">
                <a:defRPr/>
              </a:pPr>
              <a:r>
                <a:rPr lang="en-US" sz="1600" dirty="0" smtClean="0">
                  <a:solidFill>
                    <a:schemeClr val="bg1"/>
                  </a:solidFill>
                </a:rPr>
                <a:t>View from Somewhere</a:t>
              </a:r>
              <a:endParaRPr lang="en-US" sz="1600" dirty="0">
                <a:solidFill>
                  <a:schemeClr val="bg1"/>
                </a:solidFill>
              </a:endParaRPr>
            </a:p>
          </p:txBody>
        </p:sp>
      </p:grpSp>
      <p:sp>
        <p:nvSpPr>
          <p:cNvPr id="7" name="Up-Down Arrow 6"/>
          <p:cNvSpPr/>
          <p:nvPr/>
        </p:nvSpPr>
        <p:spPr bwMode="auto">
          <a:xfrm>
            <a:off x="676606" y="1454271"/>
            <a:ext cx="770382" cy="4013389"/>
          </a:xfrm>
          <a:prstGeom prst="upDownArrow">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grpSp>
        <p:nvGrpSpPr>
          <p:cNvPr id="33" name="Group 5"/>
          <p:cNvGrpSpPr>
            <a:grpSpLocks noChangeAspect="1"/>
          </p:cNvGrpSpPr>
          <p:nvPr/>
        </p:nvGrpSpPr>
        <p:grpSpPr bwMode="auto">
          <a:xfrm rot="18651336">
            <a:off x="6556620" y="2369826"/>
            <a:ext cx="1218996" cy="895951"/>
            <a:chOff x="2311" y="1248"/>
            <a:chExt cx="2112" cy="1248"/>
          </a:xfrm>
        </p:grpSpPr>
        <p:sp>
          <p:nvSpPr>
            <p:cNvPr id="34"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 name="Group 5"/>
          <p:cNvGrpSpPr>
            <a:grpSpLocks noChangeAspect="1"/>
          </p:cNvGrpSpPr>
          <p:nvPr/>
        </p:nvGrpSpPr>
        <p:grpSpPr bwMode="auto">
          <a:xfrm rot="3107204" flipH="1">
            <a:off x="2636035" y="2265854"/>
            <a:ext cx="1218996" cy="895951"/>
            <a:chOff x="2311" y="1248"/>
            <a:chExt cx="2112" cy="1248"/>
          </a:xfrm>
        </p:grpSpPr>
        <p:sp>
          <p:nvSpPr>
            <p:cNvPr id="43"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TextBox 12"/>
          <p:cNvSpPr txBox="1"/>
          <p:nvPr/>
        </p:nvSpPr>
        <p:spPr>
          <a:xfrm>
            <a:off x="2423440" y="189724"/>
            <a:ext cx="6601959" cy="1323439"/>
          </a:xfrm>
          <a:prstGeom prst="rect">
            <a:avLst/>
          </a:prstGeom>
          <a:noFill/>
        </p:spPr>
        <p:txBody>
          <a:bodyPr wrap="square" rtlCol="0">
            <a:spAutoFit/>
          </a:bodyPr>
          <a:lstStyle/>
          <a:p>
            <a:r>
              <a:rPr lang="en-US" sz="4000" b="0" dirty="0" smtClean="0">
                <a:solidFill>
                  <a:srgbClr val="00B0F0"/>
                </a:solidFill>
                <a:effectLst>
                  <a:outerShdw blurRad="38100" dist="38100" dir="2700000" algn="tl">
                    <a:srgbClr val="000000">
                      <a:alpha val="43137"/>
                    </a:srgbClr>
                  </a:outerShdw>
                </a:effectLst>
              </a:rPr>
              <a:t>Integration </a:t>
            </a:r>
            <a:r>
              <a:rPr lang="en-US" sz="4000" b="0" dirty="0" smtClean="0">
                <a:solidFill>
                  <a:srgbClr val="00B0F0"/>
                </a:solidFill>
                <a:effectLst>
                  <a:outerShdw blurRad="38100" dist="38100" dir="2700000" algn="tl">
                    <a:srgbClr val="000000">
                      <a:alpha val="43137"/>
                    </a:srgbClr>
                  </a:outerShdw>
                </a:effectLst>
              </a:rPr>
              <a:t>involves </a:t>
            </a:r>
            <a:r>
              <a:rPr lang="en-US" sz="4000" b="0" dirty="0">
                <a:solidFill>
                  <a:srgbClr val="00B0F0"/>
                </a:solidFill>
                <a:effectLst>
                  <a:outerShdw blurRad="38100" dist="38100" dir="2700000" algn="tl">
                    <a:srgbClr val="000000">
                      <a:alpha val="43137"/>
                    </a:srgbClr>
                  </a:outerShdw>
                </a:effectLst>
              </a:rPr>
              <a:t>m</a:t>
            </a:r>
            <a:r>
              <a:rPr lang="en-US" sz="4000" b="0" dirty="0" smtClean="0">
                <a:solidFill>
                  <a:srgbClr val="00B0F0"/>
                </a:solidFill>
                <a:effectLst>
                  <a:outerShdw blurRad="38100" dist="38100" dir="2700000" algn="tl">
                    <a:srgbClr val="000000">
                      <a:alpha val="43137"/>
                    </a:srgbClr>
                  </a:outerShdw>
                </a:effectLst>
              </a:rPr>
              <a:t>any </a:t>
            </a:r>
            <a:r>
              <a:rPr lang="en-US" sz="4000" b="0" dirty="0" smtClean="0">
                <a:solidFill>
                  <a:srgbClr val="00B0F0"/>
                </a:solidFill>
                <a:effectLst>
                  <a:outerShdw blurRad="38100" dist="38100" dir="2700000" algn="tl">
                    <a:srgbClr val="000000">
                      <a:alpha val="43137"/>
                    </a:srgbClr>
                  </a:outerShdw>
                </a:effectLst>
              </a:rPr>
              <a:t>‘</a:t>
            </a:r>
            <a:r>
              <a:rPr lang="en-US" sz="4000" b="0" dirty="0" err="1" smtClean="0">
                <a:solidFill>
                  <a:srgbClr val="00B0F0"/>
                </a:solidFill>
                <a:effectLst>
                  <a:outerShdw blurRad="38100" dist="38100" dir="2700000" algn="tl">
                    <a:srgbClr val="000000">
                      <a:alpha val="43137"/>
                    </a:srgbClr>
                  </a:outerShdw>
                </a:effectLst>
              </a:rPr>
              <a:t>Understandascopes</a:t>
            </a:r>
            <a:r>
              <a:rPr lang="en-US" sz="4000" b="0" dirty="0" smtClean="0">
                <a:solidFill>
                  <a:srgbClr val="00B0F0"/>
                </a:solidFill>
                <a:effectLst>
                  <a:outerShdw blurRad="38100" dist="38100" dir="2700000" algn="tl">
                    <a:srgbClr val="000000">
                      <a:alpha val="43137"/>
                    </a:srgbClr>
                  </a:outerShdw>
                </a:effectLst>
              </a:rPr>
              <a:t>’</a:t>
            </a:r>
            <a:endParaRPr lang="en-US" sz="4000" b="0" dirty="0">
              <a:solidFill>
                <a:srgbClr val="00B0F0"/>
              </a:solidFill>
              <a:effectLst>
                <a:outerShdw blurRad="38100" dist="38100" dir="2700000" algn="tl">
                  <a:srgbClr val="000000">
                    <a:alpha val="43137"/>
                  </a:srgbClr>
                </a:outerShdw>
              </a:effectLst>
            </a:endParaRPr>
          </a:p>
        </p:txBody>
      </p:sp>
      <p:sp>
        <p:nvSpPr>
          <p:cNvPr id="14" name="Flowchart: Merge 13"/>
          <p:cNvSpPr/>
          <p:nvPr/>
        </p:nvSpPr>
        <p:spPr bwMode="auto">
          <a:xfrm rot="13083611">
            <a:off x="6206873" y="2698123"/>
            <a:ext cx="938398" cy="1623097"/>
          </a:xfrm>
          <a:prstGeom prst="flowChartMerge">
            <a:avLst/>
          </a:prstGeom>
          <a:solidFill>
            <a:srgbClr val="B2B2B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56" name="Flowchart: Merge 55"/>
          <p:cNvSpPr/>
          <p:nvPr/>
        </p:nvSpPr>
        <p:spPr bwMode="auto">
          <a:xfrm rot="8718501">
            <a:off x="3246002" y="2610080"/>
            <a:ext cx="938398" cy="1623097"/>
          </a:xfrm>
          <a:prstGeom prst="flowChartMerge">
            <a:avLst/>
          </a:prstGeom>
          <a:solidFill>
            <a:srgbClr val="B2B2B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
        <p:nvSpPr>
          <p:cNvPr id="55" name="Flowchart: Merge 54"/>
          <p:cNvSpPr/>
          <p:nvPr/>
        </p:nvSpPr>
        <p:spPr bwMode="auto">
          <a:xfrm rot="17093429">
            <a:off x="3814911" y="5106915"/>
            <a:ext cx="350041" cy="779068"/>
          </a:xfrm>
          <a:prstGeom prst="flowChartMerge">
            <a:avLst/>
          </a:prstGeom>
          <a:solidFill>
            <a:srgbClr val="B2B2B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01299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6"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774700"/>
          </a:xfrm>
        </p:spPr>
        <p:txBody>
          <a:bodyPr/>
          <a:lstStyle/>
          <a:p>
            <a:r>
              <a:rPr lang="en-US" dirty="0" smtClean="0">
                <a:solidFill>
                  <a:srgbClr val="00B0F0"/>
                </a:solidFill>
              </a:rPr>
              <a:t>Collaborative Social Learning</a:t>
            </a:r>
            <a:endParaRPr lang="en-US" dirty="0">
              <a:solidFill>
                <a:srgbClr val="00B0F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 y="1295400"/>
            <a:ext cx="6400800" cy="4800600"/>
          </a:xfrm>
          <a:prstGeom prst="rect">
            <a:avLst/>
          </a:prstGeom>
        </p:spPr>
      </p:pic>
      <p:sp>
        <p:nvSpPr>
          <p:cNvPr id="4" name="TextBox 3"/>
          <p:cNvSpPr txBox="1"/>
          <p:nvPr/>
        </p:nvSpPr>
        <p:spPr>
          <a:xfrm>
            <a:off x="21771" y="6197247"/>
            <a:ext cx="5845629" cy="523220"/>
          </a:xfrm>
          <a:prstGeom prst="rect">
            <a:avLst/>
          </a:prstGeom>
          <a:noFill/>
        </p:spPr>
        <p:txBody>
          <a:bodyPr wrap="square" rtlCol="0">
            <a:spAutoFit/>
          </a:bodyPr>
          <a:lstStyle/>
          <a:p>
            <a:r>
              <a:rPr lang="en-US" sz="1400" b="0" dirty="0" smtClean="0">
                <a:solidFill>
                  <a:srgbClr val="FFC000"/>
                </a:solidFill>
              </a:rPr>
              <a:t>Collins, K. (2013). Designing social learning systems. Presentation at ISSRM, Estes Park, CO</a:t>
            </a:r>
            <a:endParaRPr lang="en-US" sz="1400" b="0" dirty="0">
              <a:solidFill>
                <a:srgbClr val="FFC000"/>
              </a:solidFill>
            </a:endParaRPr>
          </a:p>
        </p:txBody>
      </p:sp>
      <p:sp>
        <p:nvSpPr>
          <p:cNvPr id="5" name="TextBox 4"/>
          <p:cNvSpPr txBox="1"/>
          <p:nvPr/>
        </p:nvSpPr>
        <p:spPr>
          <a:xfrm>
            <a:off x="6553200" y="2362200"/>
            <a:ext cx="2438400" cy="1938992"/>
          </a:xfrm>
          <a:prstGeom prst="rect">
            <a:avLst/>
          </a:prstGeom>
          <a:noFill/>
        </p:spPr>
        <p:txBody>
          <a:bodyPr wrap="square" rtlCol="0">
            <a:spAutoFit/>
          </a:bodyPr>
          <a:lstStyle/>
          <a:p>
            <a:pPr algn="ctr"/>
            <a:r>
              <a:rPr lang="en-US" sz="2400" b="0" dirty="0" smtClean="0">
                <a:solidFill>
                  <a:srgbClr val="FFC000"/>
                </a:solidFill>
              </a:rPr>
              <a:t>Positionality = recognizing multiple stakeholders, which means ….</a:t>
            </a:r>
            <a:endParaRPr lang="en-US" sz="2400" b="0" dirty="0">
              <a:solidFill>
                <a:srgbClr val="FFC000"/>
              </a:solidFill>
            </a:endParaRPr>
          </a:p>
        </p:txBody>
      </p:sp>
      <p:grpSp>
        <p:nvGrpSpPr>
          <p:cNvPr id="7" name="Group 5"/>
          <p:cNvGrpSpPr>
            <a:grpSpLocks noChangeAspect="1"/>
          </p:cNvGrpSpPr>
          <p:nvPr/>
        </p:nvGrpSpPr>
        <p:grpSpPr bwMode="auto">
          <a:xfrm>
            <a:off x="4114800" y="4816495"/>
            <a:ext cx="1218996" cy="895951"/>
            <a:chOff x="2311" y="1248"/>
            <a:chExt cx="2112" cy="1248"/>
          </a:xfrm>
        </p:grpSpPr>
        <p:sp>
          <p:nvSpPr>
            <p:cNvPr id="8"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5"/>
          <p:cNvGrpSpPr>
            <a:grpSpLocks noChangeAspect="1"/>
          </p:cNvGrpSpPr>
          <p:nvPr/>
        </p:nvGrpSpPr>
        <p:grpSpPr bwMode="auto">
          <a:xfrm>
            <a:off x="4985561" y="2817175"/>
            <a:ext cx="1218996" cy="895951"/>
            <a:chOff x="2311" y="1248"/>
            <a:chExt cx="2112" cy="1248"/>
          </a:xfrm>
        </p:grpSpPr>
        <p:sp>
          <p:nvSpPr>
            <p:cNvPr id="29"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5"/>
          <p:cNvGrpSpPr>
            <a:grpSpLocks noChangeAspect="1"/>
          </p:cNvGrpSpPr>
          <p:nvPr/>
        </p:nvGrpSpPr>
        <p:grpSpPr bwMode="auto">
          <a:xfrm>
            <a:off x="6092559" y="4876800"/>
            <a:ext cx="1218996" cy="895951"/>
            <a:chOff x="2311" y="1248"/>
            <a:chExt cx="2112" cy="1248"/>
          </a:xfrm>
        </p:grpSpPr>
        <p:sp>
          <p:nvSpPr>
            <p:cNvPr id="38"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5"/>
          <p:cNvGrpSpPr>
            <a:grpSpLocks noChangeAspect="1"/>
          </p:cNvGrpSpPr>
          <p:nvPr/>
        </p:nvGrpSpPr>
        <p:grpSpPr bwMode="auto">
          <a:xfrm flipH="1">
            <a:off x="228600" y="1954419"/>
            <a:ext cx="1218996" cy="895951"/>
            <a:chOff x="2311" y="1248"/>
            <a:chExt cx="2112" cy="1248"/>
          </a:xfrm>
        </p:grpSpPr>
        <p:sp>
          <p:nvSpPr>
            <p:cNvPr id="47"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5" name="Group 5"/>
          <p:cNvGrpSpPr>
            <a:grpSpLocks noChangeAspect="1"/>
          </p:cNvGrpSpPr>
          <p:nvPr/>
        </p:nvGrpSpPr>
        <p:grpSpPr bwMode="auto">
          <a:xfrm flipH="1">
            <a:off x="1828800" y="1838967"/>
            <a:ext cx="1218996" cy="895951"/>
            <a:chOff x="2311" y="1248"/>
            <a:chExt cx="2112" cy="1248"/>
          </a:xfrm>
        </p:grpSpPr>
        <p:sp>
          <p:nvSpPr>
            <p:cNvPr id="56"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5"/>
          <p:cNvGrpSpPr>
            <a:grpSpLocks noChangeAspect="1"/>
          </p:cNvGrpSpPr>
          <p:nvPr/>
        </p:nvGrpSpPr>
        <p:grpSpPr bwMode="auto">
          <a:xfrm flipH="1">
            <a:off x="252892" y="4912695"/>
            <a:ext cx="1218996" cy="895951"/>
            <a:chOff x="2311" y="1248"/>
            <a:chExt cx="2112" cy="1248"/>
          </a:xfrm>
        </p:grpSpPr>
        <p:sp>
          <p:nvSpPr>
            <p:cNvPr id="65"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 name="Group 5"/>
          <p:cNvGrpSpPr>
            <a:grpSpLocks noChangeAspect="1"/>
          </p:cNvGrpSpPr>
          <p:nvPr/>
        </p:nvGrpSpPr>
        <p:grpSpPr bwMode="auto">
          <a:xfrm flipH="1">
            <a:off x="1133303" y="3713126"/>
            <a:ext cx="1218996" cy="895951"/>
            <a:chOff x="2311" y="1248"/>
            <a:chExt cx="2112" cy="1248"/>
          </a:xfrm>
        </p:grpSpPr>
        <p:sp>
          <p:nvSpPr>
            <p:cNvPr id="74"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2" name="Group 5"/>
          <p:cNvGrpSpPr>
            <a:grpSpLocks noChangeAspect="1"/>
          </p:cNvGrpSpPr>
          <p:nvPr/>
        </p:nvGrpSpPr>
        <p:grpSpPr bwMode="auto">
          <a:xfrm>
            <a:off x="6204557" y="1389026"/>
            <a:ext cx="1218996" cy="895951"/>
            <a:chOff x="2311" y="1248"/>
            <a:chExt cx="2112" cy="1248"/>
          </a:xfrm>
        </p:grpSpPr>
        <p:sp>
          <p:nvSpPr>
            <p:cNvPr id="83"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5"/>
          <p:cNvGrpSpPr>
            <a:grpSpLocks noChangeAspect="1"/>
          </p:cNvGrpSpPr>
          <p:nvPr/>
        </p:nvGrpSpPr>
        <p:grpSpPr bwMode="auto">
          <a:xfrm>
            <a:off x="3792282" y="3204846"/>
            <a:ext cx="1218996" cy="895951"/>
            <a:chOff x="2311" y="1248"/>
            <a:chExt cx="2112" cy="1248"/>
          </a:xfrm>
        </p:grpSpPr>
        <p:sp>
          <p:nvSpPr>
            <p:cNvPr id="92" name="AutoShape 4"/>
            <p:cNvSpPr>
              <a:spLocks noChangeAspect="1" noChangeArrowheads="1" noTextEdit="1"/>
            </p:cNvSpPr>
            <p:nvPr/>
          </p:nvSpPr>
          <p:spPr bwMode="auto">
            <a:xfrm>
              <a:off x="2311" y="1248"/>
              <a:ext cx="211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7"/>
            <p:cNvSpPr>
              <a:spLocks/>
            </p:cNvSpPr>
            <p:nvPr/>
          </p:nvSpPr>
          <p:spPr bwMode="auto">
            <a:xfrm>
              <a:off x="3679" y="1788"/>
              <a:ext cx="307" cy="306"/>
            </a:xfrm>
            <a:custGeom>
              <a:avLst/>
              <a:gdLst>
                <a:gd name="T0" fmla="*/ 307 w 307"/>
                <a:gd name="T1" fmla="*/ 154 h 306"/>
                <a:gd name="T2" fmla="*/ 306 w 307"/>
                <a:gd name="T3" fmla="*/ 139 h 306"/>
                <a:gd name="T4" fmla="*/ 304 w 307"/>
                <a:gd name="T5" fmla="*/ 123 h 306"/>
                <a:gd name="T6" fmla="*/ 301 w 307"/>
                <a:gd name="T7" fmla="*/ 109 h 306"/>
                <a:gd name="T8" fmla="*/ 296 w 307"/>
                <a:gd name="T9" fmla="*/ 94 h 306"/>
                <a:gd name="T10" fmla="*/ 289 w 307"/>
                <a:gd name="T11" fmla="*/ 81 h 306"/>
                <a:gd name="T12" fmla="*/ 282 w 307"/>
                <a:gd name="T13" fmla="*/ 68 h 306"/>
                <a:gd name="T14" fmla="*/ 273 w 307"/>
                <a:gd name="T15" fmla="*/ 57 h 306"/>
                <a:gd name="T16" fmla="*/ 263 w 307"/>
                <a:gd name="T17" fmla="*/ 45 h 306"/>
                <a:gd name="T18" fmla="*/ 251 w 307"/>
                <a:gd name="T19" fmla="*/ 34 h 306"/>
                <a:gd name="T20" fmla="*/ 239 w 307"/>
                <a:gd name="T21" fmla="*/ 26 h 306"/>
                <a:gd name="T22" fmla="*/ 226 w 307"/>
                <a:gd name="T23" fmla="*/ 18 h 306"/>
                <a:gd name="T24" fmla="*/ 213 w 307"/>
                <a:gd name="T25" fmla="*/ 12 h 306"/>
                <a:gd name="T26" fmla="*/ 198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8 w 307"/>
                <a:gd name="T39" fmla="*/ 27 h 306"/>
                <a:gd name="T40" fmla="*/ 45 w 307"/>
                <a:gd name="T41" fmla="*/ 45 h 306"/>
                <a:gd name="T42" fmla="*/ 26 w 307"/>
                <a:gd name="T43" fmla="*/ 68 h 306"/>
                <a:gd name="T44" fmla="*/ 12 w 307"/>
                <a:gd name="T45" fmla="*/ 94 h 306"/>
                <a:gd name="T46" fmla="*/ 4 w 307"/>
                <a:gd name="T47" fmla="*/ 123 h 306"/>
                <a:gd name="T48" fmla="*/ 0 w 307"/>
                <a:gd name="T49" fmla="*/ 154 h 306"/>
                <a:gd name="T50" fmla="*/ 1 w 307"/>
                <a:gd name="T51" fmla="*/ 169 h 306"/>
                <a:gd name="T52" fmla="*/ 4 w 307"/>
                <a:gd name="T53" fmla="*/ 183 h 306"/>
                <a:gd name="T54" fmla="*/ 7 w 307"/>
                <a:gd name="T55" fmla="*/ 198 h 306"/>
                <a:gd name="T56" fmla="*/ 12 w 307"/>
                <a:gd name="T57" fmla="*/ 212 h 306"/>
                <a:gd name="T58" fmla="*/ 19 w 307"/>
                <a:gd name="T59" fmla="*/ 225 h 306"/>
                <a:gd name="T60" fmla="*/ 26 w 307"/>
                <a:gd name="T61" fmla="*/ 237 h 306"/>
                <a:gd name="T62" fmla="*/ 35 w 307"/>
                <a:gd name="T63" fmla="*/ 249 h 306"/>
                <a:gd name="T64" fmla="*/ 45 w 307"/>
                <a:gd name="T65" fmla="*/ 261 h 306"/>
                <a:gd name="T66" fmla="*/ 57 w 307"/>
                <a:gd name="T67" fmla="*/ 272 h 306"/>
                <a:gd name="T68" fmla="*/ 69 w 307"/>
                <a:gd name="T69" fmla="*/ 280 h 306"/>
                <a:gd name="T70" fmla="*/ 82 w 307"/>
                <a:gd name="T71" fmla="*/ 288 h 306"/>
                <a:gd name="T72" fmla="*/ 95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8 w 307"/>
                <a:gd name="T87" fmla="*/ 299 h 306"/>
                <a:gd name="T88" fmla="*/ 213 w 307"/>
                <a:gd name="T89" fmla="*/ 294 h 306"/>
                <a:gd name="T90" fmla="*/ 226 w 307"/>
                <a:gd name="T91" fmla="*/ 288 h 306"/>
                <a:gd name="T92" fmla="*/ 239 w 307"/>
                <a:gd name="T93" fmla="*/ 280 h 306"/>
                <a:gd name="T94" fmla="*/ 251 w 307"/>
                <a:gd name="T95" fmla="*/ 272 h 306"/>
                <a:gd name="T96" fmla="*/ 263 w 307"/>
                <a:gd name="T97" fmla="*/ 261 h 306"/>
                <a:gd name="T98" fmla="*/ 273 w 307"/>
                <a:gd name="T99" fmla="*/ 249 h 306"/>
                <a:gd name="T100" fmla="*/ 282 w 307"/>
                <a:gd name="T101" fmla="*/ 237 h 306"/>
                <a:gd name="T102" fmla="*/ 289 w 307"/>
                <a:gd name="T103" fmla="*/ 225 h 306"/>
                <a:gd name="T104" fmla="*/ 296 w 307"/>
                <a:gd name="T105" fmla="*/ 212 h 306"/>
                <a:gd name="T106" fmla="*/ 301 w 307"/>
                <a:gd name="T107" fmla="*/ 198 h 306"/>
                <a:gd name="T108" fmla="*/ 304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4" y="123"/>
                  </a:lnTo>
                  <a:lnTo>
                    <a:pt x="301" y="109"/>
                  </a:lnTo>
                  <a:lnTo>
                    <a:pt x="296" y="94"/>
                  </a:lnTo>
                  <a:lnTo>
                    <a:pt x="289" y="81"/>
                  </a:lnTo>
                  <a:lnTo>
                    <a:pt x="282" y="68"/>
                  </a:lnTo>
                  <a:lnTo>
                    <a:pt x="273" y="57"/>
                  </a:lnTo>
                  <a:lnTo>
                    <a:pt x="263" y="45"/>
                  </a:lnTo>
                  <a:lnTo>
                    <a:pt x="251" y="34"/>
                  </a:lnTo>
                  <a:lnTo>
                    <a:pt x="239" y="26"/>
                  </a:lnTo>
                  <a:lnTo>
                    <a:pt x="226" y="18"/>
                  </a:lnTo>
                  <a:lnTo>
                    <a:pt x="213" y="12"/>
                  </a:lnTo>
                  <a:lnTo>
                    <a:pt x="198" y="6"/>
                  </a:lnTo>
                  <a:lnTo>
                    <a:pt x="184" y="3"/>
                  </a:lnTo>
                  <a:lnTo>
                    <a:pt x="168" y="1"/>
                  </a:lnTo>
                  <a:lnTo>
                    <a:pt x="153" y="0"/>
                  </a:lnTo>
                  <a:lnTo>
                    <a:pt x="122" y="3"/>
                  </a:lnTo>
                  <a:lnTo>
                    <a:pt x="93" y="12"/>
                  </a:lnTo>
                  <a:lnTo>
                    <a:pt x="68" y="27"/>
                  </a:lnTo>
                  <a:lnTo>
                    <a:pt x="45" y="45"/>
                  </a:lnTo>
                  <a:lnTo>
                    <a:pt x="26" y="68"/>
                  </a:lnTo>
                  <a:lnTo>
                    <a:pt x="12" y="94"/>
                  </a:lnTo>
                  <a:lnTo>
                    <a:pt x="4" y="123"/>
                  </a:lnTo>
                  <a:lnTo>
                    <a:pt x="0" y="154"/>
                  </a:lnTo>
                  <a:lnTo>
                    <a:pt x="1" y="169"/>
                  </a:lnTo>
                  <a:lnTo>
                    <a:pt x="4" y="183"/>
                  </a:lnTo>
                  <a:lnTo>
                    <a:pt x="7" y="198"/>
                  </a:lnTo>
                  <a:lnTo>
                    <a:pt x="12" y="212"/>
                  </a:lnTo>
                  <a:lnTo>
                    <a:pt x="19" y="225"/>
                  </a:lnTo>
                  <a:lnTo>
                    <a:pt x="26" y="237"/>
                  </a:lnTo>
                  <a:lnTo>
                    <a:pt x="35" y="249"/>
                  </a:lnTo>
                  <a:lnTo>
                    <a:pt x="45" y="261"/>
                  </a:lnTo>
                  <a:lnTo>
                    <a:pt x="57" y="272"/>
                  </a:lnTo>
                  <a:lnTo>
                    <a:pt x="69" y="280"/>
                  </a:lnTo>
                  <a:lnTo>
                    <a:pt x="82" y="288"/>
                  </a:lnTo>
                  <a:lnTo>
                    <a:pt x="95" y="294"/>
                  </a:lnTo>
                  <a:lnTo>
                    <a:pt x="108" y="299"/>
                  </a:lnTo>
                  <a:lnTo>
                    <a:pt x="123" y="303"/>
                  </a:lnTo>
                  <a:lnTo>
                    <a:pt x="138" y="305"/>
                  </a:lnTo>
                  <a:lnTo>
                    <a:pt x="153" y="306"/>
                  </a:lnTo>
                  <a:lnTo>
                    <a:pt x="168" y="305"/>
                  </a:lnTo>
                  <a:lnTo>
                    <a:pt x="184" y="303"/>
                  </a:lnTo>
                  <a:lnTo>
                    <a:pt x="198" y="299"/>
                  </a:lnTo>
                  <a:lnTo>
                    <a:pt x="213" y="294"/>
                  </a:lnTo>
                  <a:lnTo>
                    <a:pt x="226" y="288"/>
                  </a:lnTo>
                  <a:lnTo>
                    <a:pt x="239" y="280"/>
                  </a:lnTo>
                  <a:lnTo>
                    <a:pt x="251" y="272"/>
                  </a:lnTo>
                  <a:lnTo>
                    <a:pt x="263" y="261"/>
                  </a:lnTo>
                  <a:lnTo>
                    <a:pt x="273" y="249"/>
                  </a:lnTo>
                  <a:lnTo>
                    <a:pt x="282" y="237"/>
                  </a:lnTo>
                  <a:lnTo>
                    <a:pt x="289" y="225"/>
                  </a:lnTo>
                  <a:lnTo>
                    <a:pt x="296" y="212"/>
                  </a:lnTo>
                  <a:lnTo>
                    <a:pt x="301" y="198"/>
                  </a:lnTo>
                  <a:lnTo>
                    <a:pt x="304"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8"/>
            <p:cNvSpPr>
              <a:spLocks/>
            </p:cNvSpPr>
            <p:nvPr/>
          </p:nvSpPr>
          <p:spPr bwMode="auto">
            <a:xfrm>
              <a:off x="3759" y="1867"/>
              <a:ext cx="148" cy="148"/>
            </a:xfrm>
            <a:custGeom>
              <a:avLst/>
              <a:gdLst>
                <a:gd name="T0" fmla="*/ 73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3 w 148"/>
                <a:gd name="T49" fmla="*/ 0 h 148"/>
                <a:gd name="T50" fmla="*/ 81 w 148"/>
                <a:gd name="T51" fmla="*/ 0 h 148"/>
                <a:gd name="T52" fmla="*/ 88 w 148"/>
                <a:gd name="T53" fmla="*/ 1 h 148"/>
                <a:gd name="T54" fmla="*/ 95 w 148"/>
                <a:gd name="T55" fmla="*/ 3 h 148"/>
                <a:gd name="T56" fmla="*/ 102 w 148"/>
                <a:gd name="T57" fmla="*/ 6 h 148"/>
                <a:gd name="T58" fmla="*/ 109 w 148"/>
                <a:gd name="T59" fmla="*/ 9 h 148"/>
                <a:gd name="T60" fmla="*/ 115 w 148"/>
                <a:gd name="T61" fmla="*/ 13 h 148"/>
                <a:gd name="T62" fmla="*/ 122 w 148"/>
                <a:gd name="T63" fmla="*/ 17 h 148"/>
                <a:gd name="T64" fmla="*/ 127 w 148"/>
                <a:gd name="T65" fmla="*/ 23 h 148"/>
                <a:gd name="T66" fmla="*/ 137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5 w 148"/>
                <a:gd name="T79" fmla="*/ 116 h 148"/>
                <a:gd name="T80" fmla="*/ 127 w 148"/>
                <a:gd name="T81" fmla="*/ 126 h 148"/>
                <a:gd name="T82" fmla="*/ 115 w 148"/>
                <a:gd name="T83" fmla="*/ 135 h 148"/>
                <a:gd name="T84" fmla="*/ 102 w 148"/>
                <a:gd name="T85" fmla="*/ 142 h 148"/>
                <a:gd name="T86" fmla="*/ 88 w 148"/>
                <a:gd name="T87" fmla="*/ 147 h 148"/>
                <a:gd name="T88" fmla="*/ 73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3"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3" y="0"/>
                  </a:lnTo>
                  <a:lnTo>
                    <a:pt x="81" y="0"/>
                  </a:lnTo>
                  <a:lnTo>
                    <a:pt x="88" y="1"/>
                  </a:lnTo>
                  <a:lnTo>
                    <a:pt x="95" y="3"/>
                  </a:lnTo>
                  <a:lnTo>
                    <a:pt x="102" y="6"/>
                  </a:lnTo>
                  <a:lnTo>
                    <a:pt x="109" y="9"/>
                  </a:lnTo>
                  <a:lnTo>
                    <a:pt x="115" y="13"/>
                  </a:lnTo>
                  <a:lnTo>
                    <a:pt x="122" y="17"/>
                  </a:lnTo>
                  <a:lnTo>
                    <a:pt x="127" y="23"/>
                  </a:lnTo>
                  <a:lnTo>
                    <a:pt x="137" y="33"/>
                  </a:lnTo>
                  <a:lnTo>
                    <a:pt x="143" y="46"/>
                  </a:lnTo>
                  <a:lnTo>
                    <a:pt x="147" y="60"/>
                  </a:lnTo>
                  <a:lnTo>
                    <a:pt x="148" y="75"/>
                  </a:lnTo>
                  <a:lnTo>
                    <a:pt x="147" y="90"/>
                  </a:lnTo>
                  <a:lnTo>
                    <a:pt x="143" y="103"/>
                  </a:lnTo>
                  <a:lnTo>
                    <a:pt x="135" y="116"/>
                  </a:lnTo>
                  <a:lnTo>
                    <a:pt x="127" y="126"/>
                  </a:lnTo>
                  <a:lnTo>
                    <a:pt x="115" y="135"/>
                  </a:lnTo>
                  <a:lnTo>
                    <a:pt x="102" y="142"/>
                  </a:lnTo>
                  <a:lnTo>
                    <a:pt x="88" y="147"/>
                  </a:lnTo>
                  <a:lnTo>
                    <a:pt x="7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9"/>
            <p:cNvSpPr>
              <a:spLocks/>
            </p:cNvSpPr>
            <p:nvPr/>
          </p:nvSpPr>
          <p:spPr bwMode="auto">
            <a:xfrm>
              <a:off x="3553" y="1565"/>
              <a:ext cx="868" cy="931"/>
            </a:xfrm>
            <a:custGeom>
              <a:avLst/>
              <a:gdLst>
                <a:gd name="T0" fmla="*/ 844 w 868"/>
                <a:gd name="T1" fmla="*/ 604 h 931"/>
                <a:gd name="T2" fmla="*/ 767 w 868"/>
                <a:gd name="T3" fmla="*/ 577 h 931"/>
                <a:gd name="T4" fmla="*/ 721 w 868"/>
                <a:gd name="T5" fmla="*/ 467 h 931"/>
                <a:gd name="T6" fmla="*/ 743 w 868"/>
                <a:gd name="T7" fmla="*/ 417 h 931"/>
                <a:gd name="T8" fmla="*/ 789 w 868"/>
                <a:gd name="T9" fmla="*/ 324 h 931"/>
                <a:gd name="T10" fmla="*/ 787 w 868"/>
                <a:gd name="T11" fmla="*/ 190 h 931"/>
                <a:gd name="T12" fmla="*/ 715 w 868"/>
                <a:gd name="T13" fmla="*/ 78 h 931"/>
                <a:gd name="T14" fmla="*/ 654 w 868"/>
                <a:gd name="T15" fmla="*/ 36 h 931"/>
                <a:gd name="T16" fmla="*/ 583 w 868"/>
                <a:gd name="T17" fmla="*/ 16 h 931"/>
                <a:gd name="T18" fmla="*/ 506 w 868"/>
                <a:gd name="T19" fmla="*/ 16 h 931"/>
                <a:gd name="T20" fmla="*/ 427 w 868"/>
                <a:gd name="T21" fmla="*/ 26 h 931"/>
                <a:gd name="T22" fmla="*/ 325 w 868"/>
                <a:gd name="T23" fmla="*/ 1 h 931"/>
                <a:gd name="T24" fmla="*/ 184 w 868"/>
                <a:gd name="T25" fmla="*/ 31 h 931"/>
                <a:gd name="T26" fmla="*/ 80 w 868"/>
                <a:gd name="T27" fmla="*/ 133 h 931"/>
                <a:gd name="T28" fmla="*/ 50 w 868"/>
                <a:gd name="T29" fmla="*/ 265 h 931"/>
                <a:gd name="T30" fmla="*/ 84 w 868"/>
                <a:gd name="T31" fmla="*/ 297 h 931"/>
                <a:gd name="T32" fmla="*/ 126 w 868"/>
                <a:gd name="T33" fmla="*/ 280 h 931"/>
                <a:gd name="T34" fmla="*/ 141 w 868"/>
                <a:gd name="T35" fmla="*/ 206 h 931"/>
                <a:gd name="T36" fmla="*/ 197 w 868"/>
                <a:gd name="T37" fmla="*/ 123 h 931"/>
                <a:gd name="T38" fmla="*/ 290 w 868"/>
                <a:gd name="T39" fmla="*/ 84 h 931"/>
                <a:gd name="T40" fmla="*/ 378 w 868"/>
                <a:gd name="T41" fmla="*/ 97 h 931"/>
                <a:gd name="T42" fmla="*/ 430 w 868"/>
                <a:gd name="T43" fmla="*/ 124 h 931"/>
                <a:gd name="T44" fmla="*/ 470 w 868"/>
                <a:gd name="T45" fmla="*/ 114 h 931"/>
                <a:gd name="T46" fmla="*/ 535 w 868"/>
                <a:gd name="T47" fmla="*/ 97 h 931"/>
                <a:gd name="T48" fmla="*/ 625 w 868"/>
                <a:gd name="T49" fmla="*/ 116 h 931"/>
                <a:gd name="T50" fmla="*/ 693 w 868"/>
                <a:gd name="T51" fmla="*/ 185 h 931"/>
                <a:gd name="T52" fmla="*/ 712 w 868"/>
                <a:gd name="T53" fmla="*/ 277 h 931"/>
                <a:gd name="T54" fmla="*/ 684 w 868"/>
                <a:gd name="T55" fmla="*/ 355 h 931"/>
                <a:gd name="T56" fmla="*/ 666 w 868"/>
                <a:gd name="T57" fmla="*/ 381 h 931"/>
                <a:gd name="T58" fmla="*/ 638 w 868"/>
                <a:gd name="T59" fmla="*/ 469 h 931"/>
                <a:gd name="T60" fmla="*/ 682 w 868"/>
                <a:gd name="T61" fmla="*/ 610 h 931"/>
                <a:gd name="T62" fmla="*/ 713 w 868"/>
                <a:gd name="T63" fmla="*/ 676 h 931"/>
                <a:gd name="T64" fmla="*/ 654 w 868"/>
                <a:gd name="T65" fmla="*/ 686 h 931"/>
                <a:gd name="T66" fmla="*/ 622 w 868"/>
                <a:gd name="T67" fmla="*/ 683 h 931"/>
                <a:gd name="T68" fmla="*/ 548 w 868"/>
                <a:gd name="T69" fmla="*/ 647 h 931"/>
                <a:gd name="T70" fmla="*/ 492 w 868"/>
                <a:gd name="T71" fmla="*/ 563 h 931"/>
                <a:gd name="T72" fmla="*/ 490 w 868"/>
                <a:gd name="T73" fmla="*/ 470 h 931"/>
                <a:gd name="T74" fmla="*/ 521 w 868"/>
                <a:gd name="T75" fmla="*/ 404 h 931"/>
                <a:gd name="T76" fmla="*/ 528 w 868"/>
                <a:gd name="T77" fmla="*/ 391 h 931"/>
                <a:gd name="T78" fmla="*/ 554 w 868"/>
                <a:gd name="T79" fmla="*/ 361 h 931"/>
                <a:gd name="T80" fmla="*/ 537 w 868"/>
                <a:gd name="T81" fmla="*/ 318 h 931"/>
                <a:gd name="T82" fmla="*/ 487 w 868"/>
                <a:gd name="T83" fmla="*/ 317 h 931"/>
                <a:gd name="T84" fmla="*/ 422 w 868"/>
                <a:gd name="T85" fmla="*/ 335 h 931"/>
                <a:gd name="T86" fmla="*/ 379 w 868"/>
                <a:gd name="T87" fmla="*/ 361 h 931"/>
                <a:gd name="T88" fmla="*/ 385 w 868"/>
                <a:gd name="T89" fmla="*/ 405 h 931"/>
                <a:gd name="T90" fmla="*/ 410 w 868"/>
                <a:gd name="T91" fmla="*/ 442 h 931"/>
                <a:gd name="T92" fmla="*/ 412 w 868"/>
                <a:gd name="T93" fmla="*/ 588 h 931"/>
                <a:gd name="T94" fmla="*/ 487 w 868"/>
                <a:gd name="T95" fmla="*/ 705 h 931"/>
                <a:gd name="T96" fmla="*/ 551 w 868"/>
                <a:gd name="T97" fmla="*/ 747 h 931"/>
                <a:gd name="T98" fmla="*/ 381 w 868"/>
                <a:gd name="T99" fmla="*/ 793 h 931"/>
                <a:gd name="T100" fmla="*/ 298 w 868"/>
                <a:gd name="T101" fmla="*/ 666 h 931"/>
                <a:gd name="T102" fmla="*/ 144 w 868"/>
                <a:gd name="T103" fmla="*/ 553 h 931"/>
                <a:gd name="T104" fmla="*/ 181 w 868"/>
                <a:gd name="T105" fmla="*/ 426 h 931"/>
                <a:gd name="T106" fmla="*/ 106 w 868"/>
                <a:gd name="T107" fmla="*/ 345 h 931"/>
                <a:gd name="T108" fmla="*/ 74 w 868"/>
                <a:gd name="T109" fmla="*/ 501 h 931"/>
                <a:gd name="T110" fmla="*/ 0 w 868"/>
                <a:gd name="T111" fmla="*/ 611 h 931"/>
                <a:gd name="T112" fmla="*/ 205 w 868"/>
                <a:gd name="T113" fmla="*/ 722 h 931"/>
                <a:gd name="T114" fmla="*/ 276 w 868"/>
                <a:gd name="T115" fmla="*/ 753 h 931"/>
                <a:gd name="T116" fmla="*/ 652 w 868"/>
                <a:gd name="T117" fmla="*/ 771 h 931"/>
                <a:gd name="T118" fmla="*/ 715 w 868"/>
                <a:gd name="T119" fmla="*/ 763 h 931"/>
                <a:gd name="T120" fmla="*/ 795 w 868"/>
                <a:gd name="T121" fmla="*/ 728 h 931"/>
                <a:gd name="T122" fmla="*/ 859 w 868"/>
                <a:gd name="T123" fmla="*/ 6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31">
                  <a:moveTo>
                    <a:pt x="864" y="624"/>
                  </a:moveTo>
                  <a:lnTo>
                    <a:pt x="860" y="619"/>
                  </a:lnTo>
                  <a:lnTo>
                    <a:pt x="857" y="614"/>
                  </a:lnTo>
                  <a:lnTo>
                    <a:pt x="854" y="610"/>
                  </a:lnTo>
                  <a:lnTo>
                    <a:pt x="850" y="607"/>
                  </a:lnTo>
                  <a:lnTo>
                    <a:pt x="844" y="604"/>
                  </a:lnTo>
                  <a:lnTo>
                    <a:pt x="840" y="602"/>
                  </a:lnTo>
                  <a:lnTo>
                    <a:pt x="834" y="601"/>
                  </a:lnTo>
                  <a:lnTo>
                    <a:pt x="828" y="599"/>
                  </a:lnTo>
                  <a:lnTo>
                    <a:pt x="807" y="596"/>
                  </a:lnTo>
                  <a:lnTo>
                    <a:pt x="787" y="588"/>
                  </a:lnTo>
                  <a:lnTo>
                    <a:pt x="767" y="577"/>
                  </a:lnTo>
                  <a:lnTo>
                    <a:pt x="752" y="562"/>
                  </a:lnTo>
                  <a:lnTo>
                    <a:pt x="738" y="546"/>
                  </a:lnTo>
                  <a:lnTo>
                    <a:pt x="729" y="527"/>
                  </a:lnTo>
                  <a:lnTo>
                    <a:pt x="722" y="506"/>
                  </a:lnTo>
                  <a:lnTo>
                    <a:pt x="720" y="484"/>
                  </a:lnTo>
                  <a:lnTo>
                    <a:pt x="721" y="467"/>
                  </a:lnTo>
                  <a:lnTo>
                    <a:pt x="727" y="450"/>
                  </a:lnTo>
                  <a:lnTo>
                    <a:pt x="734" y="432"/>
                  </a:lnTo>
                  <a:lnTo>
                    <a:pt x="744" y="416"/>
                  </a:lnTo>
                  <a:lnTo>
                    <a:pt x="743" y="417"/>
                  </a:lnTo>
                  <a:lnTo>
                    <a:pt x="743" y="417"/>
                  </a:lnTo>
                  <a:lnTo>
                    <a:pt x="743" y="417"/>
                  </a:lnTo>
                  <a:lnTo>
                    <a:pt x="742" y="418"/>
                  </a:lnTo>
                  <a:lnTo>
                    <a:pt x="754" y="401"/>
                  </a:lnTo>
                  <a:lnTo>
                    <a:pt x="765" y="382"/>
                  </a:lnTo>
                  <a:lnTo>
                    <a:pt x="775" y="364"/>
                  </a:lnTo>
                  <a:lnTo>
                    <a:pt x="782" y="344"/>
                  </a:lnTo>
                  <a:lnTo>
                    <a:pt x="789" y="324"/>
                  </a:lnTo>
                  <a:lnTo>
                    <a:pt x="794" y="303"/>
                  </a:lnTo>
                  <a:lnTo>
                    <a:pt x="796" y="283"/>
                  </a:lnTo>
                  <a:lnTo>
                    <a:pt x="797" y="263"/>
                  </a:lnTo>
                  <a:lnTo>
                    <a:pt x="796" y="238"/>
                  </a:lnTo>
                  <a:lnTo>
                    <a:pt x="793" y="213"/>
                  </a:lnTo>
                  <a:lnTo>
                    <a:pt x="787" y="190"/>
                  </a:lnTo>
                  <a:lnTo>
                    <a:pt x="779" y="166"/>
                  </a:lnTo>
                  <a:lnTo>
                    <a:pt x="768" y="145"/>
                  </a:lnTo>
                  <a:lnTo>
                    <a:pt x="756" y="124"/>
                  </a:lnTo>
                  <a:lnTo>
                    <a:pt x="742" y="104"/>
                  </a:lnTo>
                  <a:lnTo>
                    <a:pt x="724" y="86"/>
                  </a:lnTo>
                  <a:lnTo>
                    <a:pt x="715" y="78"/>
                  </a:lnTo>
                  <a:lnTo>
                    <a:pt x="705" y="69"/>
                  </a:lnTo>
                  <a:lnTo>
                    <a:pt x="696" y="62"/>
                  </a:lnTo>
                  <a:lnTo>
                    <a:pt x="686" y="54"/>
                  </a:lnTo>
                  <a:lnTo>
                    <a:pt x="675" y="48"/>
                  </a:lnTo>
                  <a:lnTo>
                    <a:pt x="665" y="41"/>
                  </a:lnTo>
                  <a:lnTo>
                    <a:pt x="654" y="36"/>
                  </a:lnTo>
                  <a:lnTo>
                    <a:pt x="642" y="32"/>
                  </a:lnTo>
                  <a:lnTo>
                    <a:pt x="631" y="27"/>
                  </a:lnTo>
                  <a:lnTo>
                    <a:pt x="620" y="23"/>
                  </a:lnTo>
                  <a:lnTo>
                    <a:pt x="608" y="20"/>
                  </a:lnTo>
                  <a:lnTo>
                    <a:pt x="596" y="17"/>
                  </a:lnTo>
                  <a:lnTo>
                    <a:pt x="583" y="16"/>
                  </a:lnTo>
                  <a:lnTo>
                    <a:pt x="571" y="13"/>
                  </a:lnTo>
                  <a:lnTo>
                    <a:pt x="560" y="12"/>
                  </a:lnTo>
                  <a:lnTo>
                    <a:pt x="547" y="12"/>
                  </a:lnTo>
                  <a:lnTo>
                    <a:pt x="533" y="12"/>
                  </a:lnTo>
                  <a:lnTo>
                    <a:pt x="520" y="13"/>
                  </a:lnTo>
                  <a:lnTo>
                    <a:pt x="506" y="16"/>
                  </a:lnTo>
                  <a:lnTo>
                    <a:pt x="493" y="18"/>
                  </a:lnTo>
                  <a:lnTo>
                    <a:pt x="479" y="21"/>
                  </a:lnTo>
                  <a:lnTo>
                    <a:pt x="467" y="24"/>
                  </a:lnTo>
                  <a:lnTo>
                    <a:pt x="454" y="28"/>
                  </a:lnTo>
                  <a:lnTo>
                    <a:pt x="442" y="34"/>
                  </a:lnTo>
                  <a:lnTo>
                    <a:pt x="427" y="26"/>
                  </a:lnTo>
                  <a:lnTo>
                    <a:pt x="411" y="19"/>
                  </a:lnTo>
                  <a:lnTo>
                    <a:pt x="394" y="13"/>
                  </a:lnTo>
                  <a:lnTo>
                    <a:pt x="378" y="8"/>
                  </a:lnTo>
                  <a:lnTo>
                    <a:pt x="360" y="5"/>
                  </a:lnTo>
                  <a:lnTo>
                    <a:pt x="343" y="2"/>
                  </a:lnTo>
                  <a:lnTo>
                    <a:pt x="325" y="1"/>
                  </a:lnTo>
                  <a:lnTo>
                    <a:pt x="307" y="0"/>
                  </a:lnTo>
                  <a:lnTo>
                    <a:pt x="280" y="1"/>
                  </a:lnTo>
                  <a:lnTo>
                    <a:pt x="255" y="5"/>
                  </a:lnTo>
                  <a:lnTo>
                    <a:pt x="230" y="11"/>
                  </a:lnTo>
                  <a:lnTo>
                    <a:pt x="207" y="20"/>
                  </a:lnTo>
                  <a:lnTo>
                    <a:pt x="184" y="31"/>
                  </a:lnTo>
                  <a:lnTo>
                    <a:pt x="163" y="43"/>
                  </a:lnTo>
                  <a:lnTo>
                    <a:pt x="144" y="58"/>
                  </a:lnTo>
                  <a:lnTo>
                    <a:pt x="125" y="74"/>
                  </a:lnTo>
                  <a:lnTo>
                    <a:pt x="108" y="93"/>
                  </a:lnTo>
                  <a:lnTo>
                    <a:pt x="93" y="113"/>
                  </a:lnTo>
                  <a:lnTo>
                    <a:pt x="80" y="133"/>
                  </a:lnTo>
                  <a:lnTo>
                    <a:pt x="70" y="156"/>
                  </a:lnTo>
                  <a:lnTo>
                    <a:pt x="61" y="179"/>
                  </a:lnTo>
                  <a:lnTo>
                    <a:pt x="55" y="205"/>
                  </a:lnTo>
                  <a:lnTo>
                    <a:pt x="50" y="229"/>
                  </a:lnTo>
                  <a:lnTo>
                    <a:pt x="49" y="256"/>
                  </a:lnTo>
                  <a:lnTo>
                    <a:pt x="50" y="265"/>
                  </a:lnTo>
                  <a:lnTo>
                    <a:pt x="53" y="272"/>
                  </a:lnTo>
                  <a:lnTo>
                    <a:pt x="57" y="280"/>
                  </a:lnTo>
                  <a:lnTo>
                    <a:pt x="62" y="286"/>
                  </a:lnTo>
                  <a:lnTo>
                    <a:pt x="69" y="290"/>
                  </a:lnTo>
                  <a:lnTo>
                    <a:pt x="75" y="295"/>
                  </a:lnTo>
                  <a:lnTo>
                    <a:pt x="84" y="297"/>
                  </a:lnTo>
                  <a:lnTo>
                    <a:pt x="92" y="298"/>
                  </a:lnTo>
                  <a:lnTo>
                    <a:pt x="101" y="297"/>
                  </a:lnTo>
                  <a:lnTo>
                    <a:pt x="108" y="295"/>
                  </a:lnTo>
                  <a:lnTo>
                    <a:pt x="116" y="290"/>
                  </a:lnTo>
                  <a:lnTo>
                    <a:pt x="121" y="286"/>
                  </a:lnTo>
                  <a:lnTo>
                    <a:pt x="126" y="280"/>
                  </a:lnTo>
                  <a:lnTo>
                    <a:pt x="131" y="272"/>
                  </a:lnTo>
                  <a:lnTo>
                    <a:pt x="133" y="265"/>
                  </a:lnTo>
                  <a:lnTo>
                    <a:pt x="134" y="256"/>
                  </a:lnTo>
                  <a:lnTo>
                    <a:pt x="135" y="239"/>
                  </a:lnTo>
                  <a:lnTo>
                    <a:pt x="137" y="222"/>
                  </a:lnTo>
                  <a:lnTo>
                    <a:pt x="141" y="206"/>
                  </a:lnTo>
                  <a:lnTo>
                    <a:pt x="147" y="190"/>
                  </a:lnTo>
                  <a:lnTo>
                    <a:pt x="154" y="175"/>
                  </a:lnTo>
                  <a:lnTo>
                    <a:pt x="163" y="160"/>
                  </a:lnTo>
                  <a:lnTo>
                    <a:pt x="172" y="147"/>
                  </a:lnTo>
                  <a:lnTo>
                    <a:pt x="184" y="134"/>
                  </a:lnTo>
                  <a:lnTo>
                    <a:pt x="197" y="123"/>
                  </a:lnTo>
                  <a:lnTo>
                    <a:pt x="211" y="112"/>
                  </a:lnTo>
                  <a:lnTo>
                    <a:pt x="226" y="103"/>
                  </a:lnTo>
                  <a:lnTo>
                    <a:pt x="241" y="96"/>
                  </a:lnTo>
                  <a:lnTo>
                    <a:pt x="257" y="90"/>
                  </a:lnTo>
                  <a:lnTo>
                    <a:pt x="273" y="86"/>
                  </a:lnTo>
                  <a:lnTo>
                    <a:pt x="290" y="84"/>
                  </a:lnTo>
                  <a:lnTo>
                    <a:pt x="307" y="83"/>
                  </a:lnTo>
                  <a:lnTo>
                    <a:pt x="322" y="84"/>
                  </a:lnTo>
                  <a:lnTo>
                    <a:pt x="336" y="85"/>
                  </a:lnTo>
                  <a:lnTo>
                    <a:pt x="351" y="88"/>
                  </a:lnTo>
                  <a:lnTo>
                    <a:pt x="365" y="92"/>
                  </a:lnTo>
                  <a:lnTo>
                    <a:pt x="378" y="97"/>
                  </a:lnTo>
                  <a:lnTo>
                    <a:pt x="391" y="102"/>
                  </a:lnTo>
                  <a:lnTo>
                    <a:pt x="402" y="109"/>
                  </a:lnTo>
                  <a:lnTo>
                    <a:pt x="414" y="116"/>
                  </a:lnTo>
                  <a:lnTo>
                    <a:pt x="420" y="119"/>
                  </a:lnTo>
                  <a:lnTo>
                    <a:pt x="425" y="121"/>
                  </a:lnTo>
                  <a:lnTo>
                    <a:pt x="430" y="124"/>
                  </a:lnTo>
                  <a:lnTo>
                    <a:pt x="437" y="124"/>
                  </a:lnTo>
                  <a:lnTo>
                    <a:pt x="442" y="124"/>
                  </a:lnTo>
                  <a:lnTo>
                    <a:pt x="448" y="124"/>
                  </a:lnTo>
                  <a:lnTo>
                    <a:pt x="455" y="121"/>
                  </a:lnTo>
                  <a:lnTo>
                    <a:pt x="460" y="119"/>
                  </a:lnTo>
                  <a:lnTo>
                    <a:pt x="470" y="114"/>
                  </a:lnTo>
                  <a:lnTo>
                    <a:pt x="479" y="110"/>
                  </a:lnTo>
                  <a:lnTo>
                    <a:pt x="490" y="106"/>
                  </a:lnTo>
                  <a:lnTo>
                    <a:pt x="502" y="103"/>
                  </a:lnTo>
                  <a:lnTo>
                    <a:pt x="513" y="100"/>
                  </a:lnTo>
                  <a:lnTo>
                    <a:pt x="524" y="98"/>
                  </a:lnTo>
                  <a:lnTo>
                    <a:pt x="535" y="97"/>
                  </a:lnTo>
                  <a:lnTo>
                    <a:pt x="547" y="97"/>
                  </a:lnTo>
                  <a:lnTo>
                    <a:pt x="563" y="98"/>
                  </a:lnTo>
                  <a:lnTo>
                    <a:pt x="579" y="100"/>
                  </a:lnTo>
                  <a:lnTo>
                    <a:pt x="595" y="104"/>
                  </a:lnTo>
                  <a:lnTo>
                    <a:pt x="610" y="110"/>
                  </a:lnTo>
                  <a:lnTo>
                    <a:pt x="625" y="116"/>
                  </a:lnTo>
                  <a:lnTo>
                    <a:pt x="639" y="125"/>
                  </a:lnTo>
                  <a:lnTo>
                    <a:pt x="652" y="134"/>
                  </a:lnTo>
                  <a:lnTo>
                    <a:pt x="665" y="145"/>
                  </a:lnTo>
                  <a:lnTo>
                    <a:pt x="675" y="158"/>
                  </a:lnTo>
                  <a:lnTo>
                    <a:pt x="685" y="171"/>
                  </a:lnTo>
                  <a:lnTo>
                    <a:pt x="693" y="185"/>
                  </a:lnTo>
                  <a:lnTo>
                    <a:pt x="700" y="200"/>
                  </a:lnTo>
                  <a:lnTo>
                    <a:pt x="705" y="214"/>
                  </a:lnTo>
                  <a:lnTo>
                    <a:pt x="710" y="231"/>
                  </a:lnTo>
                  <a:lnTo>
                    <a:pt x="712" y="247"/>
                  </a:lnTo>
                  <a:lnTo>
                    <a:pt x="713" y="263"/>
                  </a:lnTo>
                  <a:lnTo>
                    <a:pt x="712" y="277"/>
                  </a:lnTo>
                  <a:lnTo>
                    <a:pt x="711" y="290"/>
                  </a:lnTo>
                  <a:lnTo>
                    <a:pt x="707" y="303"/>
                  </a:lnTo>
                  <a:lnTo>
                    <a:pt x="703" y="317"/>
                  </a:lnTo>
                  <a:lnTo>
                    <a:pt x="698" y="330"/>
                  </a:lnTo>
                  <a:lnTo>
                    <a:pt x="691" y="343"/>
                  </a:lnTo>
                  <a:lnTo>
                    <a:pt x="684" y="355"/>
                  </a:lnTo>
                  <a:lnTo>
                    <a:pt x="675" y="366"/>
                  </a:lnTo>
                  <a:lnTo>
                    <a:pt x="675" y="367"/>
                  </a:lnTo>
                  <a:lnTo>
                    <a:pt x="675" y="367"/>
                  </a:lnTo>
                  <a:lnTo>
                    <a:pt x="674" y="368"/>
                  </a:lnTo>
                  <a:lnTo>
                    <a:pt x="674" y="368"/>
                  </a:lnTo>
                  <a:lnTo>
                    <a:pt x="666" y="381"/>
                  </a:lnTo>
                  <a:lnTo>
                    <a:pt x="658" y="395"/>
                  </a:lnTo>
                  <a:lnTo>
                    <a:pt x="652" y="409"/>
                  </a:lnTo>
                  <a:lnTo>
                    <a:pt x="646" y="424"/>
                  </a:lnTo>
                  <a:lnTo>
                    <a:pt x="642" y="439"/>
                  </a:lnTo>
                  <a:lnTo>
                    <a:pt x="639" y="454"/>
                  </a:lnTo>
                  <a:lnTo>
                    <a:pt x="638" y="469"/>
                  </a:lnTo>
                  <a:lnTo>
                    <a:pt x="637" y="484"/>
                  </a:lnTo>
                  <a:lnTo>
                    <a:pt x="639" y="512"/>
                  </a:lnTo>
                  <a:lnTo>
                    <a:pt x="644" y="539"/>
                  </a:lnTo>
                  <a:lnTo>
                    <a:pt x="654" y="564"/>
                  </a:lnTo>
                  <a:lnTo>
                    <a:pt x="667" y="588"/>
                  </a:lnTo>
                  <a:lnTo>
                    <a:pt x="682" y="610"/>
                  </a:lnTo>
                  <a:lnTo>
                    <a:pt x="700" y="629"/>
                  </a:lnTo>
                  <a:lnTo>
                    <a:pt x="720" y="647"/>
                  </a:lnTo>
                  <a:lnTo>
                    <a:pt x="744" y="660"/>
                  </a:lnTo>
                  <a:lnTo>
                    <a:pt x="734" y="667"/>
                  </a:lnTo>
                  <a:lnTo>
                    <a:pt x="723" y="671"/>
                  </a:lnTo>
                  <a:lnTo>
                    <a:pt x="713" y="676"/>
                  </a:lnTo>
                  <a:lnTo>
                    <a:pt x="702" y="680"/>
                  </a:lnTo>
                  <a:lnTo>
                    <a:pt x="690" y="683"/>
                  </a:lnTo>
                  <a:lnTo>
                    <a:pt x="680" y="684"/>
                  </a:lnTo>
                  <a:lnTo>
                    <a:pt x="668" y="686"/>
                  </a:lnTo>
                  <a:lnTo>
                    <a:pt x="656" y="686"/>
                  </a:lnTo>
                  <a:lnTo>
                    <a:pt x="654" y="686"/>
                  </a:lnTo>
                  <a:lnTo>
                    <a:pt x="652" y="686"/>
                  </a:lnTo>
                  <a:lnTo>
                    <a:pt x="650" y="686"/>
                  </a:lnTo>
                  <a:lnTo>
                    <a:pt x="647" y="686"/>
                  </a:lnTo>
                  <a:lnTo>
                    <a:pt x="647" y="685"/>
                  </a:lnTo>
                  <a:lnTo>
                    <a:pt x="636" y="685"/>
                  </a:lnTo>
                  <a:lnTo>
                    <a:pt x="622" y="683"/>
                  </a:lnTo>
                  <a:lnTo>
                    <a:pt x="608" y="680"/>
                  </a:lnTo>
                  <a:lnTo>
                    <a:pt x="595" y="675"/>
                  </a:lnTo>
                  <a:lnTo>
                    <a:pt x="582" y="669"/>
                  </a:lnTo>
                  <a:lnTo>
                    <a:pt x="570" y="663"/>
                  </a:lnTo>
                  <a:lnTo>
                    <a:pt x="559" y="655"/>
                  </a:lnTo>
                  <a:lnTo>
                    <a:pt x="548" y="647"/>
                  </a:lnTo>
                  <a:lnTo>
                    <a:pt x="537" y="637"/>
                  </a:lnTo>
                  <a:lnTo>
                    <a:pt x="525" y="624"/>
                  </a:lnTo>
                  <a:lnTo>
                    <a:pt x="515" y="610"/>
                  </a:lnTo>
                  <a:lnTo>
                    <a:pt x="506" y="595"/>
                  </a:lnTo>
                  <a:lnTo>
                    <a:pt x="499" y="579"/>
                  </a:lnTo>
                  <a:lnTo>
                    <a:pt x="492" y="563"/>
                  </a:lnTo>
                  <a:lnTo>
                    <a:pt x="488" y="546"/>
                  </a:lnTo>
                  <a:lnTo>
                    <a:pt x="486" y="529"/>
                  </a:lnTo>
                  <a:lnTo>
                    <a:pt x="485" y="511"/>
                  </a:lnTo>
                  <a:lnTo>
                    <a:pt x="486" y="497"/>
                  </a:lnTo>
                  <a:lnTo>
                    <a:pt x="487" y="483"/>
                  </a:lnTo>
                  <a:lnTo>
                    <a:pt x="490" y="470"/>
                  </a:lnTo>
                  <a:lnTo>
                    <a:pt x="493" y="456"/>
                  </a:lnTo>
                  <a:lnTo>
                    <a:pt x="498" y="443"/>
                  </a:lnTo>
                  <a:lnTo>
                    <a:pt x="504" y="432"/>
                  </a:lnTo>
                  <a:lnTo>
                    <a:pt x="511" y="420"/>
                  </a:lnTo>
                  <a:lnTo>
                    <a:pt x="518" y="408"/>
                  </a:lnTo>
                  <a:lnTo>
                    <a:pt x="521" y="404"/>
                  </a:lnTo>
                  <a:lnTo>
                    <a:pt x="523" y="400"/>
                  </a:lnTo>
                  <a:lnTo>
                    <a:pt x="524" y="396"/>
                  </a:lnTo>
                  <a:lnTo>
                    <a:pt x="525" y="392"/>
                  </a:lnTo>
                  <a:lnTo>
                    <a:pt x="527" y="391"/>
                  </a:lnTo>
                  <a:lnTo>
                    <a:pt x="528" y="391"/>
                  </a:lnTo>
                  <a:lnTo>
                    <a:pt x="528" y="391"/>
                  </a:lnTo>
                  <a:lnTo>
                    <a:pt x="529" y="391"/>
                  </a:lnTo>
                  <a:lnTo>
                    <a:pt x="536" y="387"/>
                  </a:lnTo>
                  <a:lnTo>
                    <a:pt x="543" y="382"/>
                  </a:lnTo>
                  <a:lnTo>
                    <a:pt x="548" y="376"/>
                  </a:lnTo>
                  <a:lnTo>
                    <a:pt x="552" y="368"/>
                  </a:lnTo>
                  <a:lnTo>
                    <a:pt x="554" y="361"/>
                  </a:lnTo>
                  <a:lnTo>
                    <a:pt x="555" y="354"/>
                  </a:lnTo>
                  <a:lnTo>
                    <a:pt x="554" y="346"/>
                  </a:lnTo>
                  <a:lnTo>
                    <a:pt x="552" y="337"/>
                  </a:lnTo>
                  <a:lnTo>
                    <a:pt x="548" y="330"/>
                  </a:lnTo>
                  <a:lnTo>
                    <a:pt x="543" y="324"/>
                  </a:lnTo>
                  <a:lnTo>
                    <a:pt x="537" y="318"/>
                  </a:lnTo>
                  <a:lnTo>
                    <a:pt x="530" y="314"/>
                  </a:lnTo>
                  <a:lnTo>
                    <a:pt x="522" y="312"/>
                  </a:lnTo>
                  <a:lnTo>
                    <a:pt x="514" y="311"/>
                  </a:lnTo>
                  <a:lnTo>
                    <a:pt x="506" y="311"/>
                  </a:lnTo>
                  <a:lnTo>
                    <a:pt x="498" y="313"/>
                  </a:lnTo>
                  <a:lnTo>
                    <a:pt x="487" y="317"/>
                  </a:lnTo>
                  <a:lnTo>
                    <a:pt x="476" y="321"/>
                  </a:lnTo>
                  <a:lnTo>
                    <a:pt x="466" y="325"/>
                  </a:lnTo>
                  <a:lnTo>
                    <a:pt x="455" y="328"/>
                  </a:lnTo>
                  <a:lnTo>
                    <a:pt x="444" y="330"/>
                  </a:lnTo>
                  <a:lnTo>
                    <a:pt x="432" y="333"/>
                  </a:lnTo>
                  <a:lnTo>
                    <a:pt x="422" y="335"/>
                  </a:lnTo>
                  <a:lnTo>
                    <a:pt x="410" y="337"/>
                  </a:lnTo>
                  <a:lnTo>
                    <a:pt x="401" y="340"/>
                  </a:lnTo>
                  <a:lnTo>
                    <a:pt x="395" y="343"/>
                  </a:lnTo>
                  <a:lnTo>
                    <a:pt x="389" y="348"/>
                  </a:lnTo>
                  <a:lnTo>
                    <a:pt x="383" y="354"/>
                  </a:lnTo>
                  <a:lnTo>
                    <a:pt x="379" y="361"/>
                  </a:lnTo>
                  <a:lnTo>
                    <a:pt x="376" y="368"/>
                  </a:lnTo>
                  <a:lnTo>
                    <a:pt x="375" y="376"/>
                  </a:lnTo>
                  <a:lnTo>
                    <a:pt x="376" y="385"/>
                  </a:lnTo>
                  <a:lnTo>
                    <a:pt x="378" y="392"/>
                  </a:lnTo>
                  <a:lnTo>
                    <a:pt x="381" y="398"/>
                  </a:lnTo>
                  <a:lnTo>
                    <a:pt x="385" y="405"/>
                  </a:lnTo>
                  <a:lnTo>
                    <a:pt x="391" y="410"/>
                  </a:lnTo>
                  <a:lnTo>
                    <a:pt x="396" y="414"/>
                  </a:lnTo>
                  <a:lnTo>
                    <a:pt x="402" y="418"/>
                  </a:lnTo>
                  <a:lnTo>
                    <a:pt x="410" y="419"/>
                  </a:lnTo>
                  <a:lnTo>
                    <a:pt x="417" y="420"/>
                  </a:lnTo>
                  <a:lnTo>
                    <a:pt x="410" y="442"/>
                  </a:lnTo>
                  <a:lnTo>
                    <a:pt x="406" y="465"/>
                  </a:lnTo>
                  <a:lnTo>
                    <a:pt x="402" y="487"/>
                  </a:lnTo>
                  <a:lnTo>
                    <a:pt x="401" y="511"/>
                  </a:lnTo>
                  <a:lnTo>
                    <a:pt x="402" y="536"/>
                  </a:lnTo>
                  <a:lnTo>
                    <a:pt x="407" y="562"/>
                  </a:lnTo>
                  <a:lnTo>
                    <a:pt x="412" y="588"/>
                  </a:lnTo>
                  <a:lnTo>
                    <a:pt x="421" y="611"/>
                  </a:lnTo>
                  <a:lnTo>
                    <a:pt x="431" y="634"/>
                  </a:lnTo>
                  <a:lnTo>
                    <a:pt x="445" y="656"/>
                  </a:lnTo>
                  <a:lnTo>
                    <a:pt x="460" y="676"/>
                  </a:lnTo>
                  <a:lnTo>
                    <a:pt x="477" y="696"/>
                  </a:lnTo>
                  <a:lnTo>
                    <a:pt x="487" y="705"/>
                  </a:lnTo>
                  <a:lnTo>
                    <a:pt x="497" y="714"/>
                  </a:lnTo>
                  <a:lnTo>
                    <a:pt x="507" y="721"/>
                  </a:lnTo>
                  <a:lnTo>
                    <a:pt x="518" y="729"/>
                  </a:lnTo>
                  <a:lnTo>
                    <a:pt x="529" y="735"/>
                  </a:lnTo>
                  <a:lnTo>
                    <a:pt x="540" y="742"/>
                  </a:lnTo>
                  <a:lnTo>
                    <a:pt x="551" y="747"/>
                  </a:lnTo>
                  <a:lnTo>
                    <a:pt x="563" y="752"/>
                  </a:lnTo>
                  <a:lnTo>
                    <a:pt x="563" y="847"/>
                  </a:lnTo>
                  <a:lnTo>
                    <a:pt x="214" y="847"/>
                  </a:lnTo>
                  <a:lnTo>
                    <a:pt x="214" y="827"/>
                  </a:lnTo>
                  <a:lnTo>
                    <a:pt x="384" y="827"/>
                  </a:lnTo>
                  <a:lnTo>
                    <a:pt x="381" y="793"/>
                  </a:lnTo>
                  <a:lnTo>
                    <a:pt x="379" y="773"/>
                  </a:lnTo>
                  <a:lnTo>
                    <a:pt x="372" y="751"/>
                  </a:lnTo>
                  <a:lnTo>
                    <a:pt x="363" y="729"/>
                  </a:lnTo>
                  <a:lnTo>
                    <a:pt x="348" y="706"/>
                  </a:lnTo>
                  <a:lnTo>
                    <a:pt x="326" y="685"/>
                  </a:lnTo>
                  <a:lnTo>
                    <a:pt x="298" y="666"/>
                  </a:lnTo>
                  <a:lnTo>
                    <a:pt x="260" y="650"/>
                  </a:lnTo>
                  <a:lnTo>
                    <a:pt x="214" y="639"/>
                  </a:lnTo>
                  <a:lnTo>
                    <a:pt x="215" y="589"/>
                  </a:lnTo>
                  <a:lnTo>
                    <a:pt x="126" y="589"/>
                  </a:lnTo>
                  <a:lnTo>
                    <a:pt x="135" y="572"/>
                  </a:lnTo>
                  <a:lnTo>
                    <a:pt x="144" y="553"/>
                  </a:lnTo>
                  <a:lnTo>
                    <a:pt x="151" y="535"/>
                  </a:lnTo>
                  <a:lnTo>
                    <a:pt x="159" y="515"/>
                  </a:lnTo>
                  <a:lnTo>
                    <a:pt x="165" y="495"/>
                  </a:lnTo>
                  <a:lnTo>
                    <a:pt x="170" y="472"/>
                  </a:lnTo>
                  <a:lnTo>
                    <a:pt x="177" y="450"/>
                  </a:lnTo>
                  <a:lnTo>
                    <a:pt x="181" y="426"/>
                  </a:lnTo>
                  <a:lnTo>
                    <a:pt x="185" y="401"/>
                  </a:lnTo>
                  <a:lnTo>
                    <a:pt x="188" y="375"/>
                  </a:lnTo>
                  <a:lnTo>
                    <a:pt x="190" y="349"/>
                  </a:lnTo>
                  <a:lnTo>
                    <a:pt x="191" y="325"/>
                  </a:lnTo>
                  <a:lnTo>
                    <a:pt x="107" y="324"/>
                  </a:lnTo>
                  <a:lnTo>
                    <a:pt x="106" y="345"/>
                  </a:lnTo>
                  <a:lnTo>
                    <a:pt x="105" y="367"/>
                  </a:lnTo>
                  <a:lnTo>
                    <a:pt x="102" y="389"/>
                  </a:lnTo>
                  <a:lnTo>
                    <a:pt x="99" y="411"/>
                  </a:lnTo>
                  <a:lnTo>
                    <a:pt x="91" y="443"/>
                  </a:lnTo>
                  <a:lnTo>
                    <a:pt x="84" y="473"/>
                  </a:lnTo>
                  <a:lnTo>
                    <a:pt x="74" y="501"/>
                  </a:lnTo>
                  <a:lnTo>
                    <a:pt x="63" y="526"/>
                  </a:lnTo>
                  <a:lnTo>
                    <a:pt x="53" y="549"/>
                  </a:lnTo>
                  <a:lnTo>
                    <a:pt x="41" y="568"/>
                  </a:lnTo>
                  <a:lnTo>
                    <a:pt x="28" y="586"/>
                  </a:lnTo>
                  <a:lnTo>
                    <a:pt x="15" y="598"/>
                  </a:lnTo>
                  <a:lnTo>
                    <a:pt x="0" y="611"/>
                  </a:lnTo>
                  <a:lnTo>
                    <a:pt x="0" y="672"/>
                  </a:lnTo>
                  <a:lnTo>
                    <a:pt x="130" y="673"/>
                  </a:lnTo>
                  <a:lnTo>
                    <a:pt x="130" y="716"/>
                  </a:lnTo>
                  <a:lnTo>
                    <a:pt x="169" y="718"/>
                  </a:lnTo>
                  <a:lnTo>
                    <a:pt x="187" y="720"/>
                  </a:lnTo>
                  <a:lnTo>
                    <a:pt x="205" y="722"/>
                  </a:lnTo>
                  <a:lnTo>
                    <a:pt x="221" y="726"/>
                  </a:lnTo>
                  <a:lnTo>
                    <a:pt x="234" y="730"/>
                  </a:lnTo>
                  <a:lnTo>
                    <a:pt x="247" y="735"/>
                  </a:lnTo>
                  <a:lnTo>
                    <a:pt x="258" y="741"/>
                  </a:lnTo>
                  <a:lnTo>
                    <a:pt x="268" y="747"/>
                  </a:lnTo>
                  <a:lnTo>
                    <a:pt x="276" y="753"/>
                  </a:lnTo>
                  <a:lnTo>
                    <a:pt x="130" y="753"/>
                  </a:lnTo>
                  <a:lnTo>
                    <a:pt x="131" y="930"/>
                  </a:lnTo>
                  <a:lnTo>
                    <a:pt x="647" y="931"/>
                  </a:lnTo>
                  <a:lnTo>
                    <a:pt x="647" y="770"/>
                  </a:lnTo>
                  <a:lnTo>
                    <a:pt x="650" y="771"/>
                  </a:lnTo>
                  <a:lnTo>
                    <a:pt x="652" y="771"/>
                  </a:lnTo>
                  <a:lnTo>
                    <a:pt x="654" y="771"/>
                  </a:lnTo>
                  <a:lnTo>
                    <a:pt x="656" y="771"/>
                  </a:lnTo>
                  <a:lnTo>
                    <a:pt x="671" y="771"/>
                  </a:lnTo>
                  <a:lnTo>
                    <a:pt x="686" y="768"/>
                  </a:lnTo>
                  <a:lnTo>
                    <a:pt x="701" y="766"/>
                  </a:lnTo>
                  <a:lnTo>
                    <a:pt x="715" y="763"/>
                  </a:lnTo>
                  <a:lnTo>
                    <a:pt x="729" y="760"/>
                  </a:lnTo>
                  <a:lnTo>
                    <a:pt x="743" y="755"/>
                  </a:lnTo>
                  <a:lnTo>
                    <a:pt x="757" y="749"/>
                  </a:lnTo>
                  <a:lnTo>
                    <a:pt x="769" y="743"/>
                  </a:lnTo>
                  <a:lnTo>
                    <a:pt x="782" y="736"/>
                  </a:lnTo>
                  <a:lnTo>
                    <a:pt x="795" y="728"/>
                  </a:lnTo>
                  <a:lnTo>
                    <a:pt x="807" y="720"/>
                  </a:lnTo>
                  <a:lnTo>
                    <a:pt x="819" y="711"/>
                  </a:lnTo>
                  <a:lnTo>
                    <a:pt x="829" y="701"/>
                  </a:lnTo>
                  <a:lnTo>
                    <a:pt x="840" y="690"/>
                  </a:lnTo>
                  <a:lnTo>
                    <a:pt x="850" y="679"/>
                  </a:lnTo>
                  <a:lnTo>
                    <a:pt x="859" y="667"/>
                  </a:lnTo>
                  <a:lnTo>
                    <a:pt x="865" y="657"/>
                  </a:lnTo>
                  <a:lnTo>
                    <a:pt x="868" y="645"/>
                  </a:lnTo>
                  <a:lnTo>
                    <a:pt x="867" y="635"/>
                  </a:lnTo>
                  <a:lnTo>
                    <a:pt x="864" y="6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0"/>
            <p:cNvSpPr>
              <a:spLocks/>
            </p:cNvSpPr>
            <p:nvPr/>
          </p:nvSpPr>
          <p:spPr bwMode="auto">
            <a:xfrm>
              <a:off x="3437" y="1788"/>
              <a:ext cx="307" cy="306"/>
            </a:xfrm>
            <a:custGeom>
              <a:avLst/>
              <a:gdLst>
                <a:gd name="T0" fmla="*/ 307 w 307"/>
                <a:gd name="T1" fmla="*/ 154 h 306"/>
                <a:gd name="T2" fmla="*/ 306 w 307"/>
                <a:gd name="T3" fmla="*/ 139 h 306"/>
                <a:gd name="T4" fmla="*/ 303 w 307"/>
                <a:gd name="T5" fmla="*/ 123 h 306"/>
                <a:gd name="T6" fmla="*/ 300 w 307"/>
                <a:gd name="T7" fmla="*/ 109 h 306"/>
                <a:gd name="T8" fmla="*/ 295 w 307"/>
                <a:gd name="T9" fmla="*/ 94 h 306"/>
                <a:gd name="T10" fmla="*/ 288 w 307"/>
                <a:gd name="T11" fmla="*/ 81 h 306"/>
                <a:gd name="T12" fmla="*/ 281 w 307"/>
                <a:gd name="T13" fmla="*/ 68 h 306"/>
                <a:gd name="T14" fmla="*/ 272 w 307"/>
                <a:gd name="T15" fmla="*/ 57 h 306"/>
                <a:gd name="T16" fmla="*/ 262 w 307"/>
                <a:gd name="T17" fmla="*/ 45 h 306"/>
                <a:gd name="T18" fmla="*/ 250 w 307"/>
                <a:gd name="T19" fmla="*/ 34 h 306"/>
                <a:gd name="T20" fmla="*/ 238 w 307"/>
                <a:gd name="T21" fmla="*/ 26 h 306"/>
                <a:gd name="T22" fmla="*/ 225 w 307"/>
                <a:gd name="T23" fmla="*/ 18 h 306"/>
                <a:gd name="T24" fmla="*/ 212 w 307"/>
                <a:gd name="T25" fmla="*/ 12 h 306"/>
                <a:gd name="T26" fmla="*/ 197 w 307"/>
                <a:gd name="T27" fmla="*/ 6 h 306"/>
                <a:gd name="T28" fmla="*/ 184 w 307"/>
                <a:gd name="T29" fmla="*/ 3 h 306"/>
                <a:gd name="T30" fmla="*/ 168 w 307"/>
                <a:gd name="T31" fmla="*/ 1 h 306"/>
                <a:gd name="T32" fmla="*/ 153 w 307"/>
                <a:gd name="T33" fmla="*/ 0 h 306"/>
                <a:gd name="T34" fmla="*/ 122 w 307"/>
                <a:gd name="T35" fmla="*/ 3 h 306"/>
                <a:gd name="T36" fmla="*/ 93 w 307"/>
                <a:gd name="T37" fmla="*/ 12 h 306"/>
                <a:gd name="T38" fmla="*/ 67 w 307"/>
                <a:gd name="T39" fmla="*/ 27 h 306"/>
                <a:gd name="T40" fmla="*/ 44 w 307"/>
                <a:gd name="T41" fmla="*/ 45 h 306"/>
                <a:gd name="T42" fmla="*/ 25 w 307"/>
                <a:gd name="T43" fmla="*/ 68 h 306"/>
                <a:gd name="T44" fmla="*/ 11 w 307"/>
                <a:gd name="T45" fmla="*/ 94 h 306"/>
                <a:gd name="T46" fmla="*/ 3 w 307"/>
                <a:gd name="T47" fmla="*/ 123 h 306"/>
                <a:gd name="T48" fmla="*/ 0 w 307"/>
                <a:gd name="T49" fmla="*/ 154 h 306"/>
                <a:gd name="T50" fmla="*/ 1 w 307"/>
                <a:gd name="T51" fmla="*/ 169 h 306"/>
                <a:gd name="T52" fmla="*/ 3 w 307"/>
                <a:gd name="T53" fmla="*/ 183 h 306"/>
                <a:gd name="T54" fmla="*/ 6 w 307"/>
                <a:gd name="T55" fmla="*/ 198 h 306"/>
                <a:gd name="T56" fmla="*/ 11 w 307"/>
                <a:gd name="T57" fmla="*/ 212 h 306"/>
                <a:gd name="T58" fmla="*/ 18 w 307"/>
                <a:gd name="T59" fmla="*/ 225 h 306"/>
                <a:gd name="T60" fmla="*/ 25 w 307"/>
                <a:gd name="T61" fmla="*/ 237 h 306"/>
                <a:gd name="T62" fmla="*/ 34 w 307"/>
                <a:gd name="T63" fmla="*/ 249 h 306"/>
                <a:gd name="T64" fmla="*/ 44 w 307"/>
                <a:gd name="T65" fmla="*/ 261 h 306"/>
                <a:gd name="T66" fmla="*/ 56 w 307"/>
                <a:gd name="T67" fmla="*/ 272 h 306"/>
                <a:gd name="T68" fmla="*/ 68 w 307"/>
                <a:gd name="T69" fmla="*/ 280 h 306"/>
                <a:gd name="T70" fmla="*/ 81 w 307"/>
                <a:gd name="T71" fmla="*/ 288 h 306"/>
                <a:gd name="T72" fmla="*/ 94 w 307"/>
                <a:gd name="T73" fmla="*/ 294 h 306"/>
                <a:gd name="T74" fmla="*/ 108 w 307"/>
                <a:gd name="T75" fmla="*/ 299 h 306"/>
                <a:gd name="T76" fmla="*/ 123 w 307"/>
                <a:gd name="T77" fmla="*/ 303 h 306"/>
                <a:gd name="T78" fmla="*/ 138 w 307"/>
                <a:gd name="T79" fmla="*/ 305 h 306"/>
                <a:gd name="T80" fmla="*/ 153 w 307"/>
                <a:gd name="T81" fmla="*/ 306 h 306"/>
                <a:gd name="T82" fmla="*/ 168 w 307"/>
                <a:gd name="T83" fmla="*/ 305 h 306"/>
                <a:gd name="T84" fmla="*/ 184 w 307"/>
                <a:gd name="T85" fmla="*/ 303 h 306"/>
                <a:gd name="T86" fmla="*/ 197 w 307"/>
                <a:gd name="T87" fmla="*/ 299 h 306"/>
                <a:gd name="T88" fmla="*/ 212 w 307"/>
                <a:gd name="T89" fmla="*/ 294 h 306"/>
                <a:gd name="T90" fmla="*/ 225 w 307"/>
                <a:gd name="T91" fmla="*/ 288 h 306"/>
                <a:gd name="T92" fmla="*/ 238 w 307"/>
                <a:gd name="T93" fmla="*/ 280 h 306"/>
                <a:gd name="T94" fmla="*/ 250 w 307"/>
                <a:gd name="T95" fmla="*/ 272 h 306"/>
                <a:gd name="T96" fmla="*/ 262 w 307"/>
                <a:gd name="T97" fmla="*/ 261 h 306"/>
                <a:gd name="T98" fmla="*/ 272 w 307"/>
                <a:gd name="T99" fmla="*/ 249 h 306"/>
                <a:gd name="T100" fmla="*/ 281 w 307"/>
                <a:gd name="T101" fmla="*/ 237 h 306"/>
                <a:gd name="T102" fmla="*/ 288 w 307"/>
                <a:gd name="T103" fmla="*/ 225 h 306"/>
                <a:gd name="T104" fmla="*/ 295 w 307"/>
                <a:gd name="T105" fmla="*/ 212 h 306"/>
                <a:gd name="T106" fmla="*/ 300 w 307"/>
                <a:gd name="T107" fmla="*/ 198 h 306"/>
                <a:gd name="T108" fmla="*/ 303 w 307"/>
                <a:gd name="T109" fmla="*/ 183 h 306"/>
                <a:gd name="T110" fmla="*/ 306 w 307"/>
                <a:gd name="T111" fmla="*/ 169 h 306"/>
                <a:gd name="T112" fmla="*/ 307 w 307"/>
                <a:gd name="T113"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6">
                  <a:moveTo>
                    <a:pt x="307" y="154"/>
                  </a:moveTo>
                  <a:lnTo>
                    <a:pt x="306" y="139"/>
                  </a:lnTo>
                  <a:lnTo>
                    <a:pt x="303" y="123"/>
                  </a:lnTo>
                  <a:lnTo>
                    <a:pt x="300" y="109"/>
                  </a:lnTo>
                  <a:lnTo>
                    <a:pt x="295" y="94"/>
                  </a:lnTo>
                  <a:lnTo>
                    <a:pt x="288" y="81"/>
                  </a:lnTo>
                  <a:lnTo>
                    <a:pt x="281" y="68"/>
                  </a:lnTo>
                  <a:lnTo>
                    <a:pt x="272" y="57"/>
                  </a:lnTo>
                  <a:lnTo>
                    <a:pt x="262" y="45"/>
                  </a:lnTo>
                  <a:lnTo>
                    <a:pt x="250" y="34"/>
                  </a:lnTo>
                  <a:lnTo>
                    <a:pt x="238" y="26"/>
                  </a:lnTo>
                  <a:lnTo>
                    <a:pt x="225" y="18"/>
                  </a:lnTo>
                  <a:lnTo>
                    <a:pt x="212" y="12"/>
                  </a:lnTo>
                  <a:lnTo>
                    <a:pt x="197" y="6"/>
                  </a:lnTo>
                  <a:lnTo>
                    <a:pt x="184" y="3"/>
                  </a:lnTo>
                  <a:lnTo>
                    <a:pt x="168" y="1"/>
                  </a:lnTo>
                  <a:lnTo>
                    <a:pt x="153" y="0"/>
                  </a:lnTo>
                  <a:lnTo>
                    <a:pt x="122" y="3"/>
                  </a:lnTo>
                  <a:lnTo>
                    <a:pt x="93" y="12"/>
                  </a:lnTo>
                  <a:lnTo>
                    <a:pt x="67" y="27"/>
                  </a:lnTo>
                  <a:lnTo>
                    <a:pt x="44" y="45"/>
                  </a:lnTo>
                  <a:lnTo>
                    <a:pt x="25" y="68"/>
                  </a:lnTo>
                  <a:lnTo>
                    <a:pt x="11" y="94"/>
                  </a:lnTo>
                  <a:lnTo>
                    <a:pt x="3" y="123"/>
                  </a:lnTo>
                  <a:lnTo>
                    <a:pt x="0" y="154"/>
                  </a:lnTo>
                  <a:lnTo>
                    <a:pt x="1" y="169"/>
                  </a:lnTo>
                  <a:lnTo>
                    <a:pt x="3" y="183"/>
                  </a:lnTo>
                  <a:lnTo>
                    <a:pt x="6" y="198"/>
                  </a:lnTo>
                  <a:lnTo>
                    <a:pt x="11" y="212"/>
                  </a:lnTo>
                  <a:lnTo>
                    <a:pt x="18" y="225"/>
                  </a:lnTo>
                  <a:lnTo>
                    <a:pt x="25" y="237"/>
                  </a:lnTo>
                  <a:lnTo>
                    <a:pt x="34" y="249"/>
                  </a:lnTo>
                  <a:lnTo>
                    <a:pt x="44" y="261"/>
                  </a:lnTo>
                  <a:lnTo>
                    <a:pt x="56" y="272"/>
                  </a:lnTo>
                  <a:lnTo>
                    <a:pt x="68" y="280"/>
                  </a:lnTo>
                  <a:lnTo>
                    <a:pt x="81" y="288"/>
                  </a:lnTo>
                  <a:lnTo>
                    <a:pt x="94" y="294"/>
                  </a:lnTo>
                  <a:lnTo>
                    <a:pt x="108" y="299"/>
                  </a:lnTo>
                  <a:lnTo>
                    <a:pt x="123" y="303"/>
                  </a:lnTo>
                  <a:lnTo>
                    <a:pt x="138" y="305"/>
                  </a:lnTo>
                  <a:lnTo>
                    <a:pt x="153" y="306"/>
                  </a:lnTo>
                  <a:lnTo>
                    <a:pt x="168" y="305"/>
                  </a:lnTo>
                  <a:lnTo>
                    <a:pt x="184" y="303"/>
                  </a:lnTo>
                  <a:lnTo>
                    <a:pt x="197" y="299"/>
                  </a:lnTo>
                  <a:lnTo>
                    <a:pt x="212" y="294"/>
                  </a:lnTo>
                  <a:lnTo>
                    <a:pt x="225" y="288"/>
                  </a:lnTo>
                  <a:lnTo>
                    <a:pt x="238" y="280"/>
                  </a:lnTo>
                  <a:lnTo>
                    <a:pt x="250" y="272"/>
                  </a:lnTo>
                  <a:lnTo>
                    <a:pt x="262" y="261"/>
                  </a:lnTo>
                  <a:lnTo>
                    <a:pt x="272" y="249"/>
                  </a:lnTo>
                  <a:lnTo>
                    <a:pt x="281" y="237"/>
                  </a:lnTo>
                  <a:lnTo>
                    <a:pt x="288" y="225"/>
                  </a:lnTo>
                  <a:lnTo>
                    <a:pt x="295" y="212"/>
                  </a:lnTo>
                  <a:lnTo>
                    <a:pt x="300" y="198"/>
                  </a:lnTo>
                  <a:lnTo>
                    <a:pt x="303" y="183"/>
                  </a:lnTo>
                  <a:lnTo>
                    <a:pt x="306" y="169"/>
                  </a:lnTo>
                  <a:lnTo>
                    <a:pt x="30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1"/>
            <p:cNvSpPr>
              <a:spLocks/>
            </p:cNvSpPr>
            <p:nvPr/>
          </p:nvSpPr>
          <p:spPr bwMode="auto">
            <a:xfrm>
              <a:off x="3516" y="1867"/>
              <a:ext cx="148" cy="148"/>
            </a:xfrm>
            <a:custGeom>
              <a:avLst/>
              <a:gdLst>
                <a:gd name="T0" fmla="*/ 74 w 148"/>
                <a:gd name="T1" fmla="*/ 148 h 148"/>
                <a:gd name="T2" fmla="*/ 66 w 148"/>
                <a:gd name="T3" fmla="*/ 148 h 148"/>
                <a:gd name="T4" fmla="*/ 60 w 148"/>
                <a:gd name="T5" fmla="*/ 147 h 148"/>
                <a:gd name="T6" fmla="*/ 52 w 148"/>
                <a:gd name="T7" fmla="*/ 145 h 148"/>
                <a:gd name="T8" fmla="*/ 46 w 148"/>
                <a:gd name="T9" fmla="*/ 142 h 148"/>
                <a:gd name="T10" fmla="*/ 38 w 148"/>
                <a:gd name="T11" fmla="*/ 139 h 148"/>
                <a:gd name="T12" fmla="*/ 33 w 148"/>
                <a:gd name="T13" fmla="*/ 136 h 148"/>
                <a:gd name="T14" fmla="*/ 26 w 148"/>
                <a:gd name="T15" fmla="*/ 132 h 148"/>
                <a:gd name="T16" fmla="*/ 21 w 148"/>
                <a:gd name="T17" fmla="*/ 126 h 148"/>
                <a:gd name="T18" fmla="*/ 11 w 148"/>
                <a:gd name="T19" fmla="*/ 115 h 148"/>
                <a:gd name="T20" fmla="*/ 5 w 148"/>
                <a:gd name="T21" fmla="*/ 102 h 148"/>
                <a:gd name="T22" fmla="*/ 1 w 148"/>
                <a:gd name="T23" fmla="*/ 89 h 148"/>
                <a:gd name="T24" fmla="*/ 0 w 148"/>
                <a:gd name="T25" fmla="*/ 75 h 148"/>
                <a:gd name="T26" fmla="*/ 1 w 148"/>
                <a:gd name="T27" fmla="*/ 60 h 148"/>
                <a:gd name="T28" fmla="*/ 5 w 148"/>
                <a:gd name="T29" fmla="*/ 46 h 148"/>
                <a:gd name="T30" fmla="*/ 11 w 148"/>
                <a:gd name="T31" fmla="*/ 33 h 148"/>
                <a:gd name="T32" fmla="*/ 21 w 148"/>
                <a:gd name="T33" fmla="*/ 23 h 148"/>
                <a:gd name="T34" fmla="*/ 26 w 148"/>
                <a:gd name="T35" fmla="*/ 17 h 148"/>
                <a:gd name="T36" fmla="*/ 33 w 148"/>
                <a:gd name="T37" fmla="*/ 13 h 148"/>
                <a:gd name="T38" fmla="*/ 38 w 148"/>
                <a:gd name="T39" fmla="*/ 9 h 148"/>
                <a:gd name="T40" fmla="*/ 46 w 148"/>
                <a:gd name="T41" fmla="*/ 6 h 148"/>
                <a:gd name="T42" fmla="*/ 52 w 148"/>
                <a:gd name="T43" fmla="*/ 3 h 148"/>
                <a:gd name="T44" fmla="*/ 60 w 148"/>
                <a:gd name="T45" fmla="*/ 1 h 148"/>
                <a:gd name="T46" fmla="*/ 66 w 148"/>
                <a:gd name="T47" fmla="*/ 0 h 148"/>
                <a:gd name="T48" fmla="*/ 74 w 148"/>
                <a:gd name="T49" fmla="*/ 0 h 148"/>
                <a:gd name="T50" fmla="*/ 81 w 148"/>
                <a:gd name="T51" fmla="*/ 0 h 148"/>
                <a:gd name="T52" fmla="*/ 89 w 148"/>
                <a:gd name="T53" fmla="*/ 1 h 148"/>
                <a:gd name="T54" fmla="*/ 95 w 148"/>
                <a:gd name="T55" fmla="*/ 3 h 148"/>
                <a:gd name="T56" fmla="*/ 102 w 148"/>
                <a:gd name="T57" fmla="*/ 6 h 148"/>
                <a:gd name="T58" fmla="*/ 109 w 148"/>
                <a:gd name="T59" fmla="*/ 9 h 148"/>
                <a:gd name="T60" fmla="*/ 115 w 148"/>
                <a:gd name="T61" fmla="*/ 13 h 148"/>
                <a:gd name="T62" fmla="*/ 121 w 148"/>
                <a:gd name="T63" fmla="*/ 17 h 148"/>
                <a:gd name="T64" fmla="*/ 126 w 148"/>
                <a:gd name="T65" fmla="*/ 23 h 148"/>
                <a:gd name="T66" fmla="*/ 136 w 148"/>
                <a:gd name="T67" fmla="*/ 33 h 148"/>
                <a:gd name="T68" fmla="*/ 143 w 148"/>
                <a:gd name="T69" fmla="*/ 46 h 148"/>
                <a:gd name="T70" fmla="*/ 147 w 148"/>
                <a:gd name="T71" fmla="*/ 60 h 148"/>
                <a:gd name="T72" fmla="*/ 148 w 148"/>
                <a:gd name="T73" fmla="*/ 75 h 148"/>
                <a:gd name="T74" fmla="*/ 147 w 148"/>
                <a:gd name="T75" fmla="*/ 90 h 148"/>
                <a:gd name="T76" fmla="*/ 143 w 148"/>
                <a:gd name="T77" fmla="*/ 103 h 148"/>
                <a:gd name="T78" fmla="*/ 136 w 148"/>
                <a:gd name="T79" fmla="*/ 116 h 148"/>
                <a:gd name="T80" fmla="*/ 127 w 148"/>
                <a:gd name="T81" fmla="*/ 126 h 148"/>
                <a:gd name="T82" fmla="*/ 115 w 148"/>
                <a:gd name="T83" fmla="*/ 135 h 148"/>
                <a:gd name="T84" fmla="*/ 102 w 148"/>
                <a:gd name="T85" fmla="*/ 142 h 148"/>
                <a:gd name="T86" fmla="*/ 89 w 148"/>
                <a:gd name="T87" fmla="*/ 147 h 148"/>
                <a:gd name="T88" fmla="*/ 74 w 148"/>
                <a:gd name="T8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48">
                  <a:moveTo>
                    <a:pt x="74" y="148"/>
                  </a:moveTo>
                  <a:lnTo>
                    <a:pt x="66" y="148"/>
                  </a:lnTo>
                  <a:lnTo>
                    <a:pt x="60" y="147"/>
                  </a:lnTo>
                  <a:lnTo>
                    <a:pt x="52" y="145"/>
                  </a:lnTo>
                  <a:lnTo>
                    <a:pt x="46" y="142"/>
                  </a:lnTo>
                  <a:lnTo>
                    <a:pt x="38" y="139"/>
                  </a:lnTo>
                  <a:lnTo>
                    <a:pt x="33" y="136"/>
                  </a:lnTo>
                  <a:lnTo>
                    <a:pt x="26" y="132"/>
                  </a:lnTo>
                  <a:lnTo>
                    <a:pt x="21" y="126"/>
                  </a:lnTo>
                  <a:lnTo>
                    <a:pt x="11" y="115"/>
                  </a:lnTo>
                  <a:lnTo>
                    <a:pt x="5" y="102"/>
                  </a:lnTo>
                  <a:lnTo>
                    <a:pt x="1" y="89"/>
                  </a:lnTo>
                  <a:lnTo>
                    <a:pt x="0" y="75"/>
                  </a:lnTo>
                  <a:lnTo>
                    <a:pt x="1" y="60"/>
                  </a:lnTo>
                  <a:lnTo>
                    <a:pt x="5" y="46"/>
                  </a:lnTo>
                  <a:lnTo>
                    <a:pt x="11" y="33"/>
                  </a:lnTo>
                  <a:lnTo>
                    <a:pt x="21" y="23"/>
                  </a:lnTo>
                  <a:lnTo>
                    <a:pt x="26" y="17"/>
                  </a:lnTo>
                  <a:lnTo>
                    <a:pt x="33" y="13"/>
                  </a:lnTo>
                  <a:lnTo>
                    <a:pt x="38" y="9"/>
                  </a:lnTo>
                  <a:lnTo>
                    <a:pt x="46" y="6"/>
                  </a:lnTo>
                  <a:lnTo>
                    <a:pt x="52" y="3"/>
                  </a:lnTo>
                  <a:lnTo>
                    <a:pt x="60" y="1"/>
                  </a:lnTo>
                  <a:lnTo>
                    <a:pt x="66" y="0"/>
                  </a:lnTo>
                  <a:lnTo>
                    <a:pt x="74" y="0"/>
                  </a:lnTo>
                  <a:lnTo>
                    <a:pt x="81" y="0"/>
                  </a:lnTo>
                  <a:lnTo>
                    <a:pt x="89" y="1"/>
                  </a:lnTo>
                  <a:lnTo>
                    <a:pt x="95" y="3"/>
                  </a:lnTo>
                  <a:lnTo>
                    <a:pt x="102" y="6"/>
                  </a:lnTo>
                  <a:lnTo>
                    <a:pt x="109" y="9"/>
                  </a:lnTo>
                  <a:lnTo>
                    <a:pt x="115" y="13"/>
                  </a:lnTo>
                  <a:lnTo>
                    <a:pt x="121" y="17"/>
                  </a:lnTo>
                  <a:lnTo>
                    <a:pt x="126" y="23"/>
                  </a:lnTo>
                  <a:lnTo>
                    <a:pt x="136" y="33"/>
                  </a:lnTo>
                  <a:lnTo>
                    <a:pt x="143" y="46"/>
                  </a:lnTo>
                  <a:lnTo>
                    <a:pt x="147" y="60"/>
                  </a:lnTo>
                  <a:lnTo>
                    <a:pt x="148" y="75"/>
                  </a:lnTo>
                  <a:lnTo>
                    <a:pt x="147" y="90"/>
                  </a:lnTo>
                  <a:lnTo>
                    <a:pt x="143" y="103"/>
                  </a:lnTo>
                  <a:lnTo>
                    <a:pt x="136" y="116"/>
                  </a:lnTo>
                  <a:lnTo>
                    <a:pt x="127" y="126"/>
                  </a:lnTo>
                  <a:lnTo>
                    <a:pt x="115" y="135"/>
                  </a:lnTo>
                  <a:lnTo>
                    <a:pt x="102" y="142"/>
                  </a:lnTo>
                  <a:lnTo>
                    <a:pt x="89" y="147"/>
                  </a:lnTo>
                  <a:lnTo>
                    <a:pt x="7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2"/>
            <p:cNvSpPr>
              <a:spLocks/>
            </p:cNvSpPr>
            <p:nvPr/>
          </p:nvSpPr>
          <p:spPr bwMode="auto">
            <a:xfrm>
              <a:off x="3812" y="1922"/>
              <a:ext cx="41" cy="39"/>
            </a:xfrm>
            <a:custGeom>
              <a:avLst/>
              <a:gdLst>
                <a:gd name="T0" fmla="*/ 20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0 w 41"/>
                <a:gd name="T17" fmla="*/ 0 h 39"/>
                <a:gd name="T18" fmla="*/ 29 w 41"/>
                <a:gd name="T19" fmla="*/ 1 h 39"/>
                <a:gd name="T20" fmla="*/ 35 w 41"/>
                <a:gd name="T21" fmla="*/ 5 h 39"/>
                <a:gd name="T22" fmla="*/ 40 w 41"/>
                <a:gd name="T23" fmla="*/ 11 h 39"/>
                <a:gd name="T24" fmla="*/ 41 w 41"/>
                <a:gd name="T25" fmla="*/ 20 h 39"/>
                <a:gd name="T26" fmla="*/ 40 w 41"/>
                <a:gd name="T27" fmla="*/ 28 h 39"/>
                <a:gd name="T28" fmla="*/ 35 w 41"/>
                <a:gd name="T29" fmla="*/ 33 h 39"/>
                <a:gd name="T30" fmla="*/ 29 w 41"/>
                <a:gd name="T31" fmla="*/ 37 h 39"/>
                <a:gd name="T32" fmla="*/ 20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0" y="39"/>
                  </a:moveTo>
                  <a:lnTo>
                    <a:pt x="13" y="37"/>
                  </a:lnTo>
                  <a:lnTo>
                    <a:pt x="7" y="33"/>
                  </a:lnTo>
                  <a:lnTo>
                    <a:pt x="2" y="28"/>
                  </a:lnTo>
                  <a:lnTo>
                    <a:pt x="0" y="20"/>
                  </a:lnTo>
                  <a:lnTo>
                    <a:pt x="2" y="11"/>
                  </a:lnTo>
                  <a:lnTo>
                    <a:pt x="7" y="5"/>
                  </a:lnTo>
                  <a:lnTo>
                    <a:pt x="13" y="1"/>
                  </a:lnTo>
                  <a:lnTo>
                    <a:pt x="20" y="0"/>
                  </a:lnTo>
                  <a:lnTo>
                    <a:pt x="29" y="1"/>
                  </a:lnTo>
                  <a:lnTo>
                    <a:pt x="35" y="5"/>
                  </a:lnTo>
                  <a:lnTo>
                    <a:pt x="40" y="11"/>
                  </a:lnTo>
                  <a:lnTo>
                    <a:pt x="41" y="20"/>
                  </a:lnTo>
                  <a:lnTo>
                    <a:pt x="40" y="28"/>
                  </a:lnTo>
                  <a:lnTo>
                    <a:pt x="35" y="33"/>
                  </a:lnTo>
                  <a:lnTo>
                    <a:pt x="29" y="37"/>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3"/>
            <p:cNvSpPr>
              <a:spLocks/>
            </p:cNvSpPr>
            <p:nvPr/>
          </p:nvSpPr>
          <p:spPr bwMode="auto">
            <a:xfrm>
              <a:off x="3569" y="1922"/>
              <a:ext cx="41" cy="39"/>
            </a:xfrm>
            <a:custGeom>
              <a:avLst/>
              <a:gdLst>
                <a:gd name="T0" fmla="*/ 21 w 41"/>
                <a:gd name="T1" fmla="*/ 39 h 39"/>
                <a:gd name="T2" fmla="*/ 13 w 41"/>
                <a:gd name="T3" fmla="*/ 37 h 39"/>
                <a:gd name="T4" fmla="*/ 7 w 41"/>
                <a:gd name="T5" fmla="*/ 33 h 39"/>
                <a:gd name="T6" fmla="*/ 2 w 41"/>
                <a:gd name="T7" fmla="*/ 28 h 39"/>
                <a:gd name="T8" fmla="*/ 0 w 41"/>
                <a:gd name="T9" fmla="*/ 20 h 39"/>
                <a:gd name="T10" fmla="*/ 2 w 41"/>
                <a:gd name="T11" fmla="*/ 11 h 39"/>
                <a:gd name="T12" fmla="*/ 7 w 41"/>
                <a:gd name="T13" fmla="*/ 5 h 39"/>
                <a:gd name="T14" fmla="*/ 13 w 41"/>
                <a:gd name="T15" fmla="*/ 1 h 39"/>
                <a:gd name="T16" fmla="*/ 21 w 41"/>
                <a:gd name="T17" fmla="*/ 0 h 39"/>
                <a:gd name="T18" fmla="*/ 29 w 41"/>
                <a:gd name="T19" fmla="*/ 1 h 39"/>
                <a:gd name="T20" fmla="*/ 36 w 41"/>
                <a:gd name="T21" fmla="*/ 5 h 39"/>
                <a:gd name="T22" fmla="*/ 40 w 41"/>
                <a:gd name="T23" fmla="*/ 11 h 39"/>
                <a:gd name="T24" fmla="*/ 41 w 41"/>
                <a:gd name="T25" fmla="*/ 20 h 39"/>
                <a:gd name="T26" fmla="*/ 40 w 41"/>
                <a:gd name="T27" fmla="*/ 28 h 39"/>
                <a:gd name="T28" fmla="*/ 36 w 41"/>
                <a:gd name="T29" fmla="*/ 33 h 39"/>
                <a:gd name="T30" fmla="*/ 29 w 41"/>
                <a:gd name="T31" fmla="*/ 37 h 39"/>
                <a:gd name="T32" fmla="*/ 21 w 4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9">
                  <a:moveTo>
                    <a:pt x="21" y="39"/>
                  </a:moveTo>
                  <a:lnTo>
                    <a:pt x="13" y="37"/>
                  </a:lnTo>
                  <a:lnTo>
                    <a:pt x="7" y="33"/>
                  </a:lnTo>
                  <a:lnTo>
                    <a:pt x="2" y="28"/>
                  </a:lnTo>
                  <a:lnTo>
                    <a:pt x="0" y="20"/>
                  </a:lnTo>
                  <a:lnTo>
                    <a:pt x="2" y="11"/>
                  </a:lnTo>
                  <a:lnTo>
                    <a:pt x="7" y="5"/>
                  </a:lnTo>
                  <a:lnTo>
                    <a:pt x="13" y="1"/>
                  </a:lnTo>
                  <a:lnTo>
                    <a:pt x="21" y="0"/>
                  </a:lnTo>
                  <a:lnTo>
                    <a:pt x="29" y="1"/>
                  </a:lnTo>
                  <a:lnTo>
                    <a:pt x="36" y="5"/>
                  </a:lnTo>
                  <a:lnTo>
                    <a:pt x="40" y="11"/>
                  </a:lnTo>
                  <a:lnTo>
                    <a:pt x="41" y="20"/>
                  </a:lnTo>
                  <a:lnTo>
                    <a:pt x="40" y="28"/>
                  </a:lnTo>
                  <a:lnTo>
                    <a:pt x="36" y="33"/>
                  </a:lnTo>
                  <a:lnTo>
                    <a:pt x="29" y="37"/>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0672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cea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21146</TotalTime>
  <Words>2477</Words>
  <Application>Microsoft Office PowerPoint</Application>
  <PresentationFormat>On-screen Show (4:3)</PresentationFormat>
  <Paragraphs>184</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Tahoma</vt:lpstr>
      <vt:lpstr>Times New Roman</vt:lpstr>
      <vt:lpstr>Wingdings</vt:lpstr>
      <vt:lpstr>Ocean</vt:lpstr>
      <vt:lpstr>Integrating Science and Action: Toward Place-Based Collaborative Learning</vt:lpstr>
      <vt:lpstr>What is not working: The Newtonian Model of Science</vt:lpstr>
      <vt:lpstr>Newtonian Science as Puzzle Solving</vt:lpstr>
      <vt:lpstr>Fish and Fire example</vt:lpstr>
      <vt:lpstr>The Limitations of Newtonian Science</vt:lpstr>
      <vt:lpstr>What might work instead: Place-based Collaborative Social Learning</vt:lpstr>
      <vt:lpstr>The integration problem is “how to combine the perspective of a particular person inside the world with an objective view of that same world, that person and his viewpoint included.”  -- Thomas Nagel (1986) The View from Nowhere</vt:lpstr>
      <vt:lpstr>PowerPoint Presentation</vt:lpstr>
      <vt:lpstr>Collaborative Social Learning</vt:lpstr>
      <vt:lpstr>PowerPoint Presentation</vt:lpstr>
      <vt:lpstr>PowerPoint Presentation</vt:lpstr>
      <vt:lpstr>PowerPoint Presentation</vt:lpstr>
      <vt:lpstr>Governance as social learning</vt:lpstr>
      <vt:lpstr>Some Examples of Collaborative Governance</vt:lpstr>
      <vt:lpstr>PowerPoint Presentation</vt:lpstr>
      <vt:lpstr>PowerPoint Presentation</vt:lpstr>
      <vt:lpstr>PowerPoint Presentation</vt:lpstr>
    </vt:vector>
  </TitlesOfParts>
  <Company>USDA Forest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Search of the Holy Grail of Integration: The Uncommon Metrics of an Undisciplined World</dc:title>
  <dc:creator>USDA</dc:creator>
  <cp:lastModifiedBy>Williams, Daniel R -FS</cp:lastModifiedBy>
  <cp:revision>1079</cp:revision>
  <cp:lastPrinted>2014-10-02T19:42:29Z</cp:lastPrinted>
  <dcterms:created xsi:type="dcterms:W3CDTF">2002-05-21T17:03:33Z</dcterms:created>
  <dcterms:modified xsi:type="dcterms:W3CDTF">2016-04-18T22:10:28Z</dcterms:modified>
</cp:coreProperties>
</file>