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sldIdLst>
    <p:sldId id="256" r:id="rId2"/>
    <p:sldId id="268" r:id="rId3"/>
    <p:sldId id="260" r:id="rId4"/>
    <p:sldId id="262" r:id="rId5"/>
    <p:sldId id="259" r:id="rId6"/>
    <p:sldId id="263" r:id="rId7"/>
    <p:sldId id="264" r:id="rId8"/>
    <p:sldId id="270" r:id="rId9"/>
    <p:sldId id="269" r:id="rId10"/>
    <p:sldId id="271" r:id="rId11"/>
    <p:sldId id="272" r:id="rId12"/>
    <p:sldId id="261" r:id="rId13"/>
    <p:sldId id="265" r:id="rId14"/>
    <p:sldId id="273" r:id="rId15"/>
    <p:sldId id="274" r:id="rId16"/>
    <p:sldId id="2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EE2F60E-26C5-6C4F-B460-4939A8326508}">
          <p14:sldIdLst>
            <p14:sldId id="256"/>
            <p14:sldId id="268"/>
            <p14:sldId id="260"/>
            <p14:sldId id="262"/>
            <p14:sldId id="259"/>
            <p14:sldId id="263"/>
            <p14:sldId id="264"/>
            <p14:sldId id="270"/>
            <p14:sldId id="269"/>
            <p14:sldId id="271"/>
            <p14:sldId id="272"/>
            <p14:sldId id="261"/>
            <p14:sldId id="265"/>
            <p14:sldId id="273"/>
            <p14:sldId id="274"/>
            <p14:sldId id="2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31"/>
    <p:restoredTop sz="94631"/>
  </p:normalViewPr>
  <p:slideViewPr>
    <p:cSldViewPr snapToGrid="0" snapToObjects="1">
      <p:cViewPr varScale="1">
        <p:scale>
          <a:sx n="102" d="100"/>
          <a:sy n="102" d="100"/>
        </p:scale>
        <p:origin x="176"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A1E14F5-16F4-DC4B-AE6E-CA28D242C6B4}" type="datetimeFigureOut">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C5D7A-E43B-3C4D-9254-2B23C7E13CE8}"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8999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1E14F5-16F4-DC4B-AE6E-CA28D242C6B4}" type="datetimeFigureOut">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C5D7A-E43B-3C4D-9254-2B23C7E13CE8}" type="slidenum">
              <a:rPr lang="en-US" smtClean="0"/>
              <a:t>‹#›</a:t>
            </a:fld>
            <a:endParaRPr lang="en-US"/>
          </a:p>
        </p:txBody>
      </p:sp>
    </p:spTree>
    <p:extLst>
      <p:ext uri="{BB962C8B-B14F-4D97-AF65-F5344CB8AC3E}">
        <p14:creationId xmlns:p14="http://schemas.microsoft.com/office/powerpoint/2010/main" val="1116594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1E14F5-16F4-DC4B-AE6E-CA28D242C6B4}" type="datetimeFigureOut">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C5D7A-E43B-3C4D-9254-2B23C7E13CE8}" type="slidenum">
              <a:rPr lang="en-US" smtClean="0"/>
              <a:t>‹#›</a:t>
            </a:fld>
            <a:endParaRPr lang="en-US"/>
          </a:p>
        </p:txBody>
      </p:sp>
    </p:spTree>
    <p:extLst>
      <p:ext uri="{BB962C8B-B14F-4D97-AF65-F5344CB8AC3E}">
        <p14:creationId xmlns:p14="http://schemas.microsoft.com/office/powerpoint/2010/main" val="189415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1E14F5-16F4-DC4B-AE6E-CA28D242C6B4}" type="datetimeFigureOut">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C5D7A-E43B-3C4D-9254-2B23C7E13CE8}" type="slidenum">
              <a:rPr lang="en-US" smtClean="0"/>
              <a:t>‹#›</a:t>
            </a:fld>
            <a:endParaRPr lang="en-US"/>
          </a:p>
        </p:txBody>
      </p:sp>
    </p:spTree>
    <p:extLst>
      <p:ext uri="{BB962C8B-B14F-4D97-AF65-F5344CB8AC3E}">
        <p14:creationId xmlns:p14="http://schemas.microsoft.com/office/powerpoint/2010/main" val="580617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1E14F5-16F4-DC4B-AE6E-CA28D242C6B4}" type="datetimeFigureOut">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C5D7A-E43B-3C4D-9254-2B23C7E13CE8}"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126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1E14F5-16F4-DC4B-AE6E-CA28D242C6B4}" type="datetimeFigureOut">
              <a:rPr lang="en-US" smtClean="0"/>
              <a:t>4/21/16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C5D7A-E43B-3C4D-9254-2B23C7E13CE8}" type="slidenum">
              <a:rPr lang="en-US" smtClean="0"/>
              <a:t>‹#›</a:t>
            </a:fld>
            <a:endParaRPr lang="en-US"/>
          </a:p>
        </p:txBody>
      </p:sp>
    </p:spTree>
    <p:extLst>
      <p:ext uri="{BB962C8B-B14F-4D97-AF65-F5344CB8AC3E}">
        <p14:creationId xmlns:p14="http://schemas.microsoft.com/office/powerpoint/2010/main" val="801158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A1E14F5-16F4-DC4B-AE6E-CA28D242C6B4}" type="datetimeFigureOut">
              <a:rPr lang="en-US" smtClean="0"/>
              <a:t>4/21/16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C5D7A-E43B-3C4D-9254-2B23C7E13CE8}" type="slidenum">
              <a:rPr lang="en-US" smtClean="0"/>
              <a:t>‹#›</a:t>
            </a:fld>
            <a:endParaRPr lang="en-US"/>
          </a:p>
        </p:txBody>
      </p:sp>
    </p:spTree>
    <p:extLst>
      <p:ext uri="{BB962C8B-B14F-4D97-AF65-F5344CB8AC3E}">
        <p14:creationId xmlns:p14="http://schemas.microsoft.com/office/powerpoint/2010/main" val="342627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A1E14F5-16F4-DC4B-AE6E-CA28D242C6B4}" type="datetimeFigureOut">
              <a:rPr lang="en-US" smtClean="0"/>
              <a:t>4/21/16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C5D7A-E43B-3C4D-9254-2B23C7E13CE8}" type="slidenum">
              <a:rPr lang="en-US" smtClean="0"/>
              <a:t>‹#›</a:t>
            </a:fld>
            <a:endParaRPr lang="en-US"/>
          </a:p>
        </p:txBody>
      </p:sp>
    </p:spTree>
    <p:extLst>
      <p:ext uri="{BB962C8B-B14F-4D97-AF65-F5344CB8AC3E}">
        <p14:creationId xmlns:p14="http://schemas.microsoft.com/office/powerpoint/2010/main" val="1138213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A1E14F5-16F4-DC4B-AE6E-CA28D242C6B4}" type="datetimeFigureOut">
              <a:rPr lang="en-US" smtClean="0"/>
              <a:t>4/21/16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B5C5D7A-E43B-3C4D-9254-2B23C7E13CE8}" type="slidenum">
              <a:rPr lang="en-US" smtClean="0"/>
              <a:t>‹#›</a:t>
            </a:fld>
            <a:endParaRPr lang="en-US"/>
          </a:p>
        </p:txBody>
      </p:sp>
    </p:spTree>
    <p:extLst>
      <p:ext uri="{BB962C8B-B14F-4D97-AF65-F5344CB8AC3E}">
        <p14:creationId xmlns:p14="http://schemas.microsoft.com/office/powerpoint/2010/main" val="176841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FA1E14F5-16F4-DC4B-AE6E-CA28D242C6B4}" type="datetimeFigureOut">
              <a:rPr lang="en-US" smtClean="0"/>
              <a:t>4/21/16</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B5C5D7A-E43B-3C4D-9254-2B23C7E13CE8}" type="slidenum">
              <a:rPr lang="en-US" smtClean="0"/>
              <a:t>‹#›</a:t>
            </a:fld>
            <a:endParaRPr lang="en-US"/>
          </a:p>
        </p:txBody>
      </p:sp>
    </p:spTree>
    <p:extLst>
      <p:ext uri="{BB962C8B-B14F-4D97-AF65-F5344CB8AC3E}">
        <p14:creationId xmlns:p14="http://schemas.microsoft.com/office/powerpoint/2010/main" val="50781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1E14F5-16F4-DC4B-AE6E-CA28D242C6B4}" type="datetimeFigureOut">
              <a:rPr lang="en-US" smtClean="0"/>
              <a:t>4/21/16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C5D7A-E43B-3C4D-9254-2B23C7E13CE8}" type="slidenum">
              <a:rPr lang="en-US" smtClean="0"/>
              <a:t>‹#›</a:t>
            </a:fld>
            <a:endParaRPr lang="en-US"/>
          </a:p>
        </p:txBody>
      </p:sp>
    </p:spTree>
    <p:extLst>
      <p:ext uri="{BB962C8B-B14F-4D97-AF65-F5344CB8AC3E}">
        <p14:creationId xmlns:p14="http://schemas.microsoft.com/office/powerpoint/2010/main" val="9380492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FA1E14F5-16F4-DC4B-AE6E-CA28D242C6B4}" type="datetimeFigureOut">
              <a:rPr lang="en-US" smtClean="0"/>
              <a:t>4/21/16</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CB5C5D7A-E43B-3C4D-9254-2B23C7E13CE8}"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930537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image" Target="../media/image10.jpeg"/><Relationship Id="rId9" Type="http://schemas.openxmlformats.org/officeDocument/2006/relationships/image" Target="../media/image11.tiff"/><Relationship Id="rId10" Type="http://schemas.openxmlformats.org/officeDocument/2006/relationships/image" Target="../media/image12.tiff"/><Relationship Id="rId1" Type="http://schemas.openxmlformats.org/officeDocument/2006/relationships/slideLayout" Target="../slideLayouts/slideLayout7.xml"/><Relationship Id="rId2" Type="http://schemas.openxmlformats.org/officeDocument/2006/relationships/image" Target="../media/image4.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grayscl/>
            <a:alphaModFix amt="85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49382" y="3645720"/>
            <a:ext cx="8680862" cy="1973794"/>
          </a:xfrm>
          <a:solidFill>
            <a:schemeClr val="bg2">
              <a:lumMod val="90000"/>
              <a:alpha val="70000"/>
            </a:schemeClr>
          </a:solidFill>
        </p:spPr>
        <p:txBody>
          <a:bodyPr>
            <a:noAutofit/>
            <a:scene3d>
              <a:camera prst="orthographicFront"/>
              <a:lightRig rig="soft" dir="t">
                <a:rot lat="0" lon="0" rev="15600000"/>
              </a:lightRig>
            </a:scene3d>
            <a:sp3d extrusionH="57150" prstMaterial="softEdge">
              <a:bevelT w="25400" h="38100"/>
            </a:sp3d>
          </a:bodyPr>
          <a:lstStyle/>
          <a:p>
            <a:r>
              <a:rPr lang="en-US" sz="4400" b="1" spc="0" dirty="0" smtClean="0">
                <a:ln/>
                <a:solidFill>
                  <a:schemeClr val="accent3">
                    <a:lumMod val="50000"/>
                  </a:schemeClr>
                </a:solidFill>
                <a:latin typeface="Athelas" charset="0"/>
                <a:ea typeface="Athelas" charset="0"/>
                <a:cs typeface="Athelas" charset="0"/>
              </a:rPr>
              <a:t>Opportunities and obstacles for incorporating climate information into forest restoration</a:t>
            </a:r>
            <a:endParaRPr lang="en-US" sz="4400" b="1" spc="0" dirty="0">
              <a:ln/>
              <a:solidFill>
                <a:schemeClr val="accent3">
                  <a:lumMod val="50000"/>
                </a:schemeClr>
              </a:solidFill>
              <a:latin typeface="Athelas" charset="0"/>
              <a:ea typeface="Athelas" charset="0"/>
              <a:cs typeface="Athelas" charset="0"/>
            </a:endParaRPr>
          </a:p>
        </p:txBody>
      </p:sp>
      <p:sp>
        <p:nvSpPr>
          <p:cNvPr id="3" name="Subtitle 2"/>
          <p:cNvSpPr>
            <a:spLocks noGrp="1"/>
          </p:cNvSpPr>
          <p:nvPr>
            <p:ph type="subTitle" idx="1"/>
          </p:nvPr>
        </p:nvSpPr>
        <p:spPr>
          <a:xfrm>
            <a:off x="207520" y="5783283"/>
            <a:ext cx="8722723" cy="1038490"/>
          </a:xfrm>
          <a:solidFill>
            <a:schemeClr val="accent3">
              <a:lumMod val="75000"/>
              <a:alpha val="70000"/>
            </a:schemeClr>
          </a:solidFill>
        </p:spPr>
        <p:txBody>
          <a:bodyPr>
            <a:noAutofit/>
          </a:bodyPr>
          <a:lstStyle/>
          <a:p>
            <a:r>
              <a:rPr lang="en-US" sz="1600" b="1" i="1" dirty="0">
                <a:solidFill>
                  <a:schemeClr val="bg1"/>
                </a:solidFill>
                <a:latin typeface="Athelas" charset="0"/>
                <a:ea typeface="Athelas" charset="0"/>
                <a:cs typeface="Athelas" charset="0"/>
              </a:rPr>
              <a:t>Matthew A. Williamson</a:t>
            </a:r>
            <a:r>
              <a:rPr lang="en-US" sz="1600" b="1" i="1" baseline="30000" dirty="0">
                <a:solidFill>
                  <a:schemeClr val="bg1"/>
                </a:solidFill>
                <a:latin typeface="Athelas" charset="0"/>
                <a:ea typeface="Athelas" charset="0"/>
                <a:cs typeface="Athelas" charset="0"/>
              </a:rPr>
              <a:t>1</a:t>
            </a:r>
            <a:r>
              <a:rPr lang="en-US" sz="1400" b="1" i="1" dirty="0">
                <a:solidFill>
                  <a:schemeClr val="bg1"/>
                </a:solidFill>
                <a:latin typeface="Athelas" charset="0"/>
                <a:ea typeface="Athelas" charset="0"/>
                <a:cs typeface="Athelas" charset="0"/>
              </a:rPr>
              <a:t>, </a:t>
            </a:r>
            <a:r>
              <a:rPr lang="en-US" sz="1600" i="1" dirty="0">
                <a:solidFill>
                  <a:schemeClr val="bg1"/>
                </a:solidFill>
                <a:latin typeface="Athelas" charset="0"/>
                <a:ea typeface="Athelas" charset="0"/>
                <a:cs typeface="Athelas" charset="0"/>
              </a:rPr>
              <a:t>Christine M. Albano</a:t>
            </a:r>
            <a:r>
              <a:rPr lang="en-US" sz="1600" i="1" baseline="30000" dirty="0">
                <a:solidFill>
                  <a:schemeClr val="bg1"/>
                </a:solidFill>
                <a:latin typeface="Athelas" charset="0"/>
                <a:ea typeface="Athelas" charset="0"/>
                <a:cs typeface="Athelas" charset="0"/>
              </a:rPr>
              <a:t>1</a:t>
            </a:r>
            <a:r>
              <a:rPr lang="en-US" sz="1600" i="1" dirty="0">
                <a:solidFill>
                  <a:schemeClr val="bg1"/>
                </a:solidFill>
                <a:latin typeface="Athelas" charset="0"/>
                <a:ea typeface="Athelas" charset="0"/>
                <a:cs typeface="Athelas" charset="0"/>
              </a:rPr>
              <a:t>, Mark W. Schwartz</a:t>
            </a:r>
            <a:r>
              <a:rPr lang="en-US" sz="1600" i="1" baseline="30000" dirty="0">
                <a:solidFill>
                  <a:schemeClr val="bg1"/>
                </a:solidFill>
                <a:latin typeface="Athelas" charset="0"/>
                <a:ea typeface="Athelas" charset="0"/>
                <a:cs typeface="Athelas" charset="0"/>
              </a:rPr>
              <a:t>1</a:t>
            </a:r>
            <a:r>
              <a:rPr lang="en-US" sz="1600" i="1" dirty="0">
                <a:solidFill>
                  <a:schemeClr val="bg1"/>
                </a:solidFill>
                <a:latin typeface="Athelas" charset="0"/>
                <a:ea typeface="Athelas" charset="0"/>
                <a:cs typeface="Athelas" charset="0"/>
              </a:rPr>
              <a:t>, Gwen B. Arnold</a:t>
            </a:r>
            <a:r>
              <a:rPr lang="en-US" sz="1600" i="1" baseline="30000" dirty="0">
                <a:solidFill>
                  <a:schemeClr val="bg1"/>
                </a:solidFill>
                <a:latin typeface="Athelas" charset="0"/>
                <a:ea typeface="Athelas" charset="0"/>
                <a:cs typeface="Athelas" charset="0"/>
              </a:rPr>
              <a:t>2</a:t>
            </a:r>
            <a:endParaRPr lang="en-US" sz="1400" i="1" baseline="30000" dirty="0">
              <a:solidFill>
                <a:schemeClr val="bg1"/>
              </a:solidFill>
              <a:latin typeface="Athelas" charset="0"/>
              <a:ea typeface="Athelas" charset="0"/>
              <a:cs typeface="Athelas" charset="0"/>
            </a:endParaRPr>
          </a:p>
          <a:p>
            <a:r>
              <a:rPr lang="en-US" sz="1200" i="1" baseline="30000" dirty="0">
                <a:solidFill>
                  <a:schemeClr val="bg1"/>
                </a:solidFill>
                <a:latin typeface="Athelas" charset="0"/>
                <a:ea typeface="Athelas" charset="0"/>
                <a:cs typeface="Athelas" charset="0"/>
              </a:rPr>
              <a:t>1</a:t>
            </a:r>
            <a:r>
              <a:rPr lang="en-US" sz="1200" i="1" dirty="0">
                <a:solidFill>
                  <a:schemeClr val="bg1"/>
                </a:solidFill>
                <a:latin typeface="Athelas" charset="0"/>
                <a:ea typeface="Athelas" charset="0"/>
                <a:cs typeface="Athelas" charset="0"/>
              </a:rPr>
              <a:t>John Muir Institute of the Environment and </a:t>
            </a:r>
            <a:r>
              <a:rPr lang="en-US" sz="1200" i="1" baseline="30000" dirty="0">
                <a:solidFill>
                  <a:schemeClr val="bg1"/>
                </a:solidFill>
                <a:latin typeface="Athelas" charset="0"/>
                <a:ea typeface="Athelas" charset="0"/>
                <a:cs typeface="Athelas" charset="0"/>
              </a:rPr>
              <a:t>2</a:t>
            </a:r>
            <a:r>
              <a:rPr lang="en-US" sz="1200" i="1" dirty="0">
                <a:solidFill>
                  <a:schemeClr val="bg1"/>
                </a:solidFill>
                <a:latin typeface="Athelas" charset="0"/>
                <a:ea typeface="Athelas" charset="0"/>
                <a:cs typeface="Athelas" charset="0"/>
              </a:rPr>
              <a:t>Department of Environmental Science and Policy, University of California, Davis</a:t>
            </a:r>
          </a:p>
          <a:p>
            <a:endParaRPr lang="en-US" sz="1200" dirty="0">
              <a:solidFill>
                <a:schemeClr val="bg1"/>
              </a:solidFill>
            </a:endParaRPr>
          </a:p>
        </p:txBody>
      </p:sp>
    </p:spTree>
    <p:extLst>
      <p:ext uri="{BB962C8B-B14F-4D97-AF65-F5344CB8AC3E}">
        <p14:creationId xmlns:p14="http://schemas.microsoft.com/office/powerpoint/2010/main" val="174270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0" y="0"/>
            <a:ext cx="9144000" cy="646331"/>
          </a:xfrm>
          <a:prstGeom prst="rect">
            <a:avLst/>
          </a:prstGeom>
          <a:solidFill>
            <a:schemeClr val="bg2"/>
          </a:solidFill>
        </p:spPr>
        <p:txBody>
          <a:bodyPr wrap="square" rtlCol="0">
            <a:spAutoFit/>
          </a:bodyPr>
          <a:lstStyle/>
          <a:p>
            <a:r>
              <a:rPr lang="en-US" sz="3600" dirty="0" smtClean="0">
                <a:ln w="0"/>
                <a:effectLst>
                  <a:outerShdw blurRad="38100" dist="19050" dir="2700000" algn="tl" rotWithShape="0">
                    <a:schemeClr val="dk1">
                      <a:alpha val="40000"/>
                    </a:schemeClr>
                  </a:outerShdw>
                </a:effectLst>
                <a:latin typeface="Athelas" charset="0"/>
                <a:ea typeface="Athelas" charset="0"/>
                <a:cs typeface="Athelas" charset="0"/>
              </a:rPr>
              <a:t>But use is variable</a:t>
            </a:r>
            <a:r>
              <a:rPr lang="is-IS" sz="3600" dirty="0" smtClean="0">
                <a:ln w="0"/>
                <a:effectLst>
                  <a:outerShdw blurRad="38100" dist="19050" dir="2700000" algn="tl" rotWithShape="0">
                    <a:schemeClr val="dk1">
                      <a:alpha val="40000"/>
                    </a:schemeClr>
                  </a:outerShdw>
                </a:effectLst>
                <a:latin typeface="Athelas" charset="0"/>
                <a:ea typeface="Athelas" charset="0"/>
                <a:cs typeface="Athelas" charset="0"/>
              </a:rPr>
              <a:t>….</a:t>
            </a:r>
            <a:endParaRPr lang="en-US" sz="1400" dirty="0">
              <a:ln w="0"/>
              <a:effectLst>
                <a:outerShdw blurRad="38100" dist="19050" dir="2700000" algn="tl" rotWithShape="0">
                  <a:schemeClr val="dk1">
                    <a:alpha val="40000"/>
                  </a:schemeClr>
                </a:outerShdw>
              </a:effectLst>
              <a:latin typeface="Athelas" charset="0"/>
              <a:ea typeface="Athelas" charset="0"/>
              <a:cs typeface="Athelas" charset="0"/>
            </a:endParaRPr>
          </a:p>
        </p:txBody>
      </p:sp>
      <p:pic>
        <p:nvPicPr>
          <p:cNvPr id="4" name="Picture 3"/>
          <p:cNvPicPr>
            <a:picLocks noChangeAspect="1"/>
          </p:cNvPicPr>
          <p:nvPr/>
        </p:nvPicPr>
        <p:blipFill rotWithShape="1">
          <a:blip r:embed="rId2">
            <a:alphaModFix amt="50000"/>
            <a:extLst>
              <a:ext uri="{28A0092B-C50C-407E-A947-70E740481C1C}">
                <a14:useLocalDpi xmlns:a14="http://schemas.microsoft.com/office/drawing/2010/main"/>
              </a:ext>
            </a:extLst>
          </a:blip>
          <a:srcRect/>
          <a:stretch/>
        </p:blipFill>
        <p:spPr>
          <a:xfrm>
            <a:off x="0" y="646331"/>
            <a:ext cx="9144000" cy="6211669"/>
          </a:xfrm>
          <a:prstGeom prst="rect">
            <a:avLst/>
          </a:prstGeom>
        </p:spPr>
      </p:pic>
      <p:sp>
        <p:nvSpPr>
          <p:cNvPr id="5" name="TextBox 4"/>
          <p:cNvSpPr txBox="1"/>
          <p:nvPr/>
        </p:nvSpPr>
        <p:spPr>
          <a:xfrm>
            <a:off x="300625" y="923206"/>
            <a:ext cx="4521896" cy="1569660"/>
          </a:xfrm>
          <a:prstGeom prst="rect">
            <a:avLst/>
          </a:prstGeom>
          <a:solidFill>
            <a:schemeClr val="bg2">
              <a:alpha val="90000"/>
            </a:schemeClr>
          </a:solidFill>
        </p:spPr>
        <p:txBody>
          <a:bodyPr wrap="square" rtlCol="0">
            <a:spAutoFit/>
          </a:bodyPr>
          <a:lstStyle/>
          <a:p>
            <a:r>
              <a:rPr lang="is-IS" sz="2400" dirty="0" smtClean="0">
                <a:latin typeface="Athelas" charset="0"/>
                <a:ea typeface="Athelas" charset="0"/>
                <a:cs typeface="Athelas" charset="0"/>
              </a:rPr>
              <a:t>Historic Climate Info:</a:t>
            </a:r>
          </a:p>
          <a:p>
            <a:pPr marL="342900" indent="-342900">
              <a:buFont typeface="Arial" charset="0"/>
              <a:buChar char="•"/>
            </a:pPr>
            <a:r>
              <a:rPr lang="is-IS" sz="2400" dirty="0" smtClean="0">
                <a:latin typeface="Athelas" charset="0"/>
                <a:ea typeface="Athelas" charset="0"/>
                <a:cs typeface="Athelas" charset="0"/>
              </a:rPr>
              <a:t>Fire and fuels</a:t>
            </a:r>
          </a:p>
          <a:p>
            <a:pPr marL="342900" indent="-342900">
              <a:buFont typeface="Arial" charset="0"/>
              <a:buChar char="•"/>
            </a:pPr>
            <a:r>
              <a:rPr lang="is-IS" sz="2400" dirty="0" smtClean="0">
                <a:latin typeface="Athelas" charset="0"/>
                <a:ea typeface="Athelas" charset="0"/>
                <a:cs typeface="Athelas" charset="0"/>
              </a:rPr>
              <a:t>Water management</a:t>
            </a:r>
          </a:p>
          <a:p>
            <a:pPr marL="342900" indent="-342900">
              <a:buFont typeface="Arial" charset="0"/>
              <a:buChar char="•"/>
            </a:pPr>
            <a:r>
              <a:rPr lang="is-IS" sz="2400" dirty="0" smtClean="0">
                <a:latin typeface="Athelas" charset="0"/>
                <a:ea typeface="Athelas" charset="0"/>
                <a:cs typeface="Athelas" charset="0"/>
              </a:rPr>
              <a:t>Range management</a:t>
            </a:r>
          </a:p>
        </p:txBody>
      </p:sp>
      <p:sp>
        <p:nvSpPr>
          <p:cNvPr id="6" name="TextBox 5"/>
          <p:cNvSpPr txBox="1"/>
          <p:nvPr/>
        </p:nvSpPr>
        <p:spPr>
          <a:xfrm>
            <a:off x="4146114" y="5008775"/>
            <a:ext cx="4774496" cy="1569660"/>
          </a:xfrm>
          <a:prstGeom prst="rect">
            <a:avLst/>
          </a:prstGeom>
          <a:solidFill>
            <a:schemeClr val="bg2">
              <a:alpha val="90000"/>
            </a:schemeClr>
          </a:solidFill>
        </p:spPr>
        <p:txBody>
          <a:bodyPr wrap="square" rtlCol="0">
            <a:spAutoFit/>
          </a:bodyPr>
          <a:lstStyle/>
          <a:p>
            <a:r>
              <a:rPr lang="is-IS" sz="2400" dirty="0" smtClean="0">
                <a:latin typeface="Athelas" charset="0"/>
                <a:ea typeface="Athelas" charset="0"/>
                <a:cs typeface="Athelas" charset="0"/>
              </a:rPr>
              <a:t>Future Climate Info:</a:t>
            </a:r>
          </a:p>
          <a:p>
            <a:pPr marL="342900" indent="-342900">
              <a:buFont typeface="Arial" charset="0"/>
              <a:buChar char="•"/>
            </a:pPr>
            <a:r>
              <a:rPr lang="is-IS" sz="2400" dirty="0" smtClean="0">
                <a:latin typeface="Athelas" charset="0"/>
                <a:ea typeface="Athelas" charset="0"/>
                <a:cs typeface="Athelas" charset="0"/>
              </a:rPr>
              <a:t>Water management	</a:t>
            </a:r>
          </a:p>
          <a:p>
            <a:pPr marL="342900" indent="-342900">
              <a:buFont typeface="Arial" charset="0"/>
              <a:buChar char="•"/>
            </a:pPr>
            <a:r>
              <a:rPr lang="is-IS" sz="2400" dirty="0" smtClean="0">
                <a:latin typeface="Athelas" charset="0"/>
                <a:ea typeface="Athelas" charset="0"/>
                <a:cs typeface="Athelas" charset="0"/>
              </a:rPr>
              <a:t>Restoration/Forest management</a:t>
            </a:r>
          </a:p>
          <a:p>
            <a:pPr marL="342900" indent="-342900">
              <a:buFont typeface="Arial" charset="0"/>
              <a:buChar char="•"/>
            </a:pPr>
            <a:r>
              <a:rPr lang="is-IS" sz="2400" dirty="0" smtClean="0">
                <a:latin typeface="Athelas" charset="0"/>
                <a:ea typeface="Athelas" charset="0"/>
                <a:cs typeface="Athelas" charset="0"/>
              </a:rPr>
              <a:t>Wildlife management</a:t>
            </a:r>
          </a:p>
        </p:txBody>
      </p:sp>
    </p:spTree>
    <p:extLst>
      <p:ext uri="{BB962C8B-B14F-4D97-AF65-F5344CB8AC3E}">
        <p14:creationId xmlns:p14="http://schemas.microsoft.com/office/powerpoint/2010/main" val="1066231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0" y="1277655"/>
            <a:ext cx="8392438" cy="5580345"/>
          </a:xfrm>
          <a:prstGeom prst="rect">
            <a:avLst/>
          </a:prstGeom>
        </p:spPr>
      </p:pic>
      <p:sp>
        <p:nvSpPr>
          <p:cNvPr id="3" name="TextBox 2"/>
          <p:cNvSpPr txBox="1"/>
          <p:nvPr/>
        </p:nvSpPr>
        <p:spPr>
          <a:xfrm>
            <a:off x="0" y="0"/>
            <a:ext cx="9144000" cy="646331"/>
          </a:xfrm>
          <a:prstGeom prst="rect">
            <a:avLst/>
          </a:prstGeom>
          <a:solidFill>
            <a:schemeClr val="bg2"/>
          </a:solidFill>
        </p:spPr>
        <p:txBody>
          <a:bodyPr wrap="square" rtlCol="0">
            <a:spAutoFit/>
          </a:bodyPr>
          <a:lstStyle/>
          <a:p>
            <a:r>
              <a:rPr lang="en-US" sz="3600" dirty="0" smtClean="0">
                <a:ln w="0"/>
                <a:effectLst>
                  <a:outerShdw blurRad="38100" dist="19050" dir="2700000" algn="tl" rotWithShape="0">
                    <a:schemeClr val="dk1">
                      <a:alpha val="40000"/>
                    </a:schemeClr>
                  </a:outerShdw>
                </a:effectLst>
                <a:latin typeface="Athelas" charset="0"/>
                <a:ea typeface="Athelas" charset="0"/>
                <a:cs typeface="Athelas" charset="0"/>
              </a:rPr>
              <a:t>What prevents the use of climate information?</a:t>
            </a:r>
            <a:endParaRPr lang="en-US" sz="1400" dirty="0">
              <a:ln w="0"/>
              <a:effectLst>
                <a:outerShdw blurRad="38100" dist="19050" dir="2700000" algn="tl" rotWithShape="0">
                  <a:schemeClr val="dk1">
                    <a:alpha val="40000"/>
                  </a:schemeClr>
                </a:outerShdw>
              </a:effectLst>
              <a:latin typeface="Athelas" charset="0"/>
              <a:ea typeface="Athelas" charset="0"/>
              <a:cs typeface="Athelas" charset="0"/>
            </a:endParaRPr>
          </a:p>
        </p:txBody>
      </p:sp>
    </p:spTree>
    <p:extLst>
      <p:ext uri="{BB962C8B-B14F-4D97-AF65-F5344CB8AC3E}">
        <p14:creationId xmlns:p14="http://schemas.microsoft.com/office/powerpoint/2010/main" val="1189515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4547"/>
            <a:ext cx="9144000" cy="6853453"/>
          </a:xfrm>
          <a:prstGeom prst="rect">
            <a:avLst/>
          </a:prstGeom>
        </p:spPr>
      </p:pic>
      <p:sp>
        <p:nvSpPr>
          <p:cNvPr id="6" name="Title 2"/>
          <p:cNvSpPr>
            <a:spLocks noGrp="1"/>
          </p:cNvSpPr>
          <p:nvPr>
            <p:ph type="title"/>
          </p:nvPr>
        </p:nvSpPr>
        <p:spPr>
          <a:xfrm>
            <a:off x="22860" y="5625902"/>
            <a:ext cx="9144000" cy="1578279"/>
          </a:xfrm>
        </p:spPr>
        <p:txBody>
          <a:bodyPr anchor="t">
            <a:noAutofit/>
          </a:bodyPr>
          <a:lstStyle/>
          <a:p>
            <a:r>
              <a:rPr lang="en-US" sz="4400" dirty="0" smtClean="0">
                <a:solidFill>
                  <a:schemeClr val="bg1"/>
                </a:solidFill>
                <a:latin typeface="Athelas" charset="0"/>
                <a:ea typeface="Athelas" charset="0"/>
                <a:cs typeface="Athelas" charset="0"/>
              </a:rPr>
              <a:t>Looking forward: Collaboration </a:t>
            </a:r>
            <a:r>
              <a:rPr lang="en-US" sz="4400" smtClean="0">
                <a:solidFill>
                  <a:schemeClr val="bg1"/>
                </a:solidFill>
                <a:latin typeface="Athelas" charset="0"/>
                <a:ea typeface="Athelas" charset="0"/>
                <a:cs typeface="Athelas" charset="0"/>
              </a:rPr>
              <a:t>and climate change</a:t>
            </a:r>
            <a:r>
              <a:rPr lang="en-US" sz="4400" dirty="0">
                <a:solidFill>
                  <a:schemeClr val="bg1"/>
                </a:solidFill>
                <a:latin typeface="Athelas" charset="0"/>
                <a:ea typeface="Athelas" charset="0"/>
                <a:cs typeface="Athelas" charset="0"/>
              </a:rPr>
              <a:t/>
            </a:r>
            <a:br>
              <a:rPr lang="en-US" sz="4400" dirty="0">
                <a:solidFill>
                  <a:schemeClr val="bg1"/>
                </a:solidFill>
                <a:latin typeface="Athelas" charset="0"/>
                <a:ea typeface="Athelas" charset="0"/>
                <a:cs typeface="Athelas" charset="0"/>
              </a:rPr>
            </a:br>
            <a:endParaRPr lang="en-US" sz="4400" dirty="0">
              <a:solidFill>
                <a:schemeClr val="bg1"/>
              </a:solidFill>
              <a:latin typeface="Athelas" charset="0"/>
              <a:ea typeface="Athelas" charset="0"/>
              <a:cs typeface="Athelas" charset="0"/>
            </a:endParaRPr>
          </a:p>
        </p:txBody>
      </p:sp>
    </p:spTree>
    <p:extLst>
      <p:ext uri="{BB962C8B-B14F-4D97-AF65-F5344CB8AC3E}">
        <p14:creationId xmlns:p14="http://schemas.microsoft.com/office/powerpoint/2010/main" val="62939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alphaModFix amt="85000"/>
            <a:extLst>
              <a:ext uri="{28A0092B-C50C-407E-A947-70E740481C1C}">
                <a14:useLocalDpi xmlns:a14="http://schemas.microsoft.com/office/drawing/2010/main"/>
              </a:ext>
            </a:extLst>
          </a:blip>
          <a:srcRect/>
          <a:stretch/>
        </p:blipFill>
        <p:spPr>
          <a:xfrm>
            <a:off x="1" y="646331"/>
            <a:ext cx="9144000" cy="6211669"/>
          </a:xfrm>
          <a:prstGeom prst="rect">
            <a:avLst/>
          </a:prstGeom>
        </p:spPr>
      </p:pic>
      <p:sp>
        <p:nvSpPr>
          <p:cNvPr id="6" name="TextBox 5"/>
          <p:cNvSpPr txBox="1"/>
          <p:nvPr/>
        </p:nvSpPr>
        <p:spPr>
          <a:xfrm>
            <a:off x="0" y="0"/>
            <a:ext cx="9144000" cy="646331"/>
          </a:xfrm>
          <a:prstGeom prst="rect">
            <a:avLst/>
          </a:prstGeom>
          <a:solidFill>
            <a:schemeClr val="bg2"/>
          </a:solidFill>
        </p:spPr>
        <p:txBody>
          <a:bodyPr wrap="square" rtlCol="0">
            <a:spAutoFit/>
          </a:bodyPr>
          <a:lstStyle/>
          <a:p>
            <a:r>
              <a:rPr lang="en-US" sz="3600" dirty="0" smtClean="0">
                <a:ln w="0"/>
                <a:effectLst>
                  <a:outerShdw blurRad="38100" dist="19050" dir="2700000" algn="tl" rotWithShape="0">
                    <a:schemeClr val="dk1">
                      <a:alpha val="40000"/>
                    </a:schemeClr>
                  </a:outerShdw>
                </a:effectLst>
                <a:latin typeface="Athelas" charset="0"/>
                <a:ea typeface="Athelas" charset="0"/>
                <a:cs typeface="Athelas" charset="0"/>
              </a:rPr>
              <a:t>Demand is increasing</a:t>
            </a:r>
            <a:endParaRPr lang="en-US" sz="1400" dirty="0">
              <a:ln w="0"/>
              <a:effectLst>
                <a:outerShdw blurRad="38100" dist="19050" dir="2700000" algn="tl" rotWithShape="0">
                  <a:schemeClr val="dk1">
                    <a:alpha val="40000"/>
                  </a:schemeClr>
                </a:outerShdw>
              </a:effectLst>
              <a:latin typeface="Athelas" charset="0"/>
              <a:ea typeface="Athelas" charset="0"/>
              <a:cs typeface="Athelas" charset="0"/>
            </a:endParaRPr>
          </a:p>
        </p:txBody>
      </p:sp>
      <p:sp>
        <p:nvSpPr>
          <p:cNvPr id="2" name="TextBox 1"/>
          <p:cNvSpPr txBox="1"/>
          <p:nvPr/>
        </p:nvSpPr>
        <p:spPr>
          <a:xfrm>
            <a:off x="212942" y="939452"/>
            <a:ext cx="6162806" cy="1631216"/>
          </a:xfrm>
          <a:prstGeom prst="rect">
            <a:avLst/>
          </a:prstGeom>
          <a:solidFill>
            <a:schemeClr val="bg2">
              <a:alpha val="85000"/>
            </a:schemeClr>
          </a:solidFill>
        </p:spPr>
        <p:txBody>
          <a:bodyPr wrap="square" rtlCol="0">
            <a:spAutoFit/>
          </a:bodyPr>
          <a:lstStyle/>
          <a:p>
            <a:r>
              <a:rPr lang="en-US" sz="2000" i="1" dirty="0">
                <a:latin typeface="Athelas" charset="0"/>
                <a:ea typeface="Athelas" charset="0"/>
                <a:cs typeface="Athelas" charset="0"/>
              </a:rPr>
              <a:t>“The nation's forests and grasslands are at risk due to the effects of climate change and other major drivers of landscape change. But the Forest Service is already doing much to help ecosystems adapt. We can and will do more, but we cannot succeed alone.” -- </a:t>
            </a:r>
            <a:r>
              <a:rPr lang="en-US" sz="2000" dirty="0">
                <a:latin typeface="Athelas" charset="0"/>
                <a:ea typeface="Athelas" charset="0"/>
                <a:cs typeface="Athelas" charset="0"/>
              </a:rPr>
              <a:t>Forest Service Chief Tom </a:t>
            </a:r>
            <a:r>
              <a:rPr lang="en-US" sz="2000" dirty="0" smtClean="0">
                <a:latin typeface="Athelas" charset="0"/>
                <a:ea typeface="Athelas" charset="0"/>
                <a:cs typeface="Athelas" charset="0"/>
              </a:rPr>
              <a:t>Tidwell</a:t>
            </a:r>
            <a:endParaRPr lang="en-US" sz="2000" dirty="0">
              <a:latin typeface="Athelas" charset="0"/>
              <a:ea typeface="Athelas" charset="0"/>
              <a:cs typeface="Athelas" charset="0"/>
            </a:endParaRPr>
          </a:p>
        </p:txBody>
      </p:sp>
      <p:sp>
        <p:nvSpPr>
          <p:cNvPr id="7" name="TextBox 6"/>
          <p:cNvSpPr txBox="1"/>
          <p:nvPr/>
        </p:nvSpPr>
        <p:spPr>
          <a:xfrm>
            <a:off x="3131507" y="4915784"/>
            <a:ext cx="5736921" cy="1631216"/>
          </a:xfrm>
          <a:prstGeom prst="rect">
            <a:avLst/>
          </a:prstGeom>
          <a:solidFill>
            <a:schemeClr val="bg2">
              <a:alpha val="85000"/>
            </a:schemeClr>
          </a:solidFill>
        </p:spPr>
        <p:txBody>
          <a:bodyPr wrap="square" rtlCol="0">
            <a:spAutoFit/>
          </a:bodyPr>
          <a:lstStyle/>
          <a:p>
            <a:r>
              <a:rPr lang="en-US" sz="2000" i="1" dirty="0">
                <a:latin typeface="Athelas" charset="0"/>
                <a:ea typeface="Athelas" charset="0"/>
                <a:cs typeface="Athelas" charset="0"/>
              </a:rPr>
              <a:t>“Our shared vision begins with restoration. Restoration means managing forest lands first and foremost to protect our water resources, while making our forests more resilient to climate change.”</a:t>
            </a:r>
          </a:p>
          <a:p>
            <a:r>
              <a:rPr lang="en-US" sz="2000" dirty="0">
                <a:latin typeface="Athelas" charset="0"/>
                <a:ea typeface="Athelas" charset="0"/>
                <a:cs typeface="Athelas" charset="0"/>
              </a:rPr>
              <a:t>~ USDA Secretary Tom </a:t>
            </a:r>
            <a:r>
              <a:rPr lang="en-US" sz="2000" dirty="0" smtClean="0">
                <a:latin typeface="Athelas" charset="0"/>
                <a:ea typeface="Athelas" charset="0"/>
                <a:cs typeface="Athelas" charset="0"/>
              </a:rPr>
              <a:t>Vilsack</a:t>
            </a:r>
            <a:endParaRPr lang="en-US" sz="2000" i="1" dirty="0">
              <a:latin typeface="Athelas" charset="0"/>
              <a:ea typeface="Athelas" charset="0"/>
              <a:cs typeface="Athelas" charset="0"/>
            </a:endParaRPr>
          </a:p>
        </p:txBody>
      </p:sp>
    </p:spTree>
    <p:extLst>
      <p:ext uri="{BB962C8B-B14F-4D97-AF65-F5344CB8AC3E}">
        <p14:creationId xmlns:p14="http://schemas.microsoft.com/office/powerpoint/2010/main" val="1920163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0"/>
            <a:ext cx="9144000" cy="646331"/>
          </a:xfrm>
          <a:prstGeom prst="rect">
            <a:avLst/>
          </a:prstGeom>
          <a:solidFill>
            <a:schemeClr val="bg2"/>
          </a:solidFill>
        </p:spPr>
        <p:txBody>
          <a:bodyPr wrap="square" rtlCol="0">
            <a:spAutoFit/>
          </a:bodyPr>
          <a:lstStyle/>
          <a:p>
            <a:r>
              <a:rPr lang="en-US" sz="3600" dirty="0" smtClean="0">
                <a:ln w="0"/>
                <a:effectLst>
                  <a:outerShdw blurRad="38100" dist="19050" dir="2700000" algn="tl" rotWithShape="0">
                    <a:schemeClr val="dk1">
                      <a:alpha val="40000"/>
                    </a:schemeClr>
                  </a:outerShdw>
                </a:effectLst>
                <a:latin typeface="Athelas" charset="0"/>
                <a:ea typeface="Athelas" charset="0"/>
                <a:cs typeface="Athelas" charset="0"/>
              </a:rPr>
              <a:t>Overcoming limitations</a:t>
            </a:r>
            <a:endParaRPr lang="en-US" sz="1400" dirty="0">
              <a:ln w="0"/>
              <a:effectLst>
                <a:outerShdw blurRad="38100" dist="19050" dir="2700000" algn="tl" rotWithShape="0">
                  <a:schemeClr val="dk1">
                    <a:alpha val="40000"/>
                  </a:schemeClr>
                </a:outerShdw>
              </a:effectLst>
              <a:latin typeface="Athelas" charset="0"/>
              <a:ea typeface="Athelas" charset="0"/>
              <a:cs typeface="Athelas" charset="0"/>
            </a:endParaRPr>
          </a:p>
        </p:txBody>
      </p:sp>
      <p:pic>
        <p:nvPicPr>
          <p:cNvPr id="3" name="Picture 2"/>
          <p:cNvPicPr>
            <a:picLocks noChangeAspect="1"/>
          </p:cNvPicPr>
          <p:nvPr/>
        </p:nvPicPr>
        <p:blipFill rotWithShape="1">
          <a:blip r:embed="rId2">
            <a:alphaModFix amt="85000"/>
            <a:extLst>
              <a:ext uri="{28A0092B-C50C-407E-A947-70E740481C1C}">
                <a14:useLocalDpi xmlns:a14="http://schemas.microsoft.com/office/drawing/2010/main"/>
              </a:ext>
            </a:extLst>
          </a:blip>
          <a:srcRect/>
          <a:stretch/>
        </p:blipFill>
        <p:spPr>
          <a:xfrm>
            <a:off x="0" y="646330"/>
            <a:ext cx="9144000" cy="6211669"/>
          </a:xfrm>
          <a:prstGeom prst="rect">
            <a:avLst/>
          </a:prstGeom>
        </p:spPr>
      </p:pic>
      <p:sp>
        <p:nvSpPr>
          <p:cNvPr id="4" name="TextBox 3"/>
          <p:cNvSpPr txBox="1"/>
          <p:nvPr/>
        </p:nvSpPr>
        <p:spPr>
          <a:xfrm>
            <a:off x="4572000" y="914400"/>
            <a:ext cx="4384110" cy="1200329"/>
          </a:xfrm>
          <a:prstGeom prst="rect">
            <a:avLst/>
          </a:prstGeom>
          <a:solidFill>
            <a:schemeClr val="bg2">
              <a:alpha val="85000"/>
            </a:schemeClr>
          </a:solidFill>
        </p:spPr>
        <p:txBody>
          <a:bodyPr wrap="square" rtlCol="0">
            <a:spAutoFit/>
          </a:bodyPr>
          <a:lstStyle/>
          <a:p>
            <a:r>
              <a:rPr lang="en-US" sz="2400" dirty="0" err="1" smtClean="0">
                <a:latin typeface="Athelas" charset="0"/>
                <a:ea typeface="Athelas" charset="0"/>
                <a:cs typeface="Athelas" charset="0"/>
              </a:rPr>
              <a:t>Collaboratives</a:t>
            </a:r>
            <a:r>
              <a:rPr lang="en-US" sz="2400" dirty="0" smtClean="0">
                <a:latin typeface="Athelas" charset="0"/>
                <a:ea typeface="Athelas" charset="0"/>
                <a:cs typeface="Athelas" charset="0"/>
              </a:rPr>
              <a:t> provide access to a broader suite of expertise and capacity</a:t>
            </a:r>
            <a:endParaRPr lang="en-US" sz="2400" dirty="0">
              <a:latin typeface="Athelas" charset="0"/>
              <a:ea typeface="Athelas" charset="0"/>
              <a:cs typeface="Athelas" charset="0"/>
            </a:endParaRPr>
          </a:p>
        </p:txBody>
      </p:sp>
      <p:sp>
        <p:nvSpPr>
          <p:cNvPr id="5" name="TextBox 4"/>
          <p:cNvSpPr txBox="1"/>
          <p:nvPr/>
        </p:nvSpPr>
        <p:spPr>
          <a:xfrm>
            <a:off x="4181606" y="5373771"/>
            <a:ext cx="4774504" cy="1200329"/>
          </a:xfrm>
          <a:prstGeom prst="rect">
            <a:avLst/>
          </a:prstGeom>
          <a:solidFill>
            <a:schemeClr val="bg2">
              <a:alpha val="85000"/>
            </a:schemeClr>
          </a:solidFill>
        </p:spPr>
        <p:txBody>
          <a:bodyPr wrap="square" rtlCol="0">
            <a:spAutoFit/>
          </a:bodyPr>
          <a:lstStyle/>
          <a:p>
            <a:r>
              <a:rPr lang="en-US" sz="2400" dirty="0" err="1" smtClean="0">
                <a:latin typeface="Athelas" charset="0"/>
                <a:ea typeface="Athelas" charset="0"/>
                <a:cs typeface="Athelas" charset="0"/>
              </a:rPr>
              <a:t>Collaboratives</a:t>
            </a:r>
            <a:r>
              <a:rPr lang="en-US" sz="2400" dirty="0" smtClean="0">
                <a:latin typeface="Athelas" charset="0"/>
                <a:ea typeface="Athelas" charset="0"/>
                <a:cs typeface="Athelas" charset="0"/>
              </a:rPr>
              <a:t> can alter the sociopolitical context for decision-making</a:t>
            </a:r>
            <a:endParaRPr lang="en-US" sz="2400" dirty="0">
              <a:latin typeface="Athelas" charset="0"/>
              <a:ea typeface="Athelas" charset="0"/>
              <a:cs typeface="Athelas" charset="0"/>
            </a:endParaRPr>
          </a:p>
        </p:txBody>
      </p:sp>
      <p:sp>
        <p:nvSpPr>
          <p:cNvPr id="7" name="TextBox 6"/>
          <p:cNvSpPr txBox="1"/>
          <p:nvPr/>
        </p:nvSpPr>
        <p:spPr>
          <a:xfrm>
            <a:off x="187890" y="3144085"/>
            <a:ext cx="4384110" cy="830997"/>
          </a:xfrm>
          <a:prstGeom prst="rect">
            <a:avLst/>
          </a:prstGeom>
          <a:solidFill>
            <a:schemeClr val="bg2">
              <a:alpha val="85000"/>
            </a:schemeClr>
          </a:solidFill>
        </p:spPr>
        <p:txBody>
          <a:bodyPr wrap="square" rtlCol="0">
            <a:spAutoFit/>
          </a:bodyPr>
          <a:lstStyle/>
          <a:p>
            <a:r>
              <a:rPr lang="en-US" sz="2400" dirty="0" err="1" smtClean="0">
                <a:latin typeface="Athelas" charset="0"/>
                <a:ea typeface="Athelas" charset="0"/>
                <a:cs typeface="Athelas" charset="0"/>
              </a:rPr>
              <a:t>Collaboratives</a:t>
            </a:r>
            <a:r>
              <a:rPr lang="en-US" sz="2400" dirty="0" smtClean="0">
                <a:latin typeface="Athelas" charset="0"/>
                <a:ea typeface="Athelas" charset="0"/>
                <a:cs typeface="Athelas" charset="0"/>
              </a:rPr>
              <a:t> provide context to ensure credibility ad utility</a:t>
            </a:r>
            <a:endParaRPr lang="en-US" sz="2400" dirty="0">
              <a:latin typeface="Athelas" charset="0"/>
              <a:ea typeface="Athelas" charset="0"/>
              <a:cs typeface="Athelas" charset="0"/>
            </a:endParaRPr>
          </a:p>
        </p:txBody>
      </p:sp>
    </p:spTree>
    <p:extLst>
      <p:ext uri="{BB962C8B-B14F-4D97-AF65-F5344CB8AC3E}">
        <p14:creationId xmlns:p14="http://schemas.microsoft.com/office/powerpoint/2010/main" val="726802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540093"/>
            <a:ext cx="9144000" cy="1317907"/>
          </a:xfrm>
          <a:prstGeom prst="rect">
            <a:avLst/>
          </a:prstGeom>
        </p:spPr>
      </p:pic>
      <p:sp>
        <p:nvSpPr>
          <p:cNvPr id="5" name="Title 1"/>
          <p:cNvSpPr txBox="1">
            <a:spLocks/>
          </p:cNvSpPr>
          <p:nvPr/>
        </p:nvSpPr>
        <p:spPr>
          <a:xfrm>
            <a:off x="0" y="0"/>
            <a:ext cx="9144000" cy="688932"/>
          </a:xfrm>
          <a:prstGeom prst="rect">
            <a:avLst/>
          </a:prstGeom>
          <a:solidFill>
            <a:schemeClr val="bg2">
              <a:alpha val="70000"/>
            </a:schemeClr>
          </a:solidFill>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pc="0" dirty="0" smtClean="0">
                <a:ln w="0"/>
                <a:solidFill>
                  <a:schemeClr val="tx1"/>
                </a:solidFill>
                <a:effectLst>
                  <a:outerShdw blurRad="38100" dist="19050" dir="2700000" algn="tl" rotWithShape="0">
                    <a:schemeClr val="dk1">
                      <a:alpha val="40000"/>
                    </a:schemeClr>
                  </a:outerShdw>
                </a:effectLst>
                <a:latin typeface="Athelas" charset="0"/>
                <a:ea typeface="Athelas" charset="0"/>
                <a:cs typeface="Athelas" charset="0"/>
              </a:rPr>
              <a:t>Giving credit where it’s due</a:t>
            </a:r>
            <a:r>
              <a:rPr lang="is-IS" spc="0" dirty="0" smtClean="0">
                <a:ln w="0"/>
                <a:solidFill>
                  <a:schemeClr val="tx1"/>
                </a:solidFill>
                <a:effectLst>
                  <a:outerShdw blurRad="38100" dist="19050" dir="2700000" algn="tl" rotWithShape="0">
                    <a:schemeClr val="dk1">
                      <a:alpha val="40000"/>
                    </a:schemeClr>
                  </a:outerShdw>
                </a:effectLst>
                <a:latin typeface="Athelas" charset="0"/>
                <a:ea typeface="Athelas" charset="0"/>
                <a:cs typeface="Athelas" charset="0"/>
              </a:rPr>
              <a:t>…</a:t>
            </a:r>
            <a:endParaRPr lang="en-US" spc="0" dirty="0">
              <a:ln w="0"/>
              <a:solidFill>
                <a:schemeClr val="tx1"/>
              </a:solidFill>
              <a:effectLst>
                <a:outerShdw blurRad="38100" dist="19050" dir="2700000" algn="tl" rotWithShape="0">
                  <a:schemeClr val="dk1">
                    <a:alpha val="40000"/>
                  </a:schemeClr>
                </a:outerShdw>
              </a:effectLst>
              <a:latin typeface="Athelas" charset="0"/>
              <a:ea typeface="Athelas" charset="0"/>
              <a:cs typeface="Athelas" charset="0"/>
            </a:endParaRPr>
          </a:p>
        </p:txBody>
      </p:sp>
      <p:sp>
        <p:nvSpPr>
          <p:cNvPr id="6" name="Content Placeholder 2"/>
          <p:cNvSpPr txBox="1">
            <a:spLocks/>
          </p:cNvSpPr>
          <p:nvPr/>
        </p:nvSpPr>
        <p:spPr>
          <a:xfrm>
            <a:off x="0" y="688931"/>
            <a:ext cx="9143999" cy="4851161"/>
          </a:xfrm>
          <a:prstGeom prst="rect">
            <a:avLst/>
          </a:prstGeom>
          <a:solidFill>
            <a:schemeClr val="accent5">
              <a:lumMod val="50000"/>
            </a:schemeClr>
          </a:solidFill>
        </p:spPr>
        <p:txBody>
          <a:bodyPr anchor="ct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smtClean="0">
                <a:solidFill>
                  <a:schemeClr val="bg1"/>
                </a:solidFill>
                <a:latin typeface="Athelas" charset="0"/>
                <a:ea typeface="Athelas" charset="0"/>
                <a:cs typeface="Athelas" charset="0"/>
              </a:rPr>
              <a:t>The Southwest Climate Science Center</a:t>
            </a:r>
          </a:p>
          <a:p>
            <a:r>
              <a:rPr lang="en-US" sz="2800" dirty="0" smtClean="0">
                <a:solidFill>
                  <a:schemeClr val="bg1"/>
                </a:solidFill>
                <a:latin typeface="Athelas" charset="0"/>
                <a:ea typeface="Athelas" charset="0"/>
                <a:cs typeface="Athelas" charset="0"/>
              </a:rPr>
              <a:t>California, Desert, Great Basin, and Southern Rockies LCCs</a:t>
            </a:r>
          </a:p>
          <a:p>
            <a:r>
              <a:rPr lang="en-US" sz="2800" dirty="0" smtClean="0">
                <a:solidFill>
                  <a:schemeClr val="bg1"/>
                </a:solidFill>
                <a:latin typeface="Athelas" charset="0"/>
                <a:ea typeface="Athelas" charset="0"/>
                <a:cs typeface="Athelas" charset="0"/>
              </a:rPr>
              <a:t>John Muir Institute of the Environment</a:t>
            </a:r>
          </a:p>
          <a:p>
            <a:r>
              <a:rPr lang="en-US" sz="2800" dirty="0" smtClean="0">
                <a:solidFill>
                  <a:schemeClr val="bg1"/>
                </a:solidFill>
                <a:latin typeface="Athelas" charset="0"/>
                <a:ea typeface="Athelas" charset="0"/>
                <a:cs typeface="Athelas" charset="0"/>
              </a:rPr>
              <a:t>Consultative group participants</a:t>
            </a:r>
          </a:p>
          <a:p>
            <a:r>
              <a:rPr lang="en-US" sz="2800" dirty="0" smtClean="0">
                <a:solidFill>
                  <a:schemeClr val="bg1"/>
                </a:solidFill>
                <a:latin typeface="Athelas" charset="0"/>
                <a:ea typeface="Athelas" charset="0"/>
                <a:cs typeface="Athelas" charset="0"/>
              </a:rPr>
              <a:t>Survey beta-testers and respondents</a:t>
            </a:r>
            <a:endParaRPr lang="en-US" sz="2800" dirty="0" smtClean="0">
              <a:solidFill>
                <a:schemeClr val="bg1"/>
              </a:solidFill>
              <a:latin typeface="Athelas" charset="0"/>
              <a:ea typeface="Athelas" charset="0"/>
              <a:cs typeface="Athelas" charset="0"/>
            </a:endParaRPr>
          </a:p>
          <a:p>
            <a:endParaRPr lang="en-US" sz="2800" dirty="0" smtClean="0">
              <a:solidFill>
                <a:schemeClr val="bg1"/>
              </a:solidFill>
              <a:latin typeface="Athelas" charset="0"/>
              <a:ea typeface="Athelas" charset="0"/>
              <a:cs typeface="Athelas" charset="0"/>
            </a:endParaRPr>
          </a:p>
          <a:p>
            <a:r>
              <a:rPr lang="en-US" sz="2800" dirty="0" smtClean="0">
                <a:solidFill>
                  <a:schemeClr val="bg1"/>
                </a:solidFill>
                <a:latin typeface="Athelas" charset="0"/>
                <a:ea typeface="Athelas" charset="0"/>
                <a:cs typeface="Athelas" charset="0"/>
              </a:rPr>
              <a:t>The National Forest Foundation</a:t>
            </a:r>
            <a:endParaRPr lang="en-US" sz="2800" dirty="0" smtClean="0">
              <a:solidFill>
                <a:schemeClr val="bg1"/>
              </a:solidFill>
              <a:latin typeface="Athelas" charset="0"/>
              <a:ea typeface="Athelas" charset="0"/>
              <a:cs typeface="Athelas" charset="0"/>
            </a:endParaRPr>
          </a:p>
        </p:txBody>
      </p:sp>
    </p:spTree>
    <p:extLst>
      <p:ext uri="{BB962C8B-B14F-4D97-AF65-F5344CB8AC3E}">
        <p14:creationId xmlns:p14="http://schemas.microsoft.com/office/powerpoint/2010/main" val="977119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0"/>
            <a:ext cx="9144000" cy="6858000"/>
          </a:xfrm>
          <a:prstGeom prst="rect">
            <a:avLst/>
          </a:prstGeom>
        </p:spPr>
      </p:pic>
    </p:spTree>
    <p:extLst>
      <p:ext uri="{BB962C8B-B14F-4D97-AF65-F5344CB8AC3E}">
        <p14:creationId xmlns:p14="http://schemas.microsoft.com/office/powerpoint/2010/main" val="2044956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540093"/>
            <a:ext cx="9144000" cy="1317907"/>
          </a:xfrm>
          <a:prstGeom prst="rect">
            <a:avLst/>
          </a:prstGeom>
        </p:spPr>
      </p:pic>
      <p:sp>
        <p:nvSpPr>
          <p:cNvPr id="5" name="Title 1"/>
          <p:cNvSpPr txBox="1">
            <a:spLocks/>
          </p:cNvSpPr>
          <p:nvPr/>
        </p:nvSpPr>
        <p:spPr>
          <a:xfrm>
            <a:off x="0" y="0"/>
            <a:ext cx="9144000" cy="1060834"/>
          </a:xfrm>
          <a:prstGeom prst="rect">
            <a:avLst/>
          </a:prstGeom>
          <a:solidFill>
            <a:schemeClr val="bg2">
              <a:alpha val="70000"/>
            </a:schemeClr>
          </a:solidFill>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pc="0" dirty="0" smtClean="0">
                <a:ln w="0"/>
                <a:solidFill>
                  <a:schemeClr val="tx1"/>
                </a:solidFill>
                <a:effectLst>
                  <a:outerShdw blurRad="38100" dist="19050" dir="2700000" algn="tl" rotWithShape="0">
                    <a:schemeClr val="dk1">
                      <a:alpha val="40000"/>
                    </a:schemeClr>
                  </a:outerShdw>
                </a:effectLst>
                <a:latin typeface="Athelas" charset="0"/>
                <a:ea typeface="Athelas" charset="0"/>
                <a:cs typeface="Athelas" charset="0"/>
              </a:rPr>
              <a:t>So much to say, so little time</a:t>
            </a:r>
            <a:r>
              <a:rPr lang="is-IS" spc="0" dirty="0" smtClean="0">
                <a:ln w="0"/>
                <a:solidFill>
                  <a:schemeClr val="tx1"/>
                </a:solidFill>
                <a:effectLst>
                  <a:outerShdw blurRad="38100" dist="19050" dir="2700000" algn="tl" rotWithShape="0">
                    <a:schemeClr val="dk1">
                      <a:alpha val="40000"/>
                    </a:schemeClr>
                  </a:outerShdw>
                </a:effectLst>
                <a:latin typeface="Athelas" charset="0"/>
                <a:ea typeface="Athelas" charset="0"/>
                <a:cs typeface="Athelas" charset="0"/>
              </a:rPr>
              <a:t>…</a:t>
            </a:r>
            <a:endParaRPr lang="en-US" spc="0" dirty="0">
              <a:ln w="0"/>
              <a:solidFill>
                <a:schemeClr val="tx1"/>
              </a:solidFill>
              <a:effectLst>
                <a:outerShdw blurRad="38100" dist="19050" dir="2700000" algn="tl" rotWithShape="0">
                  <a:schemeClr val="dk1">
                    <a:alpha val="40000"/>
                  </a:schemeClr>
                </a:outerShdw>
              </a:effectLst>
              <a:latin typeface="Athelas" charset="0"/>
              <a:ea typeface="Athelas" charset="0"/>
              <a:cs typeface="Athelas" charset="0"/>
            </a:endParaRPr>
          </a:p>
        </p:txBody>
      </p:sp>
      <p:sp>
        <p:nvSpPr>
          <p:cNvPr id="6" name="Content Placeholder 2"/>
          <p:cNvSpPr txBox="1">
            <a:spLocks/>
          </p:cNvSpPr>
          <p:nvPr/>
        </p:nvSpPr>
        <p:spPr>
          <a:xfrm>
            <a:off x="0" y="1021587"/>
            <a:ext cx="9143999" cy="4518506"/>
          </a:xfrm>
          <a:prstGeom prst="rect">
            <a:avLst/>
          </a:prstGeom>
          <a:solidFill>
            <a:schemeClr val="accent5">
              <a:lumMod val="50000"/>
            </a:schemeClr>
          </a:solidFill>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smtClean="0">
                <a:solidFill>
                  <a:schemeClr val="bg1"/>
                </a:solidFill>
                <a:latin typeface="Athelas" charset="0"/>
                <a:ea typeface="Athelas" charset="0"/>
                <a:cs typeface="Athelas" charset="0"/>
              </a:rPr>
              <a:t>The challenge of integrating climate information</a:t>
            </a:r>
            <a:endParaRPr lang="en-US" sz="2800" dirty="0" smtClean="0">
              <a:solidFill>
                <a:schemeClr val="bg1"/>
              </a:solidFill>
              <a:latin typeface="Athelas" charset="0"/>
              <a:ea typeface="Athelas" charset="0"/>
              <a:cs typeface="Athelas" charset="0"/>
            </a:endParaRPr>
          </a:p>
          <a:p>
            <a:endParaRPr lang="en-US" sz="2800" dirty="0" smtClean="0">
              <a:solidFill>
                <a:schemeClr val="bg1"/>
              </a:solidFill>
              <a:latin typeface="Athelas" charset="0"/>
              <a:ea typeface="Athelas" charset="0"/>
              <a:cs typeface="Athelas" charset="0"/>
            </a:endParaRPr>
          </a:p>
          <a:p>
            <a:endParaRPr lang="en-US" sz="2800" dirty="0" smtClean="0">
              <a:solidFill>
                <a:schemeClr val="bg1"/>
              </a:solidFill>
              <a:latin typeface="Athelas" charset="0"/>
              <a:ea typeface="Athelas" charset="0"/>
              <a:cs typeface="Athelas" charset="0"/>
            </a:endParaRPr>
          </a:p>
          <a:p>
            <a:r>
              <a:rPr lang="en-US" sz="2800" dirty="0" smtClean="0">
                <a:solidFill>
                  <a:schemeClr val="bg1"/>
                </a:solidFill>
                <a:latin typeface="Athelas" charset="0"/>
                <a:ea typeface="Athelas" charset="0"/>
                <a:cs typeface="Athelas" charset="0"/>
              </a:rPr>
              <a:t>“Current conditions” of climate information use</a:t>
            </a:r>
            <a:endParaRPr lang="en-US" sz="2800" dirty="0" smtClean="0">
              <a:solidFill>
                <a:schemeClr val="bg1"/>
              </a:solidFill>
              <a:latin typeface="Athelas" charset="0"/>
              <a:ea typeface="Athelas" charset="0"/>
              <a:cs typeface="Athelas" charset="0"/>
            </a:endParaRPr>
          </a:p>
          <a:p>
            <a:endParaRPr lang="en-US" sz="2800" dirty="0" smtClean="0">
              <a:solidFill>
                <a:schemeClr val="bg1"/>
              </a:solidFill>
              <a:latin typeface="Athelas" charset="0"/>
              <a:ea typeface="Athelas" charset="0"/>
              <a:cs typeface="Athelas" charset="0"/>
            </a:endParaRPr>
          </a:p>
          <a:p>
            <a:endParaRPr lang="en-US" sz="2800" dirty="0" smtClean="0">
              <a:solidFill>
                <a:schemeClr val="bg1"/>
              </a:solidFill>
              <a:latin typeface="Athelas" charset="0"/>
              <a:ea typeface="Athelas" charset="0"/>
              <a:cs typeface="Athelas" charset="0"/>
            </a:endParaRPr>
          </a:p>
          <a:p>
            <a:r>
              <a:rPr lang="en-US" sz="2800" dirty="0" smtClean="0">
                <a:solidFill>
                  <a:schemeClr val="bg1"/>
                </a:solidFill>
                <a:latin typeface="Athelas" charset="0"/>
                <a:ea typeface="Athelas" charset="0"/>
                <a:cs typeface="Athelas" charset="0"/>
              </a:rPr>
              <a:t>How might collaborative forest restoration change the way we integrate climate information into forest management?</a:t>
            </a:r>
            <a:endParaRPr lang="en-US" sz="2800" dirty="0" smtClean="0">
              <a:solidFill>
                <a:schemeClr val="bg1"/>
              </a:solidFill>
              <a:latin typeface="Athelas" charset="0"/>
              <a:ea typeface="Athelas" charset="0"/>
              <a:cs typeface="Athelas" charset="0"/>
            </a:endParaRPr>
          </a:p>
          <a:p>
            <a:endParaRPr lang="en-US" sz="2800" dirty="0" smtClean="0">
              <a:solidFill>
                <a:schemeClr val="bg1"/>
              </a:solidFill>
              <a:latin typeface="Athelas" charset="0"/>
              <a:ea typeface="Athelas" charset="0"/>
              <a:cs typeface="Athelas" charset="0"/>
            </a:endParaRPr>
          </a:p>
        </p:txBody>
      </p:sp>
    </p:spTree>
    <p:extLst>
      <p:ext uri="{BB962C8B-B14F-4D97-AF65-F5344CB8AC3E}">
        <p14:creationId xmlns:p14="http://schemas.microsoft.com/office/powerpoint/2010/main" val="964844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a:ext>
            </a:extLst>
          </a:blip>
          <a:srcRect t="-115" b="-1869"/>
          <a:stretch/>
        </p:blipFill>
        <p:spPr>
          <a:xfrm>
            <a:off x="0" y="-225468"/>
            <a:ext cx="9144000" cy="7240043"/>
          </a:xfrm>
          <a:prstGeom prst="rect">
            <a:avLst/>
          </a:prstGeom>
        </p:spPr>
      </p:pic>
      <p:sp>
        <p:nvSpPr>
          <p:cNvPr id="2" name="Title 1"/>
          <p:cNvSpPr>
            <a:spLocks noGrp="1"/>
          </p:cNvSpPr>
          <p:nvPr>
            <p:ph type="title"/>
          </p:nvPr>
        </p:nvSpPr>
        <p:spPr>
          <a:xfrm>
            <a:off x="0" y="5642974"/>
            <a:ext cx="9144000" cy="1778696"/>
          </a:xfrm>
        </p:spPr>
        <p:txBody>
          <a:bodyPr anchor="ctr">
            <a:normAutofit fontScale="90000"/>
          </a:bodyPr>
          <a:lstStyle/>
          <a:p>
            <a:r>
              <a:rPr lang="en-US" sz="4800" dirty="0">
                <a:solidFill>
                  <a:schemeClr val="bg1"/>
                </a:solidFill>
                <a:latin typeface="Athelas" charset="0"/>
                <a:ea typeface="Athelas" charset="0"/>
                <a:cs typeface="Athelas" charset="0"/>
              </a:rPr>
              <a:t>The challenge of integrating climate information</a:t>
            </a:r>
            <a:br>
              <a:rPr lang="en-US" sz="4800" dirty="0">
                <a:solidFill>
                  <a:schemeClr val="bg1"/>
                </a:solidFill>
                <a:latin typeface="Athelas" charset="0"/>
                <a:ea typeface="Athelas" charset="0"/>
                <a:cs typeface="Athelas" charset="0"/>
              </a:rPr>
            </a:br>
            <a:endParaRPr lang="en-US" sz="4800" dirty="0"/>
          </a:p>
        </p:txBody>
      </p:sp>
    </p:spTree>
    <p:extLst>
      <p:ext uri="{BB962C8B-B14F-4D97-AF65-F5344CB8AC3E}">
        <p14:creationId xmlns:p14="http://schemas.microsoft.com/office/powerpoint/2010/main" val="647966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http://3.bp.blogspot.com/_0JA5IVFrdn8/TQyu7IRw9xI/AAAAAAAAAJk/d2ndb1k6qts/s320/data+analysis+cartoon+1.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75438" y="1034838"/>
            <a:ext cx="5479379" cy="419515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8"/>
          <p:cNvSpPr txBox="1">
            <a:spLocks/>
          </p:cNvSpPr>
          <p:nvPr/>
        </p:nvSpPr>
        <p:spPr>
          <a:xfrm>
            <a:off x="1" y="5556174"/>
            <a:ext cx="9143999" cy="132510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charset="0"/>
              <a:buChar char="•"/>
            </a:pPr>
            <a:r>
              <a:rPr lang="en-US" dirty="0" smtClean="0">
                <a:solidFill>
                  <a:schemeClr val="accent2">
                    <a:lumMod val="75000"/>
                  </a:schemeClr>
                </a:solidFill>
                <a:latin typeface="Athelas" charset="0"/>
                <a:ea typeface="Athelas" charset="0"/>
                <a:cs typeface="Athelas" charset="0"/>
              </a:rPr>
              <a:t>Supply and demand problem (</a:t>
            </a:r>
            <a:r>
              <a:rPr lang="en-US" dirty="0" err="1" smtClean="0">
                <a:solidFill>
                  <a:schemeClr val="accent2">
                    <a:lumMod val="75000"/>
                  </a:schemeClr>
                </a:solidFill>
                <a:latin typeface="Athelas" charset="0"/>
                <a:ea typeface="Athelas" charset="0"/>
                <a:cs typeface="Athelas" charset="0"/>
              </a:rPr>
              <a:t>Sarewitz</a:t>
            </a:r>
            <a:r>
              <a:rPr lang="en-US" dirty="0" smtClean="0">
                <a:solidFill>
                  <a:schemeClr val="accent2">
                    <a:lumMod val="75000"/>
                  </a:schemeClr>
                </a:solidFill>
                <a:latin typeface="Athelas" charset="0"/>
                <a:ea typeface="Athelas" charset="0"/>
                <a:cs typeface="Athelas" charset="0"/>
              </a:rPr>
              <a:t> and </a:t>
            </a:r>
            <a:r>
              <a:rPr lang="en-US" dirty="0" err="1" smtClean="0">
                <a:solidFill>
                  <a:schemeClr val="accent2">
                    <a:lumMod val="75000"/>
                  </a:schemeClr>
                </a:solidFill>
                <a:latin typeface="Athelas" charset="0"/>
                <a:ea typeface="Athelas" charset="0"/>
                <a:cs typeface="Athelas" charset="0"/>
              </a:rPr>
              <a:t>Pielke</a:t>
            </a:r>
            <a:r>
              <a:rPr lang="en-US" dirty="0" smtClean="0">
                <a:solidFill>
                  <a:schemeClr val="accent2">
                    <a:lumMod val="75000"/>
                  </a:schemeClr>
                </a:solidFill>
                <a:latin typeface="Athelas" charset="0"/>
                <a:ea typeface="Athelas" charset="0"/>
                <a:cs typeface="Athelas" charset="0"/>
              </a:rPr>
              <a:t> 2007)</a:t>
            </a:r>
          </a:p>
          <a:p>
            <a:pPr>
              <a:buFont typeface="Arial" charset="0"/>
              <a:buChar char="•"/>
            </a:pPr>
            <a:r>
              <a:rPr lang="en-US" dirty="0" smtClean="0">
                <a:solidFill>
                  <a:schemeClr val="accent2">
                    <a:lumMod val="75000"/>
                  </a:schemeClr>
                </a:solidFill>
                <a:latin typeface="Athelas" charset="0"/>
                <a:ea typeface="Athelas" charset="0"/>
                <a:cs typeface="Athelas" charset="0"/>
              </a:rPr>
              <a:t>“Needs” and “Use” often not the same</a:t>
            </a:r>
          </a:p>
          <a:p>
            <a:pPr>
              <a:buFont typeface="Arial" charset="0"/>
              <a:buChar char="•"/>
            </a:pPr>
            <a:r>
              <a:rPr lang="en-US" dirty="0" smtClean="0">
                <a:solidFill>
                  <a:schemeClr val="accent2">
                    <a:lumMod val="75000"/>
                  </a:schemeClr>
                </a:solidFill>
                <a:latin typeface="Athelas" charset="0"/>
                <a:ea typeface="Athelas" charset="0"/>
                <a:cs typeface="Athelas" charset="0"/>
              </a:rPr>
              <a:t>Credibility and the role of problem solving (</a:t>
            </a:r>
            <a:r>
              <a:rPr lang="en-US" dirty="0" err="1" smtClean="0">
                <a:solidFill>
                  <a:schemeClr val="accent2">
                    <a:lumMod val="75000"/>
                  </a:schemeClr>
                </a:solidFill>
                <a:latin typeface="Athelas" charset="0"/>
                <a:ea typeface="Athelas" charset="0"/>
                <a:cs typeface="Athelas" charset="0"/>
              </a:rPr>
              <a:t>Dilling</a:t>
            </a:r>
            <a:r>
              <a:rPr lang="en-US" dirty="0" smtClean="0">
                <a:solidFill>
                  <a:schemeClr val="accent2">
                    <a:lumMod val="75000"/>
                  </a:schemeClr>
                </a:solidFill>
                <a:latin typeface="Athelas" charset="0"/>
                <a:ea typeface="Athelas" charset="0"/>
                <a:cs typeface="Athelas" charset="0"/>
              </a:rPr>
              <a:t> </a:t>
            </a:r>
            <a:r>
              <a:rPr lang="en-US" dirty="0" smtClean="0">
                <a:solidFill>
                  <a:schemeClr val="accent2">
                    <a:lumMod val="75000"/>
                  </a:schemeClr>
                </a:solidFill>
                <a:latin typeface="Athelas" charset="0"/>
                <a:ea typeface="Athelas" charset="0"/>
                <a:cs typeface="Athelas" charset="0"/>
              </a:rPr>
              <a:t>and </a:t>
            </a:r>
            <a:r>
              <a:rPr lang="en-US" dirty="0" err="1" smtClean="0">
                <a:solidFill>
                  <a:schemeClr val="accent2">
                    <a:lumMod val="75000"/>
                  </a:schemeClr>
                </a:solidFill>
                <a:latin typeface="Athelas" charset="0"/>
                <a:ea typeface="Athelas" charset="0"/>
                <a:cs typeface="Athelas" charset="0"/>
              </a:rPr>
              <a:t>Lemos</a:t>
            </a:r>
            <a:r>
              <a:rPr lang="en-US" dirty="0" smtClean="0">
                <a:solidFill>
                  <a:schemeClr val="accent2">
                    <a:lumMod val="75000"/>
                  </a:schemeClr>
                </a:solidFill>
                <a:latin typeface="Athelas" charset="0"/>
                <a:ea typeface="Athelas" charset="0"/>
                <a:cs typeface="Athelas" charset="0"/>
              </a:rPr>
              <a:t> 2011)</a:t>
            </a:r>
            <a:endParaRPr lang="en-US" dirty="0">
              <a:solidFill>
                <a:schemeClr val="accent2">
                  <a:lumMod val="75000"/>
                </a:schemeClr>
              </a:solidFill>
              <a:latin typeface="Athelas" charset="0"/>
              <a:ea typeface="Athelas" charset="0"/>
              <a:cs typeface="Athelas" charset="0"/>
            </a:endParaRPr>
          </a:p>
        </p:txBody>
      </p:sp>
      <p:pic>
        <p:nvPicPr>
          <p:cNvPr id="6" name="Picture 5" descr="SWCSC Horizontal.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0117" y="1129548"/>
            <a:ext cx="1715860" cy="469819"/>
          </a:xfrm>
          <a:prstGeom prst="rect">
            <a:avLst/>
          </a:prstGeom>
        </p:spPr>
      </p:pic>
      <p:pic>
        <p:nvPicPr>
          <p:cNvPr id="7" name="Picture 8" descr="http://db-static-content.s3.amazonaws.com/versions/311/img/gateways/dlcc/climateCommons.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440667" y="3502119"/>
            <a:ext cx="1221755" cy="5710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http://www.climas.arizona.edu/sites/default/files/CLIMAS_logo_CMYK_NOAA_RISA_transparent.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8950" y="4641742"/>
            <a:ext cx="2113096" cy="5598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https://encrypted-tbn3.gstatic.com/images?q=tbn:ANd9GcTPppuyOL_JOhmaEnavJMlQJBnGvO3eaLj2MHv8M-z87mU7nVssyA"/>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8949" y="1129549"/>
            <a:ext cx="2090133" cy="4239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environment.unr.edu/consortium/images/logos/GreatBasinLCC_c_web2.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158625" y="4620436"/>
            <a:ext cx="1789297" cy="58152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californialcc.org/sites/default/files/news_images/Desert%20LCC.jpg"/>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13052" y="1726306"/>
            <a:ext cx="1983278" cy="1130721"/>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0" y="0"/>
            <a:ext cx="9144000" cy="1060834"/>
          </a:xfrm>
          <a:prstGeom prst="rect">
            <a:avLst/>
          </a:prstGeom>
          <a:solidFill>
            <a:schemeClr val="bg2">
              <a:alpha val="70000"/>
            </a:schemeClr>
          </a:solidFill>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pc="0" smtClean="0">
                <a:ln w="0"/>
                <a:solidFill>
                  <a:schemeClr val="tx1"/>
                </a:solidFill>
                <a:effectLst>
                  <a:outerShdw blurRad="38100" dist="19050" dir="2700000" algn="tl" rotWithShape="0">
                    <a:schemeClr val="dk1">
                      <a:alpha val="40000"/>
                    </a:schemeClr>
                  </a:outerShdw>
                </a:effectLst>
                <a:latin typeface="Athelas" charset="0"/>
                <a:ea typeface="Athelas" charset="0"/>
                <a:cs typeface="Athelas" charset="0"/>
              </a:rPr>
              <a:t>Information overload!!</a:t>
            </a:r>
            <a:endParaRPr lang="en-US" spc="0" dirty="0">
              <a:ln w="0"/>
              <a:solidFill>
                <a:schemeClr val="tx1"/>
              </a:solidFill>
              <a:effectLst>
                <a:outerShdw blurRad="38100" dist="19050" dir="2700000" algn="tl" rotWithShape="0">
                  <a:schemeClr val="dk1">
                    <a:alpha val="40000"/>
                  </a:schemeClr>
                </a:outerShdw>
              </a:effectLst>
              <a:latin typeface="Athelas" charset="0"/>
              <a:ea typeface="Athelas" charset="0"/>
              <a:cs typeface="Athelas" charset="0"/>
            </a:endParaRPr>
          </a:p>
        </p:txBody>
      </p:sp>
      <p:pic>
        <p:nvPicPr>
          <p:cNvPr id="2" name="Picture 1"/>
          <p:cNvPicPr>
            <a:picLocks noChangeAspect="1"/>
          </p:cNvPicPr>
          <p:nvPr/>
        </p:nvPicPr>
        <p:blipFill rotWithShape="1">
          <a:blip r:embed="rId9">
            <a:clrChange>
              <a:clrFrom>
                <a:srgbClr val="FBFBFB"/>
              </a:clrFrom>
              <a:clrTo>
                <a:srgbClr val="FBFBFB">
                  <a:alpha val="0"/>
                </a:srgbClr>
              </a:clrTo>
            </a:clrChange>
            <a:extLst>
              <a:ext uri="{28A0092B-C50C-407E-A947-70E740481C1C}">
                <a14:useLocalDpi xmlns:a14="http://schemas.microsoft.com/office/drawing/2010/main"/>
              </a:ext>
            </a:extLst>
          </a:blip>
          <a:srcRect/>
          <a:stretch/>
        </p:blipFill>
        <p:spPr>
          <a:xfrm>
            <a:off x="6549372" y="2566956"/>
            <a:ext cx="2382879" cy="552025"/>
          </a:xfrm>
          <a:prstGeom prst="rect">
            <a:avLst/>
          </a:prstGeom>
        </p:spPr>
      </p:pic>
      <p:pic>
        <p:nvPicPr>
          <p:cNvPr id="3" name="Picture 2"/>
          <p:cNvPicPr>
            <a:picLocks noChangeAspect="1"/>
          </p:cNvPicPr>
          <p:nvPr/>
        </p:nvPicPr>
        <p:blipFill>
          <a:blip r:embed="rId10"/>
          <a:stretch>
            <a:fillRect/>
          </a:stretch>
        </p:blipFill>
        <p:spPr>
          <a:xfrm>
            <a:off x="265832" y="3129993"/>
            <a:ext cx="1890814" cy="1222958"/>
          </a:xfrm>
          <a:prstGeom prst="rect">
            <a:avLst/>
          </a:prstGeom>
        </p:spPr>
      </p:pic>
    </p:spTree>
    <p:extLst>
      <p:ext uri="{BB962C8B-B14F-4D97-AF65-F5344CB8AC3E}">
        <p14:creationId xmlns:p14="http://schemas.microsoft.com/office/powerpoint/2010/main" val="361240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50000"/>
          </a:schemeClr>
        </a:solidFill>
        <a:effectLst/>
      </p:bgPr>
    </p:bg>
    <p:spTree>
      <p:nvGrpSpPr>
        <p:cNvPr id="1" name=""/>
        <p:cNvGrpSpPr/>
        <p:nvPr/>
      </p:nvGrpSpPr>
      <p:grpSpPr>
        <a:xfrm>
          <a:off x="0" y="0"/>
          <a:ext cx="0" cy="0"/>
          <a:chOff x="0" y="0"/>
          <a:chExt cx="0" cy="0"/>
        </a:xfrm>
      </p:grpSpPr>
      <p:grpSp>
        <p:nvGrpSpPr>
          <p:cNvPr id="9" name="Group 8"/>
          <p:cNvGrpSpPr/>
          <p:nvPr/>
        </p:nvGrpSpPr>
        <p:grpSpPr>
          <a:xfrm>
            <a:off x="1" y="707887"/>
            <a:ext cx="9011990" cy="6150114"/>
            <a:chOff x="-4735" y="573164"/>
            <a:chExt cx="8777526" cy="5646764"/>
          </a:xfrm>
        </p:grpSpPr>
        <p:pic>
          <p:nvPicPr>
            <p:cNvPr id="2" name="Picture 1"/>
            <p:cNvPicPr>
              <a:picLocks noChangeAspect="1"/>
            </p:cNvPicPr>
            <p:nvPr/>
          </p:nvPicPr>
          <p:blipFill rotWithShape="1">
            <a:blip r:embed="rId2">
              <a:extLst>
                <a:ext uri="{28A0092B-C50C-407E-A947-70E740481C1C}">
                  <a14:useLocalDpi xmlns:a14="http://schemas.microsoft.com/office/drawing/2010/main"/>
                </a:ext>
              </a:extLst>
            </a:blip>
            <a:srcRect b="4880"/>
            <a:stretch/>
          </p:blipFill>
          <p:spPr>
            <a:xfrm>
              <a:off x="-4735" y="573164"/>
              <a:ext cx="7620660" cy="5646764"/>
            </a:xfrm>
            <a:prstGeom prst="rect">
              <a:avLst/>
            </a:prstGeom>
          </p:spPr>
        </p:pic>
        <p:cxnSp>
          <p:nvCxnSpPr>
            <p:cNvPr id="3" name="Straight Arrow Connector 2"/>
            <p:cNvCxnSpPr/>
            <p:nvPr/>
          </p:nvCxnSpPr>
          <p:spPr>
            <a:xfrm flipH="1" flipV="1">
              <a:off x="7234813" y="1657978"/>
              <a:ext cx="1039285" cy="100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H="1" flipV="1">
              <a:off x="7234813" y="2556251"/>
              <a:ext cx="1039285" cy="100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flipV="1">
              <a:off x="7234813" y="3779855"/>
              <a:ext cx="1039285" cy="100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8280670" y="3328238"/>
              <a:ext cx="492121" cy="847761"/>
            </a:xfrm>
            <a:prstGeom prst="rect">
              <a:avLst/>
            </a:prstGeom>
            <a:noFill/>
          </p:spPr>
          <p:txBody>
            <a:bodyPr wrap="none" lIns="91440" tIns="45720" rIns="91440" bIns="45720">
              <a:spAutoFit/>
            </a:bodyPr>
            <a:lstStyle/>
            <a:p>
              <a:pPr algn="ctr"/>
              <a:r>
                <a:rPr lang="en-U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a:t>
              </a:r>
              <a:endPar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971720" y="783771"/>
              <a:ext cx="2824500" cy="984738"/>
            </a:xfrm>
            <a:prstGeom prst="rect">
              <a:avLst/>
            </a:prstGeom>
          </p:spPr>
        </p:pic>
      </p:grpSp>
      <p:sp>
        <p:nvSpPr>
          <p:cNvPr id="10" name="TextBox 9"/>
          <p:cNvSpPr txBox="1"/>
          <p:nvPr/>
        </p:nvSpPr>
        <p:spPr>
          <a:xfrm>
            <a:off x="-1" y="0"/>
            <a:ext cx="9143999" cy="707886"/>
          </a:xfrm>
          <a:prstGeom prst="rect">
            <a:avLst/>
          </a:prstGeom>
          <a:solidFill>
            <a:schemeClr val="bg2"/>
          </a:solidFill>
        </p:spPr>
        <p:txBody>
          <a:bodyPr wrap="square" rtlCol="0">
            <a:spAutoFit/>
          </a:bodyPr>
          <a:lstStyle/>
          <a:p>
            <a:r>
              <a:rPr lang="en-US" sz="4000" dirty="0" smtClean="0">
                <a:ln w="0"/>
                <a:effectLst>
                  <a:outerShdw blurRad="38100" dist="19050" dir="2700000" algn="tl" rotWithShape="0">
                    <a:schemeClr val="dk1">
                      <a:alpha val="40000"/>
                    </a:schemeClr>
                  </a:outerShdw>
                </a:effectLst>
                <a:latin typeface="Athelas" charset="0"/>
                <a:ea typeface="Athelas" charset="0"/>
                <a:cs typeface="Athelas" charset="0"/>
              </a:rPr>
              <a:t>Where </a:t>
            </a:r>
            <a:r>
              <a:rPr lang="en-US" sz="4000" smtClean="0">
                <a:ln w="0"/>
                <a:effectLst>
                  <a:outerShdw blurRad="38100" dist="19050" dir="2700000" algn="tl" rotWithShape="0">
                    <a:schemeClr val="dk1">
                      <a:alpha val="40000"/>
                    </a:schemeClr>
                  </a:outerShdw>
                </a:effectLst>
                <a:latin typeface="Athelas" charset="0"/>
                <a:ea typeface="Athelas" charset="0"/>
                <a:cs typeface="Athelas" charset="0"/>
              </a:rPr>
              <a:t>do you get your information?</a:t>
            </a:r>
            <a:endParaRPr lang="en-US" sz="1600" dirty="0">
              <a:ln w="0"/>
              <a:effectLst>
                <a:outerShdw blurRad="38100" dist="19050" dir="2700000" algn="tl" rotWithShape="0">
                  <a:schemeClr val="dk1">
                    <a:alpha val="40000"/>
                  </a:schemeClr>
                </a:outerShdw>
              </a:effectLst>
              <a:latin typeface="Athelas" charset="0"/>
              <a:ea typeface="Athelas" charset="0"/>
              <a:cs typeface="Athelas" charset="0"/>
            </a:endParaRPr>
          </a:p>
        </p:txBody>
      </p:sp>
    </p:spTree>
    <p:extLst>
      <p:ext uri="{BB962C8B-B14F-4D97-AF65-F5344CB8AC3E}">
        <p14:creationId xmlns:p14="http://schemas.microsoft.com/office/powerpoint/2010/main" val="841275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a:ext>
            </a:extLst>
          </a:blip>
          <a:srcRect l="-132" t="1354" r="132" b="4420"/>
          <a:stretch/>
        </p:blipFill>
        <p:spPr>
          <a:xfrm>
            <a:off x="0" y="1264205"/>
            <a:ext cx="7620660" cy="5593795"/>
          </a:xfrm>
          <a:prstGeom prst="rect">
            <a:avLst/>
          </a:prstGeom>
        </p:spPr>
      </p:pic>
      <p:pic>
        <p:nvPicPr>
          <p:cNvPr id="3" name="Picture 2"/>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853439" y="762271"/>
            <a:ext cx="2385564" cy="770558"/>
          </a:xfrm>
          <a:prstGeom prst="rect">
            <a:avLst/>
          </a:prstGeom>
        </p:spPr>
      </p:pic>
      <p:sp>
        <p:nvSpPr>
          <p:cNvPr id="4" name="TextBox 3"/>
          <p:cNvSpPr txBox="1"/>
          <p:nvPr/>
        </p:nvSpPr>
        <p:spPr>
          <a:xfrm>
            <a:off x="0" y="0"/>
            <a:ext cx="9144000" cy="769441"/>
          </a:xfrm>
          <a:prstGeom prst="rect">
            <a:avLst/>
          </a:prstGeom>
          <a:solidFill>
            <a:schemeClr val="bg2"/>
          </a:solidFill>
        </p:spPr>
        <p:txBody>
          <a:bodyPr wrap="square" rtlCol="0">
            <a:spAutoFit/>
          </a:bodyPr>
          <a:lstStyle/>
          <a:p>
            <a:r>
              <a:rPr lang="en-US" sz="4400" smtClean="0">
                <a:ln w="0"/>
                <a:effectLst>
                  <a:outerShdw blurRad="38100" dist="19050" dir="2700000" algn="tl" rotWithShape="0">
                    <a:schemeClr val="dk1">
                      <a:alpha val="40000"/>
                    </a:schemeClr>
                  </a:outerShdw>
                </a:effectLst>
                <a:latin typeface="Athelas" charset="0"/>
                <a:ea typeface="Athelas" charset="0"/>
                <a:cs typeface="Athelas" charset="0"/>
              </a:rPr>
              <a:t>How significant are constraints?</a:t>
            </a:r>
            <a:endParaRPr lang="en-US" dirty="0">
              <a:ln w="0"/>
              <a:effectLst>
                <a:outerShdw blurRad="38100" dist="19050" dir="2700000" algn="tl" rotWithShape="0">
                  <a:schemeClr val="dk1">
                    <a:alpha val="40000"/>
                  </a:schemeClr>
                </a:outerShdw>
              </a:effectLst>
              <a:latin typeface="Athelas" charset="0"/>
              <a:ea typeface="Athelas" charset="0"/>
              <a:cs typeface="Athelas" charset="0"/>
            </a:endParaRPr>
          </a:p>
        </p:txBody>
      </p:sp>
    </p:spTree>
    <p:extLst>
      <p:ext uri="{BB962C8B-B14F-4D97-AF65-F5344CB8AC3E}">
        <p14:creationId xmlns:p14="http://schemas.microsoft.com/office/powerpoint/2010/main" val="1689542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47599" y="0"/>
            <a:ext cx="9235440" cy="6858000"/>
          </a:xfrm>
          <a:prstGeom prst="rect">
            <a:avLst/>
          </a:prstGeom>
        </p:spPr>
      </p:pic>
      <p:sp>
        <p:nvSpPr>
          <p:cNvPr id="3" name="Title 2"/>
          <p:cNvSpPr>
            <a:spLocks noGrp="1"/>
          </p:cNvSpPr>
          <p:nvPr>
            <p:ph type="title"/>
          </p:nvPr>
        </p:nvSpPr>
        <p:spPr>
          <a:xfrm>
            <a:off x="22860" y="5575798"/>
            <a:ext cx="9144000" cy="1578279"/>
          </a:xfrm>
        </p:spPr>
        <p:txBody>
          <a:bodyPr anchor="t">
            <a:noAutofit/>
          </a:bodyPr>
          <a:lstStyle/>
          <a:p>
            <a:r>
              <a:rPr lang="en-US" sz="4800" dirty="0">
                <a:solidFill>
                  <a:schemeClr val="bg1"/>
                </a:solidFill>
                <a:latin typeface="Athelas" charset="0"/>
                <a:ea typeface="Athelas" charset="0"/>
                <a:cs typeface="Athelas" charset="0"/>
              </a:rPr>
              <a:t>“Current conditions” of climate information use</a:t>
            </a:r>
            <a:br>
              <a:rPr lang="en-US" sz="4800" dirty="0">
                <a:solidFill>
                  <a:schemeClr val="bg1"/>
                </a:solidFill>
                <a:latin typeface="Athelas" charset="0"/>
                <a:ea typeface="Athelas" charset="0"/>
                <a:cs typeface="Athelas" charset="0"/>
              </a:rPr>
            </a:br>
            <a:endParaRPr lang="en-US" sz="4800" dirty="0">
              <a:solidFill>
                <a:schemeClr val="bg1"/>
              </a:solidFill>
              <a:latin typeface="Athelas" charset="0"/>
              <a:ea typeface="Athelas" charset="0"/>
              <a:cs typeface="Athelas" charset="0"/>
            </a:endParaRPr>
          </a:p>
        </p:txBody>
      </p:sp>
    </p:spTree>
    <p:extLst>
      <p:ext uri="{BB962C8B-B14F-4D97-AF65-F5344CB8AC3E}">
        <p14:creationId xmlns:p14="http://schemas.microsoft.com/office/powerpoint/2010/main" val="1264954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2" descr="Image06"/>
          <p:cNvPicPr>
            <a:picLocks noChangeAspect="1" noChangeArrowheads="1"/>
          </p:cNvPicPr>
          <p:nvPr/>
        </p:nvPicPr>
        <p:blipFill>
          <a:blip r:embed="rId2">
            <a:alphaModFix amt="50000"/>
            <a:extLst>
              <a:ext uri="{28A0092B-C50C-407E-A947-70E740481C1C}">
                <a14:useLocalDpi xmlns:a14="http://schemas.microsoft.com/office/drawing/2010/main"/>
              </a:ext>
            </a:extLst>
          </a:blip>
          <a:srcRect/>
          <a:stretch>
            <a:fillRect/>
          </a:stretch>
        </p:blipFill>
        <p:spPr bwMode="auto">
          <a:xfrm>
            <a:off x="0" y="12526"/>
            <a:ext cx="9144000" cy="6858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9144000" cy="584775"/>
          </a:xfrm>
          <a:prstGeom prst="rect">
            <a:avLst/>
          </a:prstGeom>
          <a:solidFill>
            <a:schemeClr val="bg2"/>
          </a:solidFill>
        </p:spPr>
        <p:txBody>
          <a:bodyPr wrap="square" rtlCol="0">
            <a:spAutoFit/>
          </a:bodyPr>
          <a:lstStyle/>
          <a:p>
            <a:r>
              <a:rPr lang="en-US" sz="3200" dirty="0" smtClean="0">
                <a:ln w="0"/>
                <a:effectLst>
                  <a:outerShdw blurRad="38100" dist="19050" dir="2700000" algn="tl" rotWithShape="0">
                    <a:schemeClr val="dk1">
                      <a:alpha val="40000"/>
                    </a:schemeClr>
                  </a:outerShdw>
                </a:effectLst>
                <a:latin typeface="Athelas" charset="0"/>
                <a:ea typeface="Athelas" charset="0"/>
                <a:cs typeface="Athelas" charset="0"/>
              </a:rPr>
              <a:t>Sometimes climate information is not relevant</a:t>
            </a:r>
            <a:r>
              <a:rPr lang="is-IS" sz="3200" dirty="0" smtClean="0">
                <a:ln w="0"/>
                <a:effectLst>
                  <a:outerShdw blurRad="38100" dist="19050" dir="2700000" algn="tl" rotWithShape="0">
                    <a:schemeClr val="dk1">
                      <a:alpha val="40000"/>
                    </a:schemeClr>
                  </a:outerShdw>
                </a:effectLst>
                <a:latin typeface="Athelas" charset="0"/>
                <a:ea typeface="Athelas" charset="0"/>
                <a:cs typeface="Athelas" charset="0"/>
              </a:rPr>
              <a:t>…</a:t>
            </a:r>
            <a:endParaRPr lang="en-US" sz="1200" dirty="0">
              <a:ln w="0"/>
              <a:effectLst>
                <a:outerShdw blurRad="38100" dist="19050" dir="2700000" algn="tl" rotWithShape="0">
                  <a:schemeClr val="dk1">
                    <a:alpha val="40000"/>
                  </a:schemeClr>
                </a:outerShdw>
              </a:effectLst>
              <a:latin typeface="Athelas" charset="0"/>
              <a:ea typeface="Athelas" charset="0"/>
              <a:cs typeface="Athelas" charset="0"/>
            </a:endParaRPr>
          </a:p>
        </p:txBody>
      </p:sp>
      <p:sp>
        <p:nvSpPr>
          <p:cNvPr id="5" name="TextBox 4"/>
          <p:cNvSpPr txBox="1"/>
          <p:nvPr/>
        </p:nvSpPr>
        <p:spPr>
          <a:xfrm>
            <a:off x="313150" y="1002082"/>
            <a:ext cx="4521896" cy="1200329"/>
          </a:xfrm>
          <a:prstGeom prst="rect">
            <a:avLst/>
          </a:prstGeom>
          <a:solidFill>
            <a:schemeClr val="bg2">
              <a:alpha val="85000"/>
            </a:schemeClr>
          </a:solidFill>
        </p:spPr>
        <p:txBody>
          <a:bodyPr wrap="square" rtlCol="0">
            <a:spAutoFit/>
          </a:bodyPr>
          <a:lstStyle/>
          <a:p>
            <a:r>
              <a:rPr lang="is-IS" sz="2400" dirty="0" smtClean="0">
                <a:latin typeface="Athelas" charset="0"/>
                <a:ea typeface="Athelas" charset="0"/>
                <a:cs typeface="Athelas" charset="0"/>
              </a:rPr>
              <a:t>but that’s rare: 489 out of 667 decisions deemed to be affected by climate</a:t>
            </a:r>
            <a:endParaRPr lang="en-US" sz="2400" dirty="0">
              <a:latin typeface="Athelas" charset="0"/>
              <a:ea typeface="Athelas" charset="0"/>
              <a:cs typeface="Athelas" charset="0"/>
            </a:endParaRPr>
          </a:p>
        </p:txBody>
      </p:sp>
      <p:sp>
        <p:nvSpPr>
          <p:cNvPr id="6" name="TextBox 5"/>
          <p:cNvSpPr txBox="1"/>
          <p:nvPr/>
        </p:nvSpPr>
        <p:spPr>
          <a:xfrm>
            <a:off x="5649238" y="2200241"/>
            <a:ext cx="3494762" cy="2308324"/>
          </a:xfrm>
          <a:prstGeom prst="rect">
            <a:avLst/>
          </a:prstGeom>
          <a:solidFill>
            <a:schemeClr val="bg2">
              <a:alpha val="85000"/>
            </a:schemeClr>
          </a:solidFill>
        </p:spPr>
        <p:txBody>
          <a:bodyPr wrap="square" rtlCol="0">
            <a:spAutoFit/>
          </a:bodyPr>
          <a:lstStyle/>
          <a:p>
            <a:r>
              <a:rPr lang="is-IS" sz="2400" dirty="0" smtClean="0">
                <a:latin typeface="Athelas" charset="0"/>
                <a:ea typeface="Athelas" charset="0"/>
                <a:cs typeface="Athelas" charset="0"/>
              </a:rPr>
              <a:t>Biggest influences:</a:t>
            </a:r>
          </a:p>
          <a:p>
            <a:pPr marL="342900" indent="-342900">
              <a:buFont typeface="Arial" charset="0"/>
              <a:buChar char="•"/>
            </a:pPr>
            <a:r>
              <a:rPr lang="is-IS" sz="2400" dirty="0" smtClean="0">
                <a:latin typeface="Athelas" charset="0"/>
                <a:ea typeface="Athelas" charset="0"/>
                <a:cs typeface="Athelas" charset="0"/>
              </a:rPr>
              <a:t>Objectives for decision</a:t>
            </a:r>
          </a:p>
          <a:p>
            <a:pPr marL="342900" indent="-342900">
              <a:buFont typeface="Arial" charset="0"/>
              <a:buChar char="•"/>
            </a:pPr>
            <a:r>
              <a:rPr lang="is-IS" sz="2400" dirty="0" smtClean="0">
                <a:latin typeface="Athelas" charset="0"/>
                <a:ea typeface="Athelas" charset="0"/>
                <a:cs typeface="Athelas" charset="0"/>
              </a:rPr>
              <a:t>Emissions considered</a:t>
            </a:r>
          </a:p>
          <a:p>
            <a:pPr marL="342900" indent="-342900">
              <a:buFont typeface="Arial" charset="0"/>
              <a:buChar char="•"/>
            </a:pPr>
            <a:r>
              <a:rPr lang="is-IS" sz="2400" dirty="0" smtClean="0">
                <a:latin typeface="Athelas" charset="0"/>
                <a:ea typeface="Athelas" charset="0"/>
                <a:cs typeface="Athelas" charset="0"/>
              </a:rPr>
              <a:t>Plan type</a:t>
            </a:r>
          </a:p>
          <a:p>
            <a:pPr marL="342900" indent="-342900">
              <a:buFont typeface="Arial" charset="0"/>
              <a:buChar char="•"/>
            </a:pPr>
            <a:r>
              <a:rPr lang="is-IS" sz="2400" dirty="0" smtClean="0">
                <a:latin typeface="Athelas" charset="0"/>
                <a:ea typeface="Athelas" charset="0"/>
                <a:cs typeface="Athelas" charset="0"/>
              </a:rPr>
              <a:t>Spatial extent</a:t>
            </a:r>
          </a:p>
          <a:p>
            <a:pPr marL="342900" indent="-342900">
              <a:buFont typeface="Arial" charset="0"/>
              <a:buChar char="•"/>
            </a:pPr>
            <a:r>
              <a:rPr lang="is-IS" sz="2400" dirty="0" smtClean="0">
                <a:latin typeface="Athelas" charset="0"/>
                <a:ea typeface="Athelas" charset="0"/>
                <a:cs typeface="Athelas" charset="0"/>
              </a:rPr>
              <a:t>Agency</a:t>
            </a:r>
          </a:p>
        </p:txBody>
      </p:sp>
      <p:sp>
        <p:nvSpPr>
          <p:cNvPr id="7" name="TextBox 6"/>
          <p:cNvSpPr txBox="1"/>
          <p:nvPr/>
        </p:nvSpPr>
        <p:spPr>
          <a:xfrm>
            <a:off x="225468" y="4405442"/>
            <a:ext cx="4521896" cy="1569660"/>
          </a:xfrm>
          <a:prstGeom prst="rect">
            <a:avLst/>
          </a:prstGeom>
          <a:solidFill>
            <a:schemeClr val="bg2">
              <a:alpha val="90000"/>
            </a:schemeClr>
          </a:solidFill>
        </p:spPr>
        <p:txBody>
          <a:bodyPr wrap="square" rtlCol="0">
            <a:spAutoFit/>
          </a:bodyPr>
          <a:lstStyle/>
          <a:p>
            <a:r>
              <a:rPr lang="is-IS" sz="2400" dirty="0" smtClean="0">
                <a:latin typeface="Athelas" charset="0"/>
                <a:ea typeface="Athelas" charset="0"/>
                <a:cs typeface="Athelas" charset="0"/>
              </a:rPr>
              <a:t>Relevant:</a:t>
            </a:r>
          </a:p>
          <a:p>
            <a:pPr marL="342900" indent="-342900">
              <a:buFont typeface="Arial" charset="0"/>
              <a:buChar char="•"/>
            </a:pPr>
            <a:r>
              <a:rPr lang="is-IS" sz="2400" dirty="0" smtClean="0">
                <a:latin typeface="Athelas" charset="0"/>
                <a:ea typeface="Athelas" charset="0"/>
                <a:cs typeface="Athelas" charset="0"/>
              </a:rPr>
              <a:t>Fire and fuels</a:t>
            </a:r>
          </a:p>
          <a:p>
            <a:pPr marL="342900" indent="-342900">
              <a:buFont typeface="Arial" charset="0"/>
              <a:buChar char="•"/>
            </a:pPr>
            <a:r>
              <a:rPr lang="is-IS" sz="2400" dirty="0" smtClean="0">
                <a:latin typeface="Athelas" charset="0"/>
                <a:ea typeface="Athelas" charset="0"/>
                <a:cs typeface="Athelas" charset="0"/>
              </a:rPr>
              <a:t>Restoration</a:t>
            </a:r>
          </a:p>
          <a:p>
            <a:pPr marL="342900" indent="-342900">
              <a:buFont typeface="Arial" charset="0"/>
              <a:buChar char="•"/>
            </a:pPr>
            <a:r>
              <a:rPr lang="is-IS" sz="2400" dirty="0" smtClean="0">
                <a:latin typeface="Athelas" charset="0"/>
                <a:ea typeface="Athelas" charset="0"/>
                <a:cs typeface="Athelas" charset="0"/>
              </a:rPr>
              <a:t>Range management</a:t>
            </a:r>
          </a:p>
        </p:txBody>
      </p:sp>
    </p:spTree>
    <p:extLst>
      <p:ext uri="{BB962C8B-B14F-4D97-AF65-F5344CB8AC3E}">
        <p14:creationId xmlns:p14="http://schemas.microsoft.com/office/powerpoint/2010/main" val="937110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0"/>
            <a:ext cx="9144000" cy="646331"/>
          </a:xfrm>
          <a:prstGeom prst="rect">
            <a:avLst/>
          </a:prstGeom>
          <a:solidFill>
            <a:schemeClr val="bg2"/>
          </a:solidFill>
        </p:spPr>
        <p:txBody>
          <a:bodyPr wrap="square" rtlCol="0">
            <a:spAutoFit/>
          </a:bodyPr>
          <a:lstStyle/>
          <a:p>
            <a:r>
              <a:rPr lang="en-US" sz="3600" dirty="0" smtClean="0">
                <a:ln w="0"/>
                <a:effectLst>
                  <a:outerShdw blurRad="38100" dist="19050" dir="2700000" algn="tl" rotWithShape="0">
                    <a:schemeClr val="dk1">
                      <a:alpha val="40000"/>
                    </a:schemeClr>
                  </a:outerShdw>
                </a:effectLst>
                <a:latin typeface="Athelas" charset="0"/>
                <a:ea typeface="Athelas" charset="0"/>
                <a:cs typeface="Athelas" charset="0"/>
              </a:rPr>
              <a:t>But use is variable</a:t>
            </a:r>
            <a:r>
              <a:rPr lang="is-IS" sz="3600" dirty="0" smtClean="0">
                <a:ln w="0"/>
                <a:effectLst>
                  <a:outerShdw blurRad="38100" dist="19050" dir="2700000" algn="tl" rotWithShape="0">
                    <a:schemeClr val="dk1">
                      <a:alpha val="40000"/>
                    </a:schemeClr>
                  </a:outerShdw>
                </a:effectLst>
                <a:latin typeface="Athelas" charset="0"/>
                <a:ea typeface="Athelas" charset="0"/>
                <a:cs typeface="Athelas" charset="0"/>
              </a:rPr>
              <a:t>….</a:t>
            </a:r>
            <a:endParaRPr lang="en-US" sz="1400" dirty="0">
              <a:ln w="0"/>
              <a:effectLst>
                <a:outerShdw blurRad="38100" dist="19050" dir="2700000" algn="tl" rotWithShape="0">
                  <a:schemeClr val="dk1">
                    <a:alpha val="40000"/>
                  </a:schemeClr>
                </a:outerShdw>
              </a:effectLst>
              <a:latin typeface="Athelas" charset="0"/>
              <a:ea typeface="Athelas" charset="0"/>
              <a:cs typeface="Athelas" charset="0"/>
            </a:endParaRPr>
          </a:p>
        </p:txBody>
      </p:sp>
      <p:sp>
        <p:nvSpPr>
          <p:cNvPr id="5" name="TextBox 4"/>
          <p:cNvSpPr txBox="1"/>
          <p:nvPr/>
        </p:nvSpPr>
        <p:spPr>
          <a:xfrm>
            <a:off x="37579" y="789140"/>
            <a:ext cx="8993687" cy="461665"/>
          </a:xfrm>
          <a:prstGeom prst="rect">
            <a:avLst/>
          </a:prstGeom>
          <a:noFill/>
        </p:spPr>
        <p:txBody>
          <a:bodyPr wrap="square" rtlCol="0">
            <a:spAutoFit/>
          </a:bodyPr>
          <a:lstStyle/>
          <a:p>
            <a:r>
              <a:rPr lang="is-IS" sz="2400" smtClean="0">
                <a:latin typeface="Athelas" charset="0"/>
                <a:ea typeface="Athelas" charset="0"/>
                <a:cs typeface="Athelas" charset="0"/>
              </a:rPr>
              <a:t>Only about 0.5 of the projects report using any climate information</a:t>
            </a:r>
            <a:endParaRPr lang="en-US" sz="2400" dirty="0">
              <a:latin typeface="Athelas" charset="0"/>
              <a:ea typeface="Athelas" charset="0"/>
              <a:cs typeface="Athelas"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579" y="1313435"/>
            <a:ext cx="8092596" cy="5395064"/>
          </a:xfrm>
          <a:prstGeom prst="rect">
            <a:avLst/>
          </a:prstGeom>
        </p:spPr>
      </p:pic>
      <p:sp>
        <p:nvSpPr>
          <p:cNvPr id="7" name="Rectangle 6"/>
          <p:cNvSpPr/>
          <p:nvPr/>
        </p:nvSpPr>
        <p:spPr>
          <a:xfrm>
            <a:off x="6626269" y="5862181"/>
            <a:ext cx="1177446" cy="488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958152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7187</TotalTime>
  <Words>411</Words>
  <Application>Microsoft Macintosh PowerPoint</Application>
  <PresentationFormat>On-screen Show (4:3)</PresentationFormat>
  <Paragraphs>61</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Athelas</vt:lpstr>
      <vt:lpstr>Calibri</vt:lpstr>
      <vt:lpstr>Calibri Light</vt:lpstr>
      <vt:lpstr>Arial</vt:lpstr>
      <vt:lpstr>Retrospect</vt:lpstr>
      <vt:lpstr>Opportunities and obstacles for incorporating climate information into forest restoration</vt:lpstr>
      <vt:lpstr>PowerPoint Presentation</vt:lpstr>
      <vt:lpstr>The challenge of integrating climate information </vt:lpstr>
      <vt:lpstr>PowerPoint Presentation</vt:lpstr>
      <vt:lpstr>PowerPoint Presentation</vt:lpstr>
      <vt:lpstr>PowerPoint Presentation</vt:lpstr>
      <vt:lpstr>“Current conditions” of climate information use </vt:lpstr>
      <vt:lpstr>PowerPoint Presentation</vt:lpstr>
      <vt:lpstr>PowerPoint Presentation</vt:lpstr>
      <vt:lpstr>PowerPoint Presentation</vt:lpstr>
      <vt:lpstr>PowerPoint Presentation</vt:lpstr>
      <vt:lpstr>Looking forward: Collaboration and climate change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Opportunities and obstacles for incorporating climate information inot forest restoration</dc:title>
  <dc:creator>Matthew A Williamson</dc:creator>
  <cp:lastModifiedBy>Matthew A Williamson</cp:lastModifiedBy>
  <cp:revision>40</cp:revision>
  <dcterms:created xsi:type="dcterms:W3CDTF">2016-04-18T20:24:13Z</dcterms:created>
  <dcterms:modified xsi:type="dcterms:W3CDTF">2016-04-23T23:05:10Z</dcterms:modified>
</cp:coreProperties>
</file>