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73" r:id="rId3"/>
    <p:sldId id="284" r:id="rId4"/>
    <p:sldId id="280" r:id="rId5"/>
    <p:sldId id="259" r:id="rId6"/>
    <p:sldId id="296" r:id="rId7"/>
    <p:sldId id="321" r:id="rId8"/>
    <p:sldId id="306" r:id="rId9"/>
    <p:sldId id="269" r:id="rId10"/>
    <p:sldId id="322" r:id="rId11"/>
    <p:sldId id="328" r:id="rId12"/>
    <p:sldId id="304" r:id="rId13"/>
    <p:sldId id="303" r:id="rId14"/>
    <p:sldId id="294" r:id="rId15"/>
    <p:sldId id="323" r:id="rId16"/>
    <p:sldId id="324" r:id="rId17"/>
    <p:sldId id="307" r:id="rId18"/>
    <p:sldId id="320" r:id="rId19"/>
    <p:sldId id="327" r:id="rId20"/>
    <p:sldId id="319" r:id="rId21"/>
    <p:sldId id="330" r:id="rId22"/>
    <p:sldId id="329" r:id="rId23"/>
    <p:sldId id="312" r:id="rId24"/>
    <p:sldId id="331" r:id="rId25"/>
    <p:sldId id="297" r:id="rId26"/>
    <p:sldId id="317" r:id="rId27"/>
    <p:sldId id="32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16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764A21-57C4-5849-ABAB-D986A6E81572}" type="datetimeFigureOut">
              <a:rPr lang="en-US" smtClean="0"/>
              <a:t>5/6/16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9AB90C-4D89-0440-8160-8890A88F08D1}" type="slidenum">
              <a:rPr lang="en-US" smtClean="0"/>
              <a:t>‹#›</a:t>
            </a:fld>
            <a:endParaRPr lang="en-US"/>
          </a:p>
        </p:txBody>
      </p:sp>
    </p:spTree>
    <p:extLst>
      <p:ext uri="{BB962C8B-B14F-4D97-AF65-F5344CB8AC3E}">
        <p14:creationId xmlns:p14="http://schemas.microsoft.com/office/powerpoint/2010/main" val="12796479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Two monitoring programs that span a large geography and diversity of management actions have recently been implemented in Colorado.  The development, implementation, and assessment using monitoring data with the USFS Collaborative Forest Landscape Restoration Program and the Colorado Department of Natural Resources Wildfire Risk Reduction Grant Program will be compared and contrasted. </a:t>
            </a:r>
          </a:p>
          <a:p>
            <a:endParaRPr lang="en-US" dirty="0"/>
          </a:p>
        </p:txBody>
      </p:sp>
      <p:sp>
        <p:nvSpPr>
          <p:cNvPr id="4" name="Slide Number Placeholder 3"/>
          <p:cNvSpPr>
            <a:spLocks noGrp="1"/>
          </p:cNvSpPr>
          <p:nvPr>
            <p:ph type="sldNum" sz="quarter" idx="10"/>
          </p:nvPr>
        </p:nvSpPr>
        <p:spPr/>
        <p:txBody>
          <a:bodyPr/>
          <a:lstStyle/>
          <a:p>
            <a:fld id="{BA9AB90C-4D89-0440-8160-8890A88F08D1}" type="slidenum">
              <a:rPr lang="en-US" smtClean="0"/>
              <a:t>3</a:t>
            </a:fld>
            <a:endParaRPr lang="en-US"/>
          </a:p>
        </p:txBody>
      </p:sp>
    </p:spTree>
    <p:extLst>
      <p:ext uri="{BB962C8B-B14F-4D97-AF65-F5344CB8AC3E}">
        <p14:creationId xmlns:p14="http://schemas.microsoft.com/office/powerpoint/2010/main" val="292412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Two monitoring programs that span a large geography and diversity of management actions have recently been implemented in Colorado.  The development, implementation, and assessment using monitoring data with the USFS Collaborative Forest Landscape Restoration Program and the Colorado Department of Natural Resources Wildfire Risk Reduction Grant Program will be compared and contrasted. </a:t>
            </a:r>
          </a:p>
          <a:p>
            <a:endParaRPr lang="en-US" dirty="0"/>
          </a:p>
        </p:txBody>
      </p:sp>
      <p:sp>
        <p:nvSpPr>
          <p:cNvPr id="4" name="Slide Number Placeholder 3"/>
          <p:cNvSpPr>
            <a:spLocks noGrp="1"/>
          </p:cNvSpPr>
          <p:nvPr>
            <p:ph type="sldNum" sz="quarter" idx="10"/>
          </p:nvPr>
        </p:nvSpPr>
        <p:spPr/>
        <p:txBody>
          <a:bodyPr/>
          <a:lstStyle/>
          <a:p>
            <a:fld id="{BA9AB90C-4D89-0440-8160-8890A88F08D1}" type="slidenum">
              <a:rPr lang="en-US" smtClean="0"/>
              <a:t>4</a:t>
            </a:fld>
            <a:endParaRPr lang="en-US"/>
          </a:p>
        </p:txBody>
      </p:sp>
    </p:spTree>
    <p:extLst>
      <p:ext uri="{BB962C8B-B14F-4D97-AF65-F5344CB8AC3E}">
        <p14:creationId xmlns:p14="http://schemas.microsoft.com/office/powerpoint/2010/main" val="321327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CFRI is learning from grant recipients during monitoring</a:t>
            </a:r>
            <a:r>
              <a:rPr lang="en-US" baseline="0" dirty="0" smtClean="0"/>
              <a:t> process – not just one way 3</a:t>
            </a:r>
            <a:r>
              <a:rPr lang="en-US" baseline="30000" dirty="0" smtClean="0"/>
              <a:t>rd</a:t>
            </a:r>
            <a:r>
              <a:rPr lang="en-US" baseline="0" dirty="0" smtClean="0"/>
              <a:t> party monitoring.</a:t>
            </a:r>
            <a:endParaRPr lang="en-US" dirty="0"/>
          </a:p>
        </p:txBody>
      </p:sp>
      <p:sp>
        <p:nvSpPr>
          <p:cNvPr id="4" name="Slide Number Placeholder 3"/>
          <p:cNvSpPr>
            <a:spLocks noGrp="1"/>
          </p:cNvSpPr>
          <p:nvPr>
            <p:ph type="sldNum" sz="quarter" idx="10"/>
          </p:nvPr>
        </p:nvSpPr>
        <p:spPr/>
        <p:txBody>
          <a:bodyPr/>
          <a:lstStyle/>
          <a:p>
            <a:fld id="{BA9AB90C-4D89-0440-8160-8890A88F08D1}" type="slidenum">
              <a:rPr lang="en-US" smtClean="0"/>
              <a:t>13</a:t>
            </a:fld>
            <a:endParaRPr lang="en-US"/>
          </a:p>
        </p:txBody>
      </p:sp>
    </p:spTree>
    <p:extLst>
      <p:ext uri="{BB962C8B-B14F-4D97-AF65-F5344CB8AC3E}">
        <p14:creationId xmlns:p14="http://schemas.microsoft.com/office/powerpoint/2010/main" val="2815816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90D04B-FFA8-9B4C-BFD1-73FC08343D30}"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BAE01-08BF-F747-B3E4-7E87F3DAFE9A}" type="slidenum">
              <a:rPr lang="en-US" smtClean="0"/>
              <a:t>‹#›</a:t>
            </a:fld>
            <a:endParaRPr lang="en-US"/>
          </a:p>
        </p:txBody>
      </p:sp>
    </p:spTree>
    <p:extLst>
      <p:ext uri="{BB962C8B-B14F-4D97-AF65-F5344CB8AC3E}">
        <p14:creationId xmlns:p14="http://schemas.microsoft.com/office/powerpoint/2010/main" val="1332582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0D04B-FFA8-9B4C-BFD1-73FC08343D30}"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BAE01-08BF-F747-B3E4-7E87F3DAFE9A}" type="slidenum">
              <a:rPr lang="en-US" smtClean="0"/>
              <a:t>‹#›</a:t>
            </a:fld>
            <a:endParaRPr lang="en-US"/>
          </a:p>
        </p:txBody>
      </p:sp>
    </p:spTree>
    <p:extLst>
      <p:ext uri="{BB962C8B-B14F-4D97-AF65-F5344CB8AC3E}">
        <p14:creationId xmlns:p14="http://schemas.microsoft.com/office/powerpoint/2010/main" val="25745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0D04B-FFA8-9B4C-BFD1-73FC08343D30}"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BAE01-08BF-F747-B3E4-7E87F3DAFE9A}" type="slidenum">
              <a:rPr lang="en-US" smtClean="0"/>
              <a:t>‹#›</a:t>
            </a:fld>
            <a:endParaRPr lang="en-US"/>
          </a:p>
        </p:txBody>
      </p:sp>
    </p:spTree>
    <p:extLst>
      <p:ext uri="{BB962C8B-B14F-4D97-AF65-F5344CB8AC3E}">
        <p14:creationId xmlns:p14="http://schemas.microsoft.com/office/powerpoint/2010/main" val="27122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0D04B-FFA8-9B4C-BFD1-73FC08343D30}"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BAE01-08BF-F747-B3E4-7E87F3DAFE9A}" type="slidenum">
              <a:rPr lang="en-US" smtClean="0"/>
              <a:t>‹#›</a:t>
            </a:fld>
            <a:endParaRPr lang="en-US"/>
          </a:p>
        </p:txBody>
      </p:sp>
    </p:spTree>
    <p:extLst>
      <p:ext uri="{BB962C8B-B14F-4D97-AF65-F5344CB8AC3E}">
        <p14:creationId xmlns:p14="http://schemas.microsoft.com/office/powerpoint/2010/main" val="380199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90D04B-FFA8-9B4C-BFD1-73FC08343D30}"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BAE01-08BF-F747-B3E4-7E87F3DAFE9A}" type="slidenum">
              <a:rPr lang="en-US" smtClean="0"/>
              <a:t>‹#›</a:t>
            </a:fld>
            <a:endParaRPr lang="en-US"/>
          </a:p>
        </p:txBody>
      </p:sp>
    </p:spTree>
    <p:extLst>
      <p:ext uri="{BB962C8B-B14F-4D97-AF65-F5344CB8AC3E}">
        <p14:creationId xmlns:p14="http://schemas.microsoft.com/office/powerpoint/2010/main" val="232591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90D04B-FFA8-9B4C-BFD1-73FC08343D30}" type="datetimeFigureOut">
              <a:rPr lang="en-US" smtClean="0"/>
              <a:t>5/6/16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BAE01-08BF-F747-B3E4-7E87F3DAFE9A}" type="slidenum">
              <a:rPr lang="en-US" smtClean="0"/>
              <a:t>‹#›</a:t>
            </a:fld>
            <a:endParaRPr lang="en-US"/>
          </a:p>
        </p:txBody>
      </p:sp>
    </p:spTree>
    <p:extLst>
      <p:ext uri="{BB962C8B-B14F-4D97-AF65-F5344CB8AC3E}">
        <p14:creationId xmlns:p14="http://schemas.microsoft.com/office/powerpoint/2010/main" val="315266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90D04B-FFA8-9B4C-BFD1-73FC08343D30}" type="datetimeFigureOut">
              <a:rPr lang="en-US" smtClean="0"/>
              <a:t>5/6/16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9BAE01-08BF-F747-B3E4-7E87F3DAFE9A}" type="slidenum">
              <a:rPr lang="en-US" smtClean="0"/>
              <a:t>‹#›</a:t>
            </a:fld>
            <a:endParaRPr lang="en-US"/>
          </a:p>
        </p:txBody>
      </p:sp>
    </p:spTree>
    <p:extLst>
      <p:ext uri="{BB962C8B-B14F-4D97-AF65-F5344CB8AC3E}">
        <p14:creationId xmlns:p14="http://schemas.microsoft.com/office/powerpoint/2010/main" val="220974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90D04B-FFA8-9B4C-BFD1-73FC08343D30}" type="datetimeFigureOut">
              <a:rPr lang="en-US" smtClean="0"/>
              <a:t>5/6/16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9BAE01-08BF-F747-B3E4-7E87F3DAFE9A}" type="slidenum">
              <a:rPr lang="en-US" smtClean="0"/>
              <a:t>‹#›</a:t>
            </a:fld>
            <a:endParaRPr lang="en-US"/>
          </a:p>
        </p:txBody>
      </p:sp>
    </p:spTree>
    <p:extLst>
      <p:ext uri="{BB962C8B-B14F-4D97-AF65-F5344CB8AC3E}">
        <p14:creationId xmlns:p14="http://schemas.microsoft.com/office/powerpoint/2010/main" val="1746758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90D04B-FFA8-9B4C-BFD1-73FC08343D30}" type="datetimeFigureOut">
              <a:rPr lang="en-US" smtClean="0"/>
              <a:t>5/6/16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9BAE01-08BF-F747-B3E4-7E87F3DAFE9A}" type="slidenum">
              <a:rPr lang="en-US" smtClean="0"/>
              <a:t>‹#›</a:t>
            </a:fld>
            <a:endParaRPr lang="en-US"/>
          </a:p>
        </p:txBody>
      </p:sp>
    </p:spTree>
    <p:extLst>
      <p:ext uri="{BB962C8B-B14F-4D97-AF65-F5344CB8AC3E}">
        <p14:creationId xmlns:p14="http://schemas.microsoft.com/office/powerpoint/2010/main" val="3302170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90D04B-FFA8-9B4C-BFD1-73FC08343D30}" type="datetimeFigureOut">
              <a:rPr lang="en-US" smtClean="0"/>
              <a:t>5/6/16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BAE01-08BF-F747-B3E4-7E87F3DAFE9A}" type="slidenum">
              <a:rPr lang="en-US" smtClean="0"/>
              <a:t>‹#›</a:t>
            </a:fld>
            <a:endParaRPr lang="en-US"/>
          </a:p>
        </p:txBody>
      </p:sp>
    </p:spTree>
    <p:extLst>
      <p:ext uri="{BB962C8B-B14F-4D97-AF65-F5344CB8AC3E}">
        <p14:creationId xmlns:p14="http://schemas.microsoft.com/office/powerpoint/2010/main" val="210901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90D04B-FFA8-9B4C-BFD1-73FC08343D30}" type="datetimeFigureOut">
              <a:rPr lang="en-US" smtClean="0"/>
              <a:t>5/6/16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BAE01-08BF-F747-B3E4-7E87F3DAFE9A}" type="slidenum">
              <a:rPr lang="en-US" smtClean="0"/>
              <a:t>‹#›</a:t>
            </a:fld>
            <a:endParaRPr lang="en-US"/>
          </a:p>
        </p:txBody>
      </p:sp>
    </p:spTree>
    <p:extLst>
      <p:ext uri="{BB962C8B-B14F-4D97-AF65-F5344CB8AC3E}">
        <p14:creationId xmlns:p14="http://schemas.microsoft.com/office/powerpoint/2010/main" val="845631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0D04B-FFA8-9B4C-BFD1-73FC08343D30}" type="datetimeFigureOut">
              <a:rPr lang="en-US" smtClean="0"/>
              <a:t>5/6/16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BAE01-08BF-F747-B3E4-7E87F3DAFE9A}" type="slidenum">
              <a:rPr lang="en-US" smtClean="0"/>
              <a:t>‹#›</a:t>
            </a:fld>
            <a:endParaRPr lang="en-US"/>
          </a:p>
        </p:txBody>
      </p:sp>
    </p:spTree>
    <p:extLst>
      <p:ext uri="{BB962C8B-B14F-4D97-AF65-F5344CB8AC3E}">
        <p14:creationId xmlns:p14="http://schemas.microsoft.com/office/powerpoint/2010/main" val="335241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po.gov/fdsys/pkg/FR-2012-04-09/html/2012-7502.htm" TargetMode="Externa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005" y="274643"/>
            <a:ext cx="8670238" cy="3135729"/>
          </a:xfrm>
          <a:solidFill>
            <a:schemeClr val="tx1"/>
          </a:solidFill>
        </p:spPr>
        <p:txBody>
          <a:bodyPr>
            <a:normAutofit/>
          </a:bodyPr>
          <a:lstStyle/>
          <a:p>
            <a:r>
              <a:rPr lang="en-US" i="1" dirty="0">
                <a:solidFill>
                  <a:srgbClr val="FFFFFF"/>
                </a:solidFill>
              </a:rPr>
              <a:t>The Yin and Yang of </a:t>
            </a:r>
            <a:r>
              <a:rPr lang="en-US" i="1" dirty="0" smtClean="0">
                <a:solidFill>
                  <a:srgbClr val="FFFFFF"/>
                </a:solidFill>
              </a:rPr>
              <a:t>Monitoring:</a:t>
            </a:r>
            <a:br>
              <a:rPr lang="en-US" i="1" dirty="0" smtClean="0">
                <a:solidFill>
                  <a:srgbClr val="FFFFFF"/>
                </a:solidFill>
              </a:rPr>
            </a:br>
            <a:r>
              <a:rPr lang="en-US" i="1" dirty="0" smtClean="0">
                <a:solidFill>
                  <a:srgbClr val="FFFFFF"/>
                </a:solidFill>
              </a:rPr>
              <a:t>Lessons </a:t>
            </a:r>
            <a:r>
              <a:rPr lang="en-US" i="1" dirty="0">
                <a:solidFill>
                  <a:srgbClr val="FFFFFF"/>
                </a:solidFill>
              </a:rPr>
              <a:t>Learned </a:t>
            </a:r>
            <a:r>
              <a:rPr lang="en-US" i="1" dirty="0" smtClean="0">
                <a:solidFill>
                  <a:srgbClr val="FFFFFF"/>
                </a:solidFill>
              </a:rPr>
              <a:t>From </a:t>
            </a:r>
            <a:r>
              <a:rPr lang="en-US" i="1" dirty="0">
                <a:solidFill>
                  <a:srgbClr val="FFFFFF"/>
                </a:solidFill>
              </a:rPr>
              <a:t>Development of Monitoring Programs on Federal and Private </a:t>
            </a:r>
            <a:r>
              <a:rPr lang="en-US" i="1" dirty="0" smtClean="0">
                <a:solidFill>
                  <a:srgbClr val="FFFFFF"/>
                </a:solidFill>
              </a:rPr>
              <a:t>Lands</a:t>
            </a:r>
            <a:endParaRPr lang="en-US" dirty="0">
              <a:solidFill>
                <a:srgbClr val="FFFFFF"/>
              </a:solidFill>
            </a:endParaRPr>
          </a:p>
        </p:txBody>
      </p:sp>
      <p:sp>
        <p:nvSpPr>
          <p:cNvPr id="5" name="Content Placeholder 4"/>
          <p:cNvSpPr>
            <a:spLocks noGrp="1"/>
          </p:cNvSpPr>
          <p:nvPr>
            <p:ph idx="1"/>
          </p:nvPr>
        </p:nvSpPr>
        <p:spPr>
          <a:xfrm>
            <a:off x="2116667" y="3621555"/>
            <a:ext cx="4971048" cy="1515248"/>
          </a:xfrm>
        </p:spPr>
        <p:txBody>
          <a:bodyPr>
            <a:noAutofit/>
          </a:bodyPr>
          <a:lstStyle/>
          <a:p>
            <a:pPr marL="0" indent="0" algn="ctr">
              <a:buNone/>
            </a:pPr>
            <a:r>
              <a:rPr lang="en-US" sz="2000" dirty="0" smtClean="0"/>
              <a:t>Brett Wolk</a:t>
            </a:r>
          </a:p>
          <a:p>
            <a:pPr marL="0" indent="0" algn="ctr">
              <a:buNone/>
            </a:pPr>
            <a:r>
              <a:rPr lang="en-US" sz="1400" dirty="0" smtClean="0"/>
              <a:t>Colorado Forest Restoration Institute</a:t>
            </a:r>
          </a:p>
          <a:p>
            <a:pPr marL="0" indent="0" algn="ctr">
              <a:buNone/>
            </a:pPr>
            <a:r>
              <a:rPr lang="en-US" sz="1400" dirty="0" smtClean="0"/>
              <a:t>Colorado State University</a:t>
            </a:r>
            <a:endParaRPr lang="en-US" sz="1400" dirty="0"/>
          </a:p>
          <a:p>
            <a:pPr marL="0" indent="0" algn="ctr">
              <a:buNone/>
            </a:pPr>
            <a:r>
              <a:rPr lang="en-US" sz="1400" dirty="0" err="1" smtClean="0"/>
              <a:t>Brett.wolk@colostate.edu</a:t>
            </a:r>
            <a:endParaRPr lang="en-US" sz="1400" dirty="0" smtClean="0"/>
          </a:p>
          <a:p>
            <a:pPr marL="0" indent="0" algn="ctr">
              <a:buNone/>
            </a:pPr>
            <a:r>
              <a:rPr lang="en-US" sz="1400" i="1" dirty="0" smtClean="0"/>
              <a:t>Collaborative </a:t>
            </a:r>
            <a:r>
              <a:rPr lang="en-US" sz="1400" i="1" dirty="0"/>
              <a:t>Restoration Workshop, Denver, CO, April 27</a:t>
            </a:r>
            <a:r>
              <a:rPr lang="en-US" sz="1400" i="1" baseline="30000" dirty="0"/>
              <a:t>th</a:t>
            </a:r>
            <a:r>
              <a:rPr lang="en-US" sz="1400" i="1" dirty="0"/>
              <a:t>, </a:t>
            </a:r>
            <a:r>
              <a:rPr lang="en-US" sz="1400" i="1" dirty="0" smtClean="0"/>
              <a:t>2016</a:t>
            </a:r>
            <a:endParaRPr lang="en-US" sz="1400" dirty="0" smtClean="0"/>
          </a:p>
        </p:txBody>
      </p:sp>
      <p:grpSp>
        <p:nvGrpSpPr>
          <p:cNvPr id="13" name="Group 12"/>
          <p:cNvGrpSpPr/>
          <p:nvPr/>
        </p:nvGrpSpPr>
        <p:grpSpPr>
          <a:xfrm>
            <a:off x="2602577" y="5052136"/>
            <a:ext cx="3928852" cy="1578988"/>
            <a:chOff x="0" y="0"/>
            <a:chExt cx="3006090" cy="956310"/>
          </a:xfrm>
        </p:grpSpPr>
        <p:pic>
          <p:nvPicPr>
            <p:cNvPr id="14" name="Picture 13" descr="Macintosh HD:private:var:folders:Vx:VxoR7nPoFcWsP--uklqsk++++TI:-Tmp-:TemporaryItems:CFRI_logo_LINEA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3006090" cy="800100"/>
            </a:xfrm>
            <a:prstGeom prst="rect">
              <a:avLst/>
            </a:prstGeom>
            <a:noFill/>
            <a:ln>
              <a:noFill/>
            </a:ln>
          </p:spPr>
        </p:pic>
        <p:pic>
          <p:nvPicPr>
            <p:cNvPr id="15" name="Picture 14" descr="125802_Let_CFRI_crop.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800100" y="685800"/>
              <a:ext cx="2171700" cy="270510"/>
            </a:xfrm>
            <a:prstGeom prst="rect">
              <a:avLst/>
            </a:prstGeom>
            <a:ln>
              <a:noFill/>
            </a:ln>
            <a:extLst>
              <a:ext uri="{53640926-AAD7-44d8-BBD7-CCE9431645EC}">
                <a14:shadowObscured xmlns:a14="http://schemas.microsoft.com/office/drawing/2010/main"/>
              </a:ext>
            </a:extLst>
          </p:spPr>
        </p:pic>
      </p:gr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87715" y="4877314"/>
            <a:ext cx="1782528" cy="1753810"/>
          </a:xfrm>
          <a:prstGeom prst="rect">
            <a:avLst/>
          </a:prstGeom>
        </p:spPr>
      </p:pic>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005" y="3410372"/>
            <a:ext cx="1782528" cy="1753810"/>
          </a:xfrm>
          <a:prstGeom prst="rect">
            <a:avLst/>
          </a:prstGeom>
        </p:spPr>
      </p:pic>
    </p:spTree>
    <p:extLst>
      <p:ext uri="{BB962C8B-B14F-4D97-AF65-F5344CB8AC3E}">
        <p14:creationId xmlns:p14="http://schemas.microsoft.com/office/powerpoint/2010/main" val="27857407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 y="274639"/>
            <a:ext cx="8853715" cy="1143000"/>
          </a:xfrm>
          <a:solidFill>
            <a:srgbClr val="000000"/>
          </a:solidFill>
        </p:spPr>
        <p:txBody>
          <a:bodyPr>
            <a:normAutofit fontScale="90000"/>
          </a:bodyPr>
          <a:lstStyle/>
          <a:p>
            <a:r>
              <a:rPr lang="en-US" dirty="0" smtClean="0">
                <a:solidFill>
                  <a:schemeClr val="bg1"/>
                </a:solidFill>
              </a:rPr>
              <a:t>Non-Federal 3</a:t>
            </a:r>
            <a:r>
              <a:rPr lang="en-US" baseline="30000" dirty="0" smtClean="0">
                <a:solidFill>
                  <a:schemeClr val="bg1"/>
                </a:solidFill>
              </a:rPr>
              <a:t>rd</a:t>
            </a:r>
            <a:r>
              <a:rPr lang="en-US" dirty="0" smtClean="0">
                <a:solidFill>
                  <a:schemeClr val="bg1"/>
                </a:solidFill>
              </a:rPr>
              <a:t> Party Monitoring</a:t>
            </a:r>
            <a:br>
              <a:rPr lang="en-US" dirty="0" smtClean="0">
                <a:solidFill>
                  <a:schemeClr val="bg1"/>
                </a:solidFill>
              </a:rPr>
            </a:br>
            <a:r>
              <a:rPr lang="en-US" dirty="0" smtClean="0">
                <a:solidFill>
                  <a:schemeClr val="bg1"/>
                </a:solidFill>
              </a:rPr>
              <a:t>Colorado Wildfire Risk Reduction Grant</a:t>
            </a:r>
            <a:endParaRPr lang="en-US" dirty="0">
              <a:solidFill>
                <a:schemeClr val="bg1"/>
              </a:solidFill>
            </a:endParaRPr>
          </a:p>
        </p:txBody>
      </p:sp>
      <p:sp>
        <p:nvSpPr>
          <p:cNvPr id="3" name="Content Placeholder 2"/>
          <p:cNvSpPr>
            <a:spLocks noGrp="1"/>
          </p:cNvSpPr>
          <p:nvPr>
            <p:ph idx="1"/>
          </p:nvPr>
        </p:nvSpPr>
        <p:spPr>
          <a:xfrm>
            <a:off x="435428" y="1417639"/>
            <a:ext cx="8239275" cy="4525963"/>
          </a:xfrm>
        </p:spPr>
        <p:txBody>
          <a:bodyPr>
            <a:normAutofit lnSpcReduction="10000"/>
          </a:bodyPr>
          <a:lstStyle/>
          <a:p>
            <a:r>
              <a:rPr lang="en-US" dirty="0" smtClean="0"/>
              <a:t>Streamlined Monitoring</a:t>
            </a:r>
            <a:endParaRPr lang="en-US" dirty="0"/>
          </a:p>
          <a:p>
            <a:pPr lvl="1"/>
            <a:r>
              <a:rPr lang="en-US" dirty="0" smtClean="0"/>
              <a:t>Simple questions (Fuels focused).</a:t>
            </a:r>
          </a:p>
          <a:p>
            <a:pPr lvl="1"/>
            <a:r>
              <a:rPr lang="en-US" dirty="0" smtClean="0"/>
              <a:t>Straightforward results.</a:t>
            </a:r>
          </a:p>
          <a:p>
            <a:pPr lvl="1"/>
            <a:r>
              <a:rPr lang="en-US" dirty="0" smtClean="0"/>
              <a:t>Rapid </a:t>
            </a:r>
            <a:r>
              <a:rPr lang="en-US" dirty="0"/>
              <a:t>feedback loops.</a:t>
            </a:r>
          </a:p>
          <a:p>
            <a:pPr lvl="1"/>
            <a:endParaRPr lang="en-US" dirty="0" smtClean="0"/>
          </a:p>
          <a:p>
            <a:r>
              <a:rPr lang="en-US" dirty="0"/>
              <a:t>L</a:t>
            </a:r>
            <a:r>
              <a:rPr lang="en-US" dirty="0" smtClean="0"/>
              <a:t>ittle </a:t>
            </a:r>
            <a:r>
              <a:rPr lang="en-US" dirty="0"/>
              <a:t>monitoring currently on non-federal </a:t>
            </a:r>
            <a:r>
              <a:rPr lang="en-US" dirty="0" smtClean="0"/>
              <a:t>lands.</a:t>
            </a:r>
          </a:p>
          <a:p>
            <a:r>
              <a:rPr lang="en-US" dirty="0" smtClean="0"/>
              <a:t>Increases </a:t>
            </a:r>
            <a:r>
              <a:rPr lang="en-US" dirty="0"/>
              <a:t>trust </a:t>
            </a:r>
            <a:r>
              <a:rPr lang="en-US" dirty="0" smtClean="0"/>
              <a:t>and information transfer.</a:t>
            </a:r>
            <a:endParaRPr lang="en-US" dirty="0"/>
          </a:p>
          <a:p>
            <a:pPr lvl="1"/>
            <a:r>
              <a:rPr lang="en-US" dirty="0" smtClean="0"/>
              <a:t>Build it and they will come!</a:t>
            </a:r>
            <a:endParaRPr lang="en-US" sz="4800" dirty="0" smtClean="0"/>
          </a:p>
        </p:txBody>
      </p:sp>
    </p:spTree>
    <p:extLst>
      <p:ext uri="{BB962C8B-B14F-4D97-AF65-F5344CB8AC3E}">
        <p14:creationId xmlns:p14="http://schemas.microsoft.com/office/powerpoint/2010/main" val="40570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R_Summary_01.14.2015.pdf"/>
          <p:cNvPicPr>
            <a:picLocks noChangeAspect="1"/>
          </p:cNvPicPr>
          <p:nvPr/>
        </p:nvPicPr>
        <p:blipFill rotWithShape="1">
          <a:blip r:embed="rId2" cstate="screen">
            <a:extLst>
              <a:ext uri="{28A0092B-C50C-407E-A947-70E740481C1C}">
                <a14:useLocalDpi xmlns:a14="http://schemas.microsoft.com/office/drawing/2010/main"/>
              </a:ext>
            </a:extLst>
          </a:blip>
          <a:srcRect b="3880"/>
          <a:stretch/>
        </p:blipFill>
        <p:spPr>
          <a:xfrm>
            <a:off x="-85492" y="749905"/>
            <a:ext cx="4696501" cy="5842000"/>
          </a:xfrm>
          <a:prstGeom prst="rect">
            <a:avLst/>
          </a:prstGeom>
        </p:spPr>
      </p:pic>
      <p:pic>
        <p:nvPicPr>
          <p:cNvPr id="9" name="Picture 8" descr="FR_Summary_01.14.2015.pdf"/>
          <p:cNvPicPr>
            <a:picLocks noChangeAspect="1"/>
          </p:cNvPicPr>
          <p:nvPr/>
        </p:nvPicPr>
        <p:blipFill rotWithShape="1">
          <a:blip r:embed="rId3" cstate="screen">
            <a:extLst>
              <a:ext uri="{28A0092B-C50C-407E-A947-70E740481C1C}">
                <a14:useLocalDpi xmlns:a14="http://schemas.microsoft.com/office/drawing/2010/main"/>
              </a:ext>
            </a:extLst>
          </a:blip>
          <a:srcRect l="5493" b="3880"/>
          <a:stretch/>
        </p:blipFill>
        <p:spPr>
          <a:xfrm>
            <a:off x="4611009" y="625602"/>
            <a:ext cx="4532990" cy="5966302"/>
          </a:xfrm>
          <a:prstGeom prst="rect">
            <a:avLst/>
          </a:prstGeom>
        </p:spPr>
      </p:pic>
      <p:sp>
        <p:nvSpPr>
          <p:cNvPr id="10" name="Title 1"/>
          <p:cNvSpPr>
            <a:spLocks noGrp="1"/>
          </p:cNvSpPr>
          <p:nvPr>
            <p:ph type="title"/>
          </p:nvPr>
        </p:nvSpPr>
        <p:spPr>
          <a:xfrm>
            <a:off x="169333" y="54102"/>
            <a:ext cx="8853715" cy="571500"/>
          </a:xfrm>
          <a:solidFill>
            <a:srgbClr val="000000"/>
          </a:solidFill>
        </p:spPr>
        <p:txBody>
          <a:bodyPr>
            <a:normAutofit fontScale="90000"/>
          </a:bodyPr>
          <a:lstStyle/>
          <a:p>
            <a:r>
              <a:rPr lang="en-US" dirty="0" smtClean="0">
                <a:solidFill>
                  <a:schemeClr val="bg1"/>
                </a:solidFill>
              </a:rPr>
              <a:t>Streamlined Monitoring Reports</a:t>
            </a:r>
            <a:endParaRPr lang="en-US" dirty="0">
              <a:solidFill>
                <a:schemeClr val="bg1"/>
              </a:solidFill>
            </a:endParaRPr>
          </a:p>
        </p:txBody>
      </p:sp>
    </p:spTree>
    <p:extLst>
      <p:ext uri="{BB962C8B-B14F-4D97-AF65-F5344CB8AC3E}">
        <p14:creationId xmlns:p14="http://schemas.microsoft.com/office/powerpoint/2010/main" val="16351010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00"/>
          </a:solidFill>
        </p:spPr>
        <p:txBody>
          <a:bodyPr>
            <a:noAutofit/>
          </a:bodyPr>
          <a:lstStyle/>
          <a:p>
            <a:r>
              <a:rPr lang="en-US" sz="3200" dirty="0" smtClean="0">
                <a:solidFill>
                  <a:schemeClr val="bg1"/>
                </a:solidFill>
              </a:rPr>
              <a:t>Streamlined Adaptive Management</a:t>
            </a:r>
            <a:br>
              <a:rPr lang="en-US" sz="3200" dirty="0" smtClean="0">
                <a:solidFill>
                  <a:schemeClr val="bg1"/>
                </a:solidFill>
              </a:rPr>
            </a:br>
            <a:r>
              <a:rPr lang="en-US" sz="3200" dirty="0" smtClean="0">
                <a:solidFill>
                  <a:schemeClr val="bg1"/>
                </a:solidFill>
              </a:rPr>
              <a:t>NON-FEDERAL WRRG</a:t>
            </a:r>
            <a:endParaRPr lang="en-US" sz="3200" dirty="0">
              <a:solidFill>
                <a:schemeClr val="bg1"/>
              </a:solidFill>
            </a:endParaRPr>
          </a:p>
        </p:txBody>
      </p:sp>
      <p:sp>
        <p:nvSpPr>
          <p:cNvPr id="3" name="Content Placeholder 2"/>
          <p:cNvSpPr>
            <a:spLocks noGrp="1"/>
          </p:cNvSpPr>
          <p:nvPr>
            <p:ph idx="1"/>
          </p:nvPr>
        </p:nvSpPr>
        <p:spPr>
          <a:xfrm>
            <a:off x="457200" y="1445459"/>
            <a:ext cx="8229600" cy="4525963"/>
          </a:xfrm>
        </p:spPr>
        <p:txBody>
          <a:bodyPr>
            <a:normAutofit/>
          </a:bodyPr>
          <a:lstStyle/>
          <a:p>
            <a:pPr marL="0" indent="0" algn="ctr">
              <a:buNone/>
            </a:pPr>
            <a:r>
              <a:rPr lang="en-US" dirty="0" smtClean="0"/>
              <a:t>Data &gt; Talk with Managers &gt;</a:t>
            </a:r>
          </a:p>
          <a:p>
            <a:pPr marL="0" indent="0" algn="ctr">
              <a:buNone/>
            </a:pPr>
            <a:r>
              <a:rPr lang="en-US" dirty="0" smtClean="0"/>
              <a:t>Talk with Contractors &gt; Done!</a:t>
            </a:r>
            <a:endParaRPr lang="en-US" dirty="0"/>
          </a:p>
        </p:txBody>
      </p:sp>
      <p:pic>
        <p:nvPicPr>
          <p:cNvPr id="5" name="Picture 4" descr="IMGP0097.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70370" y="2605017"/>
            <a:ext cx="5380255" cy="4252983"/>
          </a:xfrm>
          <a:prstGeom prst="rect">
            <a:avLst/>
          </a:prstGeom>
        </p:spPr>
      </p:pic>
    </p:spTree>
    <p:extLst>
      <p:ext uri="{BB962C8B-B14F-4D97-AF65-F5344CB8AC3E}">
        <p14:creationId xmlns:p14="http://schemas.microsoft.com/office/powerpoint/2010/main" val="34100612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 y="11043"/>
            <a:ext cx="5439095" cy="1610671"/>
          </a:xfrm>
          <a:solidFill>
            <a:srgbClr val="000000"/>
          </a:solidFill>
        </p:spPr>
        <p:txBody>
          <a:bodyPr>
            <a:noAutofit/>
          </a:bodyPr>
          <a:lstStyle/>
          <a:p>
            <a:r>
              <a:rPr lang="en-US" sz="2800" dirty="0" smtClean="0">
                <a:solidFill>
                  <a:srgbClr val="FFFFFF"/>
                </a:solidFill>
                <a:latin typeface="Times"/>
              </a:rPr>
              <a:t>Non-Federal: Collaboration – </a:t>
            </a:r>
            <a:br>
              <a:rPr lang="en-US" sz="2800" dirty="0" smtClean="0">
                <a:solidFill>
                  <a:srgbClr val="FFFFFF"/>
                </a:solidFill>
                <a:latin typeface="Times"/>
              </a:rPr>
            </a:br>
            <a:r>
              <a:rPr lang="en-US" sz="2800" dirty="0" smtClean="0">
                <a:solidFill>
                  <a:srgbClr val="FFFFFF"/>
                </a:solidFill>
                <a:latin typeface="Times"/>
              </a:rPr>
              <a:t>Monitoring Not Just CFRI Crews!</a:t>
            </a:r>
            <a:endParaRPr lang="en-US" sz="2800" dirty="0">
              <a:solidFill>
                <a:srgbClr val="FFFFFF"/>
              </a:solidFill>
            </a:endParaRPr>
          </a:p>
        </p:txBody>
      </p:sp>
      <p:pic>
        <p:nvPicPr>
          <p:cNvPr id="7" name="Picture 6" descr="IMGP0759.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39097" y="141424"/>
            <a:ext cx="3679469" cy="5773061"/>
          </a:xfrm>
          <a:prstGeom prst="rect">
            <a:avLst/>
          </a:prstGeom>
        </p:spPr>
      </p:pic>
      <p:pic>
        <p:nvPicPr>
          <p:cNvPr id="8" name="Picture 7" descr="IMG_071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096" y="1524000"/>
            <a:ext cx="5334000" cy="5334000"/>
          </a:xfrm>
          <a:prstGeom prst="rect">
            <a:avLst/>
          </a:prstGeom>
        </p:spPr>
      </p:pic>
    </p:spTree>
    <p:extLst>
      <p:ext uri="{BB962C8B-B14F-4D97-AF65-F5344CB8AC3E}">
        <p14:creationId xmlns:p14="http://schemas.microsoft.com/office/powerpoint/2010/main" val="13733079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00"/>
          </a:solidFill>
        </p:spPr>
        <p:txBody>
          <a:bodyPr/>
          <a:lstStyle/>
          <a:p>
            <a:r>
              <a:rPr lang="en-US" dirty="0" smtClean="0">
                <a:solidFill>
                  <a:schemeClr val="bg1"/>
                </a:solidFill>
              </a:rPr>
              <a:t>Monitoring Methods</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pPr marL="0" indent="0" algn="ctr">
              <a:buNone/>
            </a:pPr>
            <a:r>
              <a:rPr lang="en-US" sz="3600" i="1" u="sng" dirty="0" smtClean="0"/>
              <a:t>SAME </a:t>
            </a:r>
            <a:r>
              <a:rPr lang="en-US" sz="3600" u="sng" dirty="0" smtClean="0"/>
              <a:t>field based metrics</a:t>
            </a:r>
          </a:p>
          <a:p>
            <a:r>
              <a:rPr lang="en-US" sz="2800" dirty="0" smtClean="0"/>
              <a:t>Tree Basal Area</a:t>
            </a:r>
            <a:endParaRPr lang="en-US" sz="2800" dirty="0"/>
          </a:p>
          <a:p>
            <a:r>
              <a:rPr lang="en-US" sz="2800" dirty="0" smtClean="0"/>
              <a:t>Canopy Cover</a:t>
            </a:r>
            <a:endParaRPr lang="en-US" sz="2800" dirty="0"/>
          </a:p>
          <a:p>
            <a:r>
              <a:rPr lang="en-US" sz="2800" dirty="0" smtClean="0"/>
              <a:t>Fuels abundance</a:t>
            </a:r>
            <a:endParaRPr lang="en-US" sz="2800" dirty="0"/>
          </a:p>
          <a:p>
            <a:r>
              <a:rPr lang="en-US" sz="2800" dirty="0" smtClean="0"/>
              <a:t>Understory </a:t>
            </a:r>
            <a:r>
              <a:rPr lang="en-US" sz="2800" dirty="0"/>
              <a:t>p</a:t>
            </a:r>
            <a:r>
              <a:rPr lang="en-US" sz="2800" dirty="0" smtClean="0"/>
              <a:t>lant cover</a:t>
            </a:r>
          </a:p>
          <a:p>
            <a:r>
              <a:rPr lang="en-US" sz="2800" dirty="0" smtClean="0"/>
              <a:t>Etc.</a:t>
            </a:r>
          </a:p>
          <a:p>
            <a:endParaRPr lang="en-US" sz="2000" dirty="0" smtClean="0"/>
          </a:p>
          <a:p>
            <a:endParaRPr lang="en-US" sz="2000" dirty="0"/>
          </a:p>
          <a:p>
            <a:pPr marL="0" indent="0" algn="ctr">
              <a:buNone/>
            </a:pPr>
            <a:r>
              <a:rPr lang="en-US" sz="3600" i="1" u="sng" dirty="0" smtClean="0"/>
              <a:t>Radically DIFFERENT </a:t>
            </a:r>
            <a:r>
              <a:rPr lang="en-US" sz="3600" u="sng" dirty="0" smtClean="0"/>
              <a:t>monitoring programs</a:t>
            </a:r>
            <a:endParaRPr lang="en-US" sz="3600" u="sng" dirty="0"/>
          </a:p>
        </p:txBody>
      </p:sp>
    </p:spTree>
    <p:extLst>
      <p:ext uri="{BB962C8B-B14F-4D97-AF65-F5344CB8AC3E}">
        <p14:creationId xmlns:p14="http://schemas.microsoft.com/office/powerpoint/2010/main" val="19298263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dirty="0" smtClean="0">
                <a:solidFill>
                  <a:schemeClr val="bg1"/>
                </a:solidFill>
              </a:rPr>
              <a:t>National Cohesive Strategy</a:t>
            </a:r>
            <a:endParaRPr lang="en-US" dirty="0">
              <a:solidFill>
                <a:schemeClr val="bg1"/>
              </a:solidFill>
            </a:endParaRPr>
          </a:p>
        </p:txBody>
      </p:sp>
      <p:sp>
        <p:nvSpPr>
          <p:cNvPr id="3" name="Content Placeholder 2"/>
          <p:cNvSpPr>
            <a:spLocks noGrp="1"/>
          </p:cNvSpPr>
          <p:nvPr>
            <p:ph idx="1"/>
          </p:nvPr>
        </p:nvSpPr>
        <p:spPr>
          <a:xfrm>
            <a:off x="457200" y="1600200"/>
            <a:ext cx="8229600" cy="4813728"/>
          </a:xfrm>
        </p:spPr>
        <p:txBody>
          <a:bodyPr>
            <a:normAutofit/>
          </a:bodyPr>
          <a:lstStyle/>
          <a:p>
            <a:pPr marL="0" indent="0">
              <a:buNone/>
            </a:pPr>
            <a:r>
              <a:rPr lang="en-US" dirty="0" smtClean="0"/>
              <a:t>Work </a:t>
            </a:r>
            <a:r>
              <a:rPr lang="en-US" dirty="0"/>
              <a:t>collaboratively among all stakeholders and across all landscapes, using best science, to make meaningful progress towards the three goals</a:t>
            </a:r>
            <a:r>
              <a:rPr lang="en-US" dirty="0" smtClean="0"/>
              <a:t>:</a:t>
            </a:r>
          </a:p>
          <a:p>
            <a:pPr>
              <a:buFont typeface="Wingdings" charset="2"/>
              <a:buChar char="Ø"/>
            </a:pPr>
            <a:r>
              <a:rPr lang="en-US" dirty="0" smtClean="0"/>
              <a:t>Landscape Resilience</a:t>
            </a:r>
          </a:p>
          <a:p>
            <a:pPr>
              <a:buFont typeface="Wingdings" charset="2"/>
              <a:buChar char="Ø"/>
            </a:pPr>
            <a:r>
              <a:rPr lang="en-US" dirty="0" smtClean="0"/>
              <a:t>Fire Adapted Communities</a:t>
            </a:r>
          </a:p>
          <a:p>
            <a:pPr>
              <a:buFont typeface="Wingdings" charset="2"/>
              <a:buChar char="Ø"/>
            </a:pPr>
            <a:r>
              <a:rPr lang="en-US" dirty="0" smtClean="0"/>
              <a:t>Safe and Effective Fire Response</a:t>
            </a:r>
          </a:p>
        </p:txBody>
      </p:sp>
    </p:spTree>
    <p:extLst>
      <p:ext uri="{BB962C8B-B14F-4D97-AF65-F5344CB8AC3E}">
        <p14:creationId xmlns:p14="http://schemas.microsoft.com/office/powerpoint/2010/main" val="33294953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dirty="0" smtClean="0">
                <a:solidFill>
                  <a:schemeClr val="bg1"/>
                </a:solidFill>
              </a:rPr>
              <a:t>Upper South Platte Partnership </a:t>
            </a:r>
            <a:endParaRPr lang="en-US" dirty="0">
              <a:solidFill>
                <a:schemeClr val="bg1"/>
              </a:solidFill>
            </a:endParaRPr>
          </a:p>
        </p:txBody>
      </p:sp>
      <p:sp>
        <p:nvSpPr>
          <p:cNvPr id="3" name="Content Placeholder 2"/>
          <p:cNvSpPr>
            <a:spLocks noGrp="1"/>
          </p:cNvSpPr>
          <p:nvPr>
            <p:ph idx="1"/>
          </p:nvPr>
        </p:nvSpPr>
        <p:spPr>
          <a:xfrm>
            <a:off x="457200" y="1600200"/>
            <a:ext cx="8229600" cy="4813728"/>
          </a:xfrm>
        </p:spPr>
        <p:txBody>
          <a:bodyPr>
            <a:normAutofit/>
          </a:bodyPr>
          <a:lstStyle/>
          <a:p>
            <a:pPr>
              <a:buFont typeface="Wingdings" charset="2"/>
              <a:buChar char="Ø"/>
            </a:pPr>
            <a:r>
              <a:rPr lang="en-US" dirty="0"/>
              <a:t>10 organizations, Federal and Non-Federal (Front Range Roundtable members)</a:t>
            </a:r>
          </a:p>
          <a:p>
            <a:pPr lvl="1">
              <a:buFont typeface="Wingdings" charset="2"/>
              <a:buChar char="Ø"/>
            </a:pPr>
            <a:r>
              <a:rPr lang="en-US" dirty="0"/>
              <a:t>Formed 2015</a:t>
            </a:r>
          </a:p>
          <a:p>
            <a:pPr>
              <a:buFont typeface="Wingdings" charset="2"/>
              <a:buChar char="Ø"/>
            </a:pPr>
            <a:r>
              <a:rPr lang="en-US" dirty="0" smtClean="0"/>
              <a:t>Best </a:t>
            </a:r>
            <a:r>
              <a:rPr lang="en-US" dirty="0"/>
              <a:t>available science and monitoring central to Upper South Platte Partnership</a:t>
            </a:r>
            <a:r>
              <a:rPr lang="en-US" dirty="0" smtClean="0"/>
              <a:t>.</a:t>
            </a:r>
          </a:p>
          <a:p>
            <a:pPr lvl="1">
              <a:buFont typeface="Wingdings" charset="2"/>
              <a:buChar char="Ø"/>
            </a:pPr>
            <a:r>
              <a:rPr lang="en-US" dirty="0" smtClean="0"/>
              <a:t>Optimize treatment locations to leverage resources and maximize impact.</a:t>
            </a:r>
            <a:endParaRPr lang="en-US" dirty="0"/>
          </a:p>
          <a:p>
            <a:pPr>
              <a:buFont typeface="Wingdings" charset="2"/>
              <a:buChar char="Ø"/>
            </a:pPr>
            <a:endParaRPr lang="en-US" dirty="0" smtClean="0"/>
          </a:p>
        </p:txBody>
      </p:sp>
    </p:spTree>
    <p:extLst>
      <p:ext uri="{BB962C8B-B14F-4D97-AF65-F5344CB8AC3E}">
        <p14:creationId xmlns:p14="http://schemas.microsoft.com/office/powerpoint/2010/main" val="1678466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2003297"/>
            <a:ext cx="9144000" cy="3422292"/>
          </a:xfrm>
        </p:spPr>
        <p:txBody>
          <a:bodyPr>
            <a:noAutofit/>
          </a:bodyPr>
          <a:lstStyle/>
          <a:p>
            <a:pPr marL="0" indent="0">
              <a:buNone/>
            </a:pPr>
            <a:r>
              <a:rPr lang="en-US" sz="2800" u="sng" dirty="0" smtClean="0">
                <a:latin typeface="Comic Sans MS"/>
                <a:cs typeface="Comic Sans MS"/>
              </a:rPr>
              <a:t>Upper South Platte Partnership – Cohesive Strategy</a:t>
            </a:r>
          </a:p>
          <a:p>
            <a:r>
              <a:rPr lang="en-US" sz="2800" dirty="0" smtClean="0">
                <a:latin typeface="Comic Sans MS"/>
                <a:cs typeface="Comic Sans MS"/>
              </a:rPr>
              <a:t>Non-Federal: Want more comprehensive monitoring (understory plants, wildlife, etc.) &gt; CFRLP.</a:t>
            </a:r>
          </a:p>
          <a:p>
            <a:r>
              <a:rPr lang="en-US" sz="2800" dirty="0" smtClean="0">
                <a:latin typeface="Comic Sans MS"/>
                <a:cs typeface="Comic Sans MS"/>
              </a:rPr>
              <a:t>Federal: Want more streamlined monitoring and adaptive management &gt; WRRG.</a:t>
            </a:r>
          </a:p>
          <a:p>
            <a:r>
              <a:rPr lang="en-US" sz="2800" dirty="0">
                <a:latin typeface="Comic Sans MS"/>
                <a:cs typeface="Comic Sans MS"/>
              </a:rPr>
              <a:t>ALL want monitoring to increase </a:t>
            </a:r>
            <a:r>
              <a:rPr lang="en-US" sz="2800" dirty="0" smtClean="0">
                <a:latin typeface="Comic Sans MS"/>
                <a:cs typeface="Comic Sans MS"/>
              </a:rPr>
              <a:t>trust.</a:t>
            </a:r>
            <a:endParaRPr lang="en-US" sz="2800" dirty="0">
              <a:latin typeface="Comic Sans MS"/>
              <a:cs typeface="Comic Sans MS"/>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66524" y="77705"/>
            <a:ext cx="1577479" cy="2061751"/>
          </a:xfrm>
          <a:prstGeom prst="rect">
            <a:avLst/>
          </a:prstGeom>
        </p:spPr>
      </p:pic>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962" y="4796250"/>
            <a:ext cx="1577479" cy="2061751"/>
          </a:xfrm>
          <a:prstGeom prst="rect">
            <a:avLst/>
          </a:prstGeom>
        </p:spPr>
      </p:pic>
      <p:sp>
        <p:nvSpPr>
          <p:cNvPr id="7" name="Title 1"/>
          <p:cNvSpPr>
            <a:spLocks noGrp="1"/>
          </p:cNvSpPr>
          <p:nvPr>
            <p:ph type="title"/>
          </p:nvPr>
        </p:nvSpPr>
        <p:spPr>
          <a:xfrm>
            <a:off x="62961" y="263091"/>
            <a:ext cx="7440955" cy="1549412"/>
          </a:xfrm>
          <a:solidFill>
            <a:srgbClr val="000000"/>
          </a:solidFill>
        </p:spPr>
        <p:txBody>
          <a:bodyPr>
            <a:noAutofit/>
          </a:bodyPr>
          <a:lstStyle/>
          <a:p>
            <a:r>
              <a:rPr lang="en-US" sz="4000" b="1" dirty="0" smtClean="0">
                <a:solidFill>
                  <a:schemeClr val="bg1"/>
                </a:solidFill>
              </a:rPr>
              <a:t>Complementary</a:t>
            </a:r>
            <a:r>
              <a:rPr lang="en-US" sz="4000" b="1" dirty="0">
                <a:solidFill>
                  <a:schemeClr val="bg1"/>
                </a:solidFill>
              </a:rPr>
              <a:t>, </a:t>
            </a:r>
            <a:r>
              <a:rPr lang="en-US" sz="4000" b="1" dirty="0" smtClean="0">
                <a:solidFill>
                  <a:schemeClr val="bg1"/>
                </a:solidFill>
              </a:rPr>
              <a:t>Interconnected</a:t>
            </a:r>
            <a:r>
              <a:rPr lang="en-US" sz="4000" b="1" dirty="0">
                <a:solidFill>
                  <a:schemeClr val="bg1"/>
                </a:solidFill>
              </a:rPr>
              <a:t>, and </a:t>
            </a:r>
            <a:r>
              <a:rPr lang="en-US" sz="4000" b="1" dirty="0" smtClean="0">
                <a:solidFill>
                  <a:schemeClr val="bg1"/>
                </a:solidFill>
              </a:rPr>
              <a:t>Interdependent</a:t>
            </a:r>
            <a:endParaRPr lang="en-US" sz="4000" dirty="0">
              <a:solidFill>
                <a:schemeClr val="bg1"/>
              </a:solidFill>
            </a:endParaRPr>
          </a:p>
        </p:txBody>
      </p:sp>
    </p:spTree>
    <p:extLst>
      <p:ext uri="{BB962C8B-B14F-4D97-AF65-F5344CB8AC3E}">
        <p14:creationId xmlns:p14="http://schemas.microsoft.com/office/powerpoint/2010/main" val="8757931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dirty="0" smtClean="0">
                <a:solidFill>
                  <a:schemeClr val="bg1"/>
                </a:solidFill>
              </a:rPr>
              <a:t>Sources for Determining Success with the Upper South Platte Partnership </a:t>
            </a:r>
            <a:endParaRPr lang="en-US" dirty="0">
              <a:solidFill>
                <a:schemeClr val="bg1"/>
              </a:solidFill>
            </a:endParaRPr>
          </a:p>
        </p:txBody>
      </p:sp>
      <p:sp>
        <p:nvSpPr>
          <p:cNvPr id="3" name="Content Placeholder 2"/>
          <p:cNvSpPr>
            <a:spLocks noGrp="1"/>
          </p:cNvSpPr>
          <p:nvPr>
            <p:ph idx="1"/>
          </p:nvPr>
        </p:nvSpPr>
        <p:spPr>
          <a:xfrm>
            <a:off x="133048" y="1600201"/>
            <a:ext cx="8889999" cy="4931228"/>
          </a:xfrm>
        </p:spPr>
        <p:txBody>
          <a:bodyPr>
            <a:noAutofit/>
          </a:bodyPr>
          <a:lstStyle/>
          <a:p>
            <a:pPr marL="0" indent="0" algn="ctr">
              <a:buNone/>
            </a:pPr>
            <a:r>
              <a:rPr lang="en-US" sz="9600" b="1" i="1" dirty="0">
                <a:latin typeface="Comic Sans MS"/>
                <a:cs typeface="Comic Sans MS"/>
              </a:rPr>
              <a:t>Don’t reinvent the </a:t>
            </a:r>
            <a:r>
              <a:rPr lang="en-US" sz="9600" b="1" i="1" dirty="0" smtClean="0">
                <a:latin typeface="Comic Sans MS"/>
                <a:cs typeface="Comic Sans MS"/>
              </a:rPr>
              <a:t>wheel!</a:t>
            </a:r>
          </a:p>
          <a:p>
            <a:pPr marL="0" indent="0" algn="ctr">
              <a:buNone/>
            </a:pPr>
            <a:endParaRPr lang="en-US" b="1" i="1" dirty="0">
              <a:latin typeface="Comic Sans MS"/>
              <a:cs typeface="Comic Sans MS"/>
            </a:endParaRPr>
          </a:p>
          <a:p>
            <a:r>
              <a:rPr lang="en-US" sz="2800" b="1" i="1" dirty="0" smtClean="0">
                <a:latin typeface="Comic Sans MS"/>
                <a:cs typeface="Comic Sans MS"/>
              </a:rPr>
              <a:t>Colorado Front Range CFLRP documents</a:t>
            </a:r>
          </a:p>
          <a:p>
            <a:r>
              <a:rPr lang="en-US" sz="2800" b="1" i="1" dirty="0" smtClean="0">
                <a:latin typeface="Comic Sans MS"/>
                <a:cs typeface="Comic Sans MS"/>
              </a:rPr>
              <a:t>Rio Grande Watershed Fund Monitoring Plan</a:t>
            </a:r>
          </a:p>
          <a:p>
            <a:pPr marL="0" indent="0">
              <a:buNone/>
            </a:pPr>
            <a:r>
              <a:rPr lang="en-US" sz="2800" b="1" i="1" dirty="0">
                <a:latin typeface="Comic Sans MS"/>
                <a:cs typeface="Comic Sans MS"/>
              </a:rPr>
              <a:t>	</a:t>
            </a:r>
            <a:r>
              <a:rPr lang="en-US" sz="2800" b="1" i="1" dirty="0" smtClean="0">
                <a:latin typeface="Comic Sans MS"/>
                <a:cs typeface="Comic Sans MS"/>
              </a:rPr>
              <a:t>(outside ideas are good too!)</a:t>
            </a:r>
          </a:p>
        </p:txBody>
      </p:sp>
    </p:spTree>
    <p:extLst>
      <p:ext uri="{BB962C8B-B14F-4D97-AF65-F5344CB8AC3E}">
        <p14:creationId xmlns:p14="http://schemas.microsoft.com/office/powerpoint/2010/main" val="21631502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dirty="0" smtClean="0">
                <a:solidFill>
                  <a:schemeClr val="bg1"/>
                </a:solidFill>
              </a:rPr>
              <a:t>Sources for Determining Success with the Upper South Platte Partnership </a:t>
            </a:r>
            <a:endParaRPr lang="en-US" dirty="0">
              <a:solidFill>
                <a:schemeClr val="bg1"/>
              </a:solidFill>
            </a:endParaRPr>
          </a:p>
        </p:txBody>
      </p:sp>
      <p:sp>
        <p:nvSpPr>
          <p:cNvPr id="3" name="Content Placeholder 2"/>
          <p:cNvSpPr>
            <a:spLocks noGrp="1"/>
          </p:cNvSpPr>
          <p:nvPr>
            <p:ph idx="1"/>
          </p:nvPr>
        </p:nvSpPr>
        <p:spPr/>
        <p:txBody>
          <a:bodyPr>
            <a:noAutofit/>
          </a:bodyPr>
          <a:lstStyle/>
          <a:p>
            <a:pPr marL="0" indent="0" algn="ctr">
              <a:buNone/>
            </a:pPr>
            <a:r>
              <a:rPr lang="en-US" sz="7200" dirty="0" smtClean="0">
                <a:latin typeface="Comic Sans MS"/>
                <a:cs typeface="Comic Sans MS"/>
              </a:rPr>
              <a:t>OK to make mistakes, but make new ones</a:t>
            </a:r>
            <a:r>
              <a:rPr lang="en-US" sz="6600" b="1" i="1" dirty="0" smtClean="0">
                <a:latin typeface="Comic Sans MS"/>
                <a:cs typeface="Comic Sans MS"/>
              </a:rPr>
              <a:t>.</a:t>
            </a:r>
          </a:p>
          <a:p>
            <a:pPr marL="0" indent="0" algn="r">
              <a:buNone/>
            </a:pPr>
            <a:endParaRPr lang="en-US" i="1" dirty="0" smtClean="0">
              <a:latin typeface="Comic Sans MS"/>
              <a:cs typeface="Comic Sans MS"/>
            </a:endParaRPr>
          </a:p>
          <a:p>
            <a:pPr marL="0" indent="0" algn="r">
              <a:buNone/>
            </a:pPr>
            <a:r>
              <a:rPr lang="en-US" i="1" dirty="0" smtClean="0">
                <a:latin typeface="Comic Sans MS"/>
                <a:cs typeface="Comic Sans MS"/>
              </a:rPr>
              <a:t>Tom </a:t>
            </a:r>
            <a:r>
              <a:rPr lang="en-US" i="1" dirty="0" err="1" smtClean="0">
                <a:latin typeface="Comic Sans MS"/>
                <a:cs typeface="Comic Sans MS"/>
              </a:rPr>
              <a:t>DeMeo</a:t>
            </a:r>
            <a:endParaRPr lang="en-US" i="1" dirty="0" smtClean="0">
              <a:latin typeface="Comic Sans MS"/>
              <a:cs typeface="Comic Sans MS"/>
            </a:endParaRPr>
          </a:p>
        </p:txBody>
      </p:sp>
    </p:spTree>
    <p:extLst>
      <p:ext uri="{BB962C8B-B14F-4D97-AF65-F5344CB8AC3E}">
        <p14:creationId xmlns:p14="http://schemas.microsoft.com/office/powerpoint/2010/main" val="32136853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3182" y="1799912"/>
            <a:ext cx="5140913" cy="5058088"/>
          </a:xfrm>
          <a:prstGeom prst="rect">
            <a:avLst/>
          </a:prstGeom>
        </p:spPr>
      </p:pic>
      <p:sp>
        <p:nvSpPr>
          <p:cNvPr id="3" name="TextBox 2"/>
          <p:cNvSpPr txBox="1"/>
          <p:nvPr/>
        </p:nvSpPr>
        <p:spPr>
          <a:xfrm>
            <a:off x="-1" y="13334"/>
            <a:ext cx="9144001" cy="1600438"/>
          </a:xfrm>
          <a:prstGeom prst="rect">
            <a:avLst/>
          </a:prstGeom>
          <a:noFill/>
        </p:spPr>
        <p:txBody>
          <a:bodyPr wrap="square" rtlCol="0">
            <a:spAutoFit/>
          </a:bodyPr>
          <a:lstStyle/>
          <a:p>
            <a:pPr algn="ctr"/>
            <a:r>
              <a:rPr lang="en-US" sz="3200" b="1" u="sng" dirty="0" smtClean="0"/>
              <a:t>Yin and Yang</a:t>
            </a:r>
          </a:p>
          <a:p>
            <a:pPr algn="ctr"/>
            <a:r>
              <a:rPr lang="en-US" sz="2400" b="1" dirty="0" smtClean="0"/>
              <a:t>Apparently </a:t>
            </a:r>
            <a:r>
              <a:rPr lang="en-US" sz="2400" b="1" dirty="0"/>
              <a:t>opposite or contrary forces are actually complementary, interconnected, and interdependent in the natural world</a:t>
            </a:r>
          </a:p>
          <a:p>
            <a:endParaRPr lang="en-US" dirty="0"/>
          </a:p>
        </p:txBody>
      </p:sp>
    </p:spTree>
    <p:extLst>
      <p:ext uri="{BB962C8B-B14F-4D97-AF65-F5344CB8AC3E}">
        <p14:creationId xmlns:p14="http://schemas.microsoft.com/office/powerpoint/2010/main" val="2999426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style.rotation</p:attrName>
                                        </p:attrNameLst>
                                      </p:cBhvr>
                                      <p:tavLst>
                                        <p:tav tm="0">
                                          <p:val>
                                            <p:fltVal val="720"/>
                                          </p:val>
                                        </p:tav>
                                        <p:tav tm="100000">
                                          <p:val>
                                            <p:fltVal val="0"/>
                                          </p:val>
                                        </p:tav>
                                      </p:tavLst>
                                    </p:anim>
                                    <p:anim calcmode="lin" valueType="num">
                                      <p:cBhvr>
                                        <p:cTn id="9" dur="3000" fill="hold"/>
                                        <p:tgtEl>
                                          <p:spTgt spid="2"/>
                                        </p:tgtEl>
                                        <p:attrNameLst>
                                          <p:attrName>ppt_h</p:attrName>
                                        </p:attrNameLst>
                                      </p:cBhvr>
                                      <p:tavLst>
                                        <p:tav tm="0">
                                          <p:val>
                                            <p:fltVal val="0"/>
                                          </p:val>
                                        </p:tav>
                                        <p:tav tm="100000">
                                          <p:val>
                                            <p:strVal val="#ppt_h"/>
                                          </p:val>
                                        </p:tav>
                                      </p:tavLst>
                                    </p:anim>
                                    <p:anim calcmode="lin" valueType="num">
                                      <p:cBhvr>
                                        <p:cTn id="10" dur="3000" fill="hold"/>
                                        <p:tgtEl>
                                          <p:spTgt spid="2"/>
                                        </p:tgtEl>
                                        <p:attrNameLst>
                                          <p:attrName>ppt_w</p:attrName>
                                        </p:attrNameLst>
                                      </p:cBhvr>
                                      <p:tavLst>
                                        <p:tav tm="0">
                                          <p:val>
                                            <p:fltVal val="0"/>
                                          </p:val>
                                        </p:tav>
                                        <p:tav tm="100000">
                                          <p:val>
                                            <p:strVal val="#ppt_w"/>
                                          </p:val>
                                        </p:tav>
                                      </p:tavLst>
                                    </p:anim>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r="6498" b="1963"/>
          <a:stretch/>
        </p:blipFill>
        <p:spPr>
          <a:xfrm>
            <a:off x="616857" y="770745"/>
            <a:ext cx="7872251" cy="6087255"/>
          </a:xfrm>
          <a:prstGeom prst="rect">
            <a:avLst/>
          </a:prstGeom>
        </p:spPr>
      </p:pic>
      <p:sp>
        <p:nvSpPr>
          <p:cNvPr id="6" name="Title 1"/>
          <p:cNvSpPr>
            <a:spLocks noGrp="1"/>
          </p:cNvSpPr>
          <p:nvPr>
            <p:ph type="title"/>
          </p:nvPr>
        </p:nvSpPr>
        <p:spPr>
          <a:xfrm>
            <a:off x="0" y="1"/>
            <a:ext cx="9144000" cy="738178"/>
          </a:xfrm>
          <a:solidFill>
            <a:schemeClr val="tx1"/>
          </a:solidFill>
        </p:spPr>
        <p:txBody>
          <a:bodyPr>
            <a:noAutofit/>
          </a:bodyPr>
          <a:lstStyle/>
          <a:p>
            <a:pPr algn="ctr"/>
            <a:r>
              <a:rPr lang="en-US" sz="3600" dirty="0" smtClean="0">
                <a:solidFill>
                  <a:srgbClr val="FFFFFF"/>
                </a:solidFill>
              </a:rPr>
              <a:t>Upper South Platte Partnership Success Criteria</a:t>
            </a:r>
            <a:endParaRPr lang="en-US" sz="3600" dirty="0">
              <a:solidFill>
                <a:srgbClr val="FFFFFF"/>
              </a:solidFill>
            </a:endParaRPr>
          </a:p>
        </p:txBody>
      </p:sp>
    </p:spTree>
    <p:extLst>
      <p:ext uri="{BB962C8B-B14F-4D97-AF65-F5344CB8AC3E}">
        <p14:creationId xmlns:p14="http://schemas.microsoft.com/office/powerpoint/2010/main" val="4200564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r="6498" b="1963"/>
          <a:stretch/>
        </p:blipFill>
        <p:spPr>
          <a:xfrm>
            <a:off x="616857" y="770745"/>
            <a:ext cx="7872251" cy="6087255"/>
          </a:xfrm>
          <a:prstGeom prst="rect">
            <a:avLst/>
          </a:prstGeom>
        </p:spPr>
      </p:pic>
      <p:sp>
        <p:nvSpPr>
          <p:cNvPr id="6" name="Title 1"/>
          <p:cNvSpPr>
            <a:spLocks noGrp="1"/>
          </p:cNvSpPr>
          <p:nvPr>
            <p:ph type="title"/>
          </p:nvPr>
        </p:nvSpPr>
        <p:spPr>
          <a:xfrm>
            <a:off x="0" y="1"/>
            <a:ext cx="9144000" cy="738178"/>
          </a:xfrm>
          <a:solidFill>
            <a:schemeClr val="tx1"/>
          </a:solidFill>
        </p:spPr>
        <p:txBody>
          <a:bodyPr>
            <a:noAutofit/>
          </a:bodyPr>
          <a:lstStyle/>
          <a:p>
            <a:pPr algn="ctr"/>
            <a:r>
              <a:rPr lang="en-US" sz="3600" dirty="0" smtClean="0">
                <a:solidFill>
                  <a:srgbClr val="FFFFFF"/>
                </a:solidFill>
              </a:rPr>
              <a:t>Upper South Platte Partnership Success Criteria</a:t>
            </a:r>
            <a:endParaRPr lang="en-US" sz="3600" dirty="0">
              <a:solidFill>
                <a:srgbClr val="FFFFFF"/>
              </a:solidFill>
            </a:endParaRPr>
          </a:p>
        </p:txBody>
      </p:sp>
      <p:sp>
        <p:nvSpPr>
          <p:cNvPr id="2" name="Rectangle 1"/>
          <p:cNvSpPr/>
          <p:nvPr/>
        </p:nvSpPr>
        <p:spPr>
          <a:xfrm>
            <a:off x="471714" y="1475619"/>
            <a:ext cx="8017394" cy="7015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FF0000"/>
                </a:solidFill>
              </a:rPr>
              <a:t>Method: Remote Sensing</a:t>
            </a:r>
            <a:endParaRPr lang="en-US" sz="3200" dirty="0">
              <a:solidFill>
                <a:srgbClr val="FF0000"/>
              </a:solidFill>
            </a:endParaRPr>
          </a:p>
        </p:txBody>
      </p:sp>
      <p:sp>
        <p:nvSpPr>
          <p:cNvPr id="8" name="Rectangle 7"/>
          <p:cNvSpPr/>
          <p:nvPr/>
        </p:nvSpPr>
        <p:spPr>
          <a:xfrm>
            <a:off x="471714" y="6156476"/>
            <a:ext cx="8017394" cy="7015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FF0000"/>
                </a:solidFill>
              </a:rPr>
              <a:t>Method: Remote Sensing</a:t>
            </a:r>
            <a:endParaRPr lang="en-US" sz="3200" dirty="0">
              <a:solidFill>
                <a:srgbClr val="FF0000"/>
              </a:solidFill>
            </a:endParaRPr>
          </a:p>
        </p:txBody>
      </p:sp>
      <p:sp>
        <p:nvSpPr>
          <p:cNvPr id="9" name="Rectangle 8"/>
          <p:cNvSpPr/>
          <p:nvPr/>
        </p:nvSpPr>
        <p:spPr>
          <a:xfrm>
            <a:off x="471714" y="2177143"/>
            <a:ext cx="8017394" cy="330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8000"/>
                </a:solidFill>
              </a:rPr>
              <a:t>Forest Canopy Cover</a:t>
            </a:r>
          </a:p>
          <a:p>
            <a:pPr algn="ctr"/>
            <a:r>
              <a:rPr lang="en-US" sz="3200" dirty="0" smtClean="0">
                <a:solidFill>
                  <a:srgbClr val="008000"/>
                </a:solidFill>
              </a:rPr>
              <a:t>Species and Arrangement</a:t>
            </a:r>
            <a:endParaRPr lang="en-US" sz="3200" dirty="0">
              <a:solidFill>
                <a:srgbClr val="008000"/>
              </a:solidFill>
            </a:endParaRPr>
          </a:p>
        </p:txBody>
      </p:sp>
      <p:sp>
        <p:nvSpPr>
          <p:cNvPr id="12" name="Rectangle 11"/>
          <p:cNvSpPr/>
          <p:nvPr/>
        </p:nvSpPr>
        <p:spPr>
          <a:xfrm>
            <a:off x="471714" y="5454952"/>
            <a:ext cx="8017394" cy="7015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8000"/>
                </a:solidFill>
              </a:rPr>
              <a:t>Surface Fuels</a:t>
            </a:r>
            <a:endParaRPr lang="en-US" sz="3200" dirty="0">
              <a:solidFill>
                <a:srgbClr val="008000"/>
              </a:solidFill>
            </a:endParaRPr>
          </a:p>
        </p:txBody>
      </p:sp>
    </p:spTree>
    <p:extLst>
      <p:ext uri="{BB962C8B-B14F-4D97-AF65-F5344CB8AC3E}">
        <p14:creationId xmlns:p14="http://schemas.microsoft.com/office/powerpoint/2010/main" val="148963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
            <a:ext cx="9144000" cy="653142"/>
          </a:xfrm>
          <a:solidFill>
            <a:schemeClr val="tx1"/>
          </a:solidFill>
        </p:spPr>
        <p:txBody>
          <a:bodyPr>
            <a:noAutofit/>
          </a:bodyPr>
          <a:lstStyle/>
          <a:p>
            <a:pPr algn="ctr"/>
            <a:r>
              <a:rPr lang="en-US" sz="3600" dirty="0" smtClean="0">
                <a:solidFill>
                  <a:srgbClr val="FFFFFF"/>
                </a:solidFill>
              </a:rPr>
              <a:t>Upper South Platte Partnership Success Criteria</a:t>
            </a:r>
            <a:endParaRPr lang="en-US" sz="3600" dirty="0">
              <a:solidFill>
                <a:srgbClr val="FFFFFF"/>
              </a:solidFill>
            </a:endParaRPr>
          </a:p>
        </p:txBody>
      </p:sp>
      <p:sp>
        <p:nvSpPr>
          <p:cNvPr id="4" name="Content Placeholder 2"/>
          <p:cNvSpPr>
            <a:spLocks noGrp="1"/>
          </p:cNvSpPr>
          <p:nvPr>
            <p:ph idx="1"/>
          </p:nvPr>
        </p:nvSpPr>
        <p:spPr>
          <a:xfrm>
            <a:off x="3159277" y="3190718"/>
            <a:ext cx="2699657" cy="2734732"/>
          </a:xfrm>
          <a:ln>
            <a:solidFill>
              <a:srgbClr val="000000"/>
            </a:solidFill>
          </a:ln>
        </p:spPr>
        <p:txBody>
          <a:bodyPr>
            <a:normAutofit/>
          </a:bodyPr>
          <a:lstStyle/>
          <a:p>
            <a:pPr marL="0" indent="0" algn="ctr">
              <a:buNone/>
            </a:pPr>
            <a:r>
              <a:rPr lang="en-US" b="1" u="sng" dirty="0" smtClean="0"/>
              <a:t>30% Average</a:t>
            </a:r>
          </a:p>
          <a:p>
            <a:pPr marL="0" indent="0" algn="ctr">
              <a:buNone/>
            </a:pPr>
            <a:r>
              <a:rPr lang="en-US" dirty="0" smtClean="0"/>
              <a:t>Source:</a:t>
            </a:r>
          </a:p>
          <a:p>
            <a:pPr marL="0" indent="0" algn="ctr">
              <a:buNone/>
            </a:pPr>
            <a:r>
              <a:rPr lang="en-US" dirty="0" smtClean="0"/>
              <a:t>Local Science (Reference conditions)</a:t>
            </a:r>
          </a:p>
        </p:txBody>
      </p:sp>
      <p:sp>
        <p:nvSpPr>
          <p:cNvPr id="7" name="Content Placeholder 2"/>
          <p:cNvSpPr txBox="1">
            <a:spLocks/>
          </p:cNvSpPr>
          <p:nvPr/>
        </p:nvSpPr>
        <p:spPr>
          <a:xfrm>
            <a:off x="154820" y="3190718"/>
            <a:ext cx="2699657" cy="2734732"/>
          </a:xfrm>
          <a:prstGeom prst="rect">
            <a:avLst/>
          </a:prstGeom>
          <a:ln>
            <a:solidFill>
              <a:schemeClr val="tx1"/>
            </a:solidFill>
          </a:ln>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u="sng" dirty="0" smtClean="0"/>
              <a:t>10% Min Average</a:t>
            </a:r>
          </a:p>
          <a:p>
            <a:pPr marL="0" indent="0" algn="ctr">
              <a:buFont typeface="Arial"/>
              <a:buNone/>
            </a:pPr>
            <a:r>
              <a:rPr lang="en-US" dirty="0" smtClean="0"/>
              <a:t>Source: Professional Judgment</a:t>
            </a:r>
          </a:p>
          <a:p>
            <a:pPr marL="0" indent="0" algn="ctr">
              <a:buFont typeface="Arial"/>
              <a:buNone/>
            </a:pPr>
            <a:r>
              <a:rPr lang="en-US" dirty="0" smtClean="0"/>
              <a:t>(no </a:t>
            </a:r>
            <a:r>
              <a:rPr lang="en-US" dirty="0" err="1" smtClean="0"/>
              <a:t>clearcuts</a:t>
            </a:r>
            <a:r>
              <a:rPr lang="en-US" dirty="0" smtClean="0"/>
              <a:t>)</a:t>
            </a:r>
          </a:p>
        </p:txBody>
      </p:sp>
      <p:sp>
        <p:nvSpPr>
          <p:cNvPr id="8" name="Content Placeholder 2"/>
          <p:cNvSpPr txBox="1">
            <a:spLocks/>
          </p:cNvSpPr>
          <p:nvPr/>
        </p:nvSpPr>
        <p:spPr>
          <a:xfrm>
            <a:off x="6011333" y="3190717"/>
            <a:ext cx="2980267" cy="2734733"/>
          </a:xfrm>
          <a:prstGeom prst="rect">
            <a:avLst/>
          </a:prstGeom>
          <a:ln>
            <a:solidFill>
              <a:srgbClr val="000000"/>
            </a:solidFill>
          </a:ln>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500" b="1" u="sng" dirty="0" smtClean="0"/>
              <a:t>40% Max Average</a:t>
            </a:r>
          </a:p>
          <a:p>
            <a:pPr marL="0" indent="0" algn="ctr">
              <a:buFont typeface="Arial"/>
              <a:buNone/>
            </a:pPr>
            <a:r>
              <a:rPr lang="en-US" dirty="0" smtClean="0"/>
              <a:t>Source:</a:t>
            </a:r>
          </a:p>
          <a:p>
            <a:pPr marL="0" indent="0" algn="ctr">
              <a:buFont typeface="Arial"/>
              <a:buNone/>
            </a:pPr>
            <a:r>
              <a:rPr lang="en-US" sz="3000" dirty="0" smtClean="0"/>
              <a:t>Local Science + Professional Judgment</a:t>
            </a:r>
          </a:p>
          <a:p>
            <a:pPr marL="0" indent="0" algn="ctr">
              <a:buFont typeface="Arial"/>
              <a:buNone/>
            </a:pPr>
            <a:r>
              <a:rPr lang="en-US" sz="3000" dirty="0" smtClean="0"/>
              <a:t>(reduce crown fire)</a:t>
            </a:r>
          </a:p>
        </p:txBody>
      </p:sp>
      <p:sp>
        <p:nvSpPr>
          <p:cNvPr id="9" name="Content Placeholder 2"/>
          <p:cNvSpPr txBox="1">
            <a:spLocks/>
          </p:cNvSpPr>
          <p:nvPr/>
        </p:nvSpPr>
        <p:spPr>
          <a:xfrm>
            <a:off x="154820" y="804334"/>
            <a:ext cx="8650514" cy="1699380"/>
          </a:xfrm>
          <a:prstGeom prst="rect">
            <a:avLst/>
          </a:prstGeom>
          <a:ln>
            <a:noFill/>
          </a:ln>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dirty="0" smtClean="0"/>
              <a:t>Science Based Targets.</a:t>
            </a:r>
          </a:p>
          <a:p>
            <a:r>
              <a:rPr lang="en-US" sz="4000" dirty="0" smtClean="0"/>
              <a:t>Allowing For Innovation.</a:t>
            </a:r>
          </a:p>
          <a:p>
            <a:r>
              <a:rPr lang="en-US" sz="4000" dirty="0" smtClean="0"/>
              <a:t>Finding Consensus and trust.</a:t>
            </a:r>
          </a:p>
        </p:txBody>
      </p:sp>
      <p:sp>
        <p:nvSpPr>
          <p:cNvPr id="10" name="Content Placeholder 2"/>
          <p:cNvSpPr txBox="1">
            <a:spLocks/>
          </p:cNvSpPr>
          <p:nvPr/>
        </p:nvSpPr>
        <p:spPr>
          <a:xfrm>
            <a:off x="307220" y="6035515"/>
            <a:ext cx="8556170" cy="689429"/>
          </a:xfrm>
          <a:prstGeom prst="rect">
            <a:avLst/>
          </a:prstGeom>
          <a:ln>
            <a:no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u="sng" dirty="0" smtClean="0"/>
              <a:t>Maximize Variability 0% - 100% within Stands</a:t>
            </a:r>
          </a:p>
        </p:txBody>
      </p:sp>
      <p:sp>
        <p:nvSpPr>
          <p:cNvPr id="11" name="Content Placeholder 2"/>
          <p:cNvSpPr txBox="1">
            <a:spLocks/>
          </p:cNvSpPr>
          <p:nvPr/>
        </p:nvSpPr>
        <p:spPr>
          <a:xfrm>
            <a:off x="249164" y="2503714"/>
            <a:ext cx="8556170" cy="689429"/>
          </a:xfrm>
          <a:prstGeom prst="rect">
            <a:avLst/>
          </a:prstGeom>
          <a:ln>
            <a:no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u="sng" dirty="0" smtClean="0"/>
              <a:t>Tree Canopy Cover Goals</a:t>
            </a:r>
          </a:p>
        </p:txBody>
      </p:sp>
    </p:spTree>
    <p:extLst>
      <p:ext uri="{BB962C8B-B14F-4D97-AF65-F5344CB8AC3E}">
        <p14:creationId xmlns:p14="http://schemas.microsoft.com/office/powerpoint/2010/main" val="3490267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013" y="1812504"/>
            <a:ext cx="8830241" cy="4400527"/>
          </a:xfrm>
        </p:spPr>
        <p:txBody>
          <a:bodyPr>
            <a:noAutofit/>
          </a:bodyPr>
          <a:lstStyle/>
          <a:p>
            <a:pPr marL="0" indent="0" algn="ctr">
              <a:lnSpc>
                <a:spcPct val="150000"/>
              </a:lnSpc>
              <a:buNone/>
            </a:pPr>
            <a:r>
              <a:rPr lang="en-US" sz="4000" dirty="0" smtClean="0">
                <a:latin typeface="Comic Sans MS"/>
                <a:cs typeface="Comic Sans MS"/>
              </a:rPr>
              <a:t>Everyone Benefits </a:t>
            </a:r>
            <a:r>
              <a:rPr lang="en-US" sz="4000" dirty="0">
                <a:latin typeface="Comic Sans MS"/>
                <a:cs typeface="Comic Sans MS"/>
              </a:rPr>
              <a:t>F</a:t>
            </a:r>
            <a:r>
              <a:rPr lang="en-US" sz="4000" dirty="0" smtClean="0">
                <a:latin typeface="Comic Sans MS"/>
                <a:cs typeface="Comic Sans MS"/>
              </a:rPr>
              <a:t>rom </a:t>
            </a:r>
            <a:r>
              <a:rPr lang="en-US" sz="4000" dirty="0">
                <a:latin typeface="Comic Sans MS"/>
                <a:cs typeface="Comic Sans MS"/>
              </a:rPr>
              <a:t>L</a:t>
            </a:r>
            <a:r>
              <a:rPr lang="en-US" sz="4000" dirty="0" smtClean="0">
                <a:latin typeface="Comic Sans MS"/>
                <a:cs typeface="Comic Sans MS"/>
              </a:rPr>
              <a:t>earning </a:t>
            </a:r>
            <a:r>
              <a:rPr lang="en-US" sz="4000" dirty="0">
                <a:latin typeface="Comic Sans MS"/>
                <a:cs typeface="Comic Sans MS"/>
              </a:rPr>
              <a:t>A</a:t>
            </a:r>
            <a:r>
              <a:rPr lang="en-US" sz="4000" dirty="0" smtClean="0">
                <a:latin typeface="Comic Sans MS"/>
                <a:cs typeface="Comic Sans MS"/>
              </a:rPr>
              <a:t>cross Boundaries</a:t>
            </a:r>
          </a:p>
          <a:p>
            <a:pPr marL="0" indent="0" algn="ctr">
              <a:lnSpc>
                <a:spcPct val="150000"/>
              </a:lnSpc>
              <a:buNone/>
            </a:pPr>
            <a:endParaRPr lang="en-US" sz="4000" dirty="0">
              <a:latin typeface="Comic Sans MS"/>
              <a:cs typeface="Comic Sans MS"/>
            </a:endParaRPr>
          </a:p>
          <a:p>
            <a:pPr marL="0" indent="0" algn="ctr">
              <a:lnSpc>
                <a:spcPct val="150000"/>
              </a:lnSpc>
              <a:buNone/>
            </a:pPr>
            <a:r>
              <a:rPr lang="en-US" sz="4000" dirty="0" smtClean="0">
                <a:latin typeface="Comic Sans MS"/>
                <a:cs typeface="Comic Sans MS"/>
              </a:rPr>
              <a:t>Keep it Simple!</a:t>
            </a:r>
            <a:endParaRPr lang="en-US" sz="4000" dirty="0">
              <a:latin typeface="Comic Sans MS"/>
              <a:cs typeface="Comic Sans MS"/>
            </a:endParaRPr>
          </a:p>
        </p:txBody>
      </p:sp>
      <p:sp>
        <p:nvSpPr>
          <p:cNvPr id="4" name="Title 1"/>
          <p:cNvSpPr>
            <a:spLocks noGrp="1"/>
          </p:cNvSpPr>
          <p:nvPr>
            <p:ph type="title"/>
          </p:nvPr>
        </p:nvSpPr>
        <p:spPr>
          <a:xfrm>
            <a:off x="457200" y="274639"/>
            <a:ext cx="8229600" cy="1143000"/>
          </a:xfrm>
          <a:solidFill>
            <a:srgbClr val="000000"/>
          </a:solidFill>
        </p:spPr>
        <p:txBody>
          <a:bodyPr/>
          <a:lstStyle/>
          <a:p>
            <a:r>
              <a:rPr lang="en-US" dirty="0" smtClean="0">
                <a:solidFill>
                  <a:schemeClr val="bg1"/>
                </a:solidFill>
              </a:rPr>
              <a:t>Monitoring = Learning</a:t>
            </a:r>
            <a:endParaRPr lang="en-US" dirty="0">
              <a:solidFill>
                <a:schemeClr val="bg1"/>
              </a:solidFill>
            </a:endParaRPr>
          </a:p>
        </p:txBody>
      </p:sp>
    </p:spTree>
    <p:extLst>
      <p:ext uri="{BB962C8B-B14F-4D97-AF65-F5344CB8AC3E}">
        <p14:creationId xmlns:p14="http://schemas.microsoft.com/office/powerpoint/2010/main" val="18231653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005" y="274644"/>
            <a:ext cx="8670238" cy="910690"/>
          </a:xfrm>
          <a:solidFill>
            <a:schemeClr val="tx1"/>
          </a:solidFill>
        </p:spPr>
        <p:txBody>
          <a:bodyPr>
            <a:normAutofit/>
          </a:bodyPr>
          <a:lstStyle/>
          <a:p>
            <a:r>
              <a:rPr lang="en-US" i="1" dirty="0" smtClean="0">
                <a:solidFill>
                  <a:srgbClr val="FFFFFF"/>
                </a:solidFill>
              </a:rPr>
              <a:t>Thanks!</a:t>
            </a:r>
            <a:endParaRPr lang="en-US" dirty="0">
              <a:solidFill>
                <a:srgbClr val="FFFFFF"/>
              </a:solidFill>
            </a:endParaRPr>
          </a:p>
        </p:txBody>
      </p:sp>
      <p:sp>
        <p:nvSpPr>
          <p:cNvPr id="5" name="Content Placeholder 4"/>
          <p:cNvSpPr>
            <a:spLocks noGrp="1"/>
          </p:cNvSpPr>
          <p:nvPr>
            <p:ph idx="1"/>
          </p:nvPr>
        </p:nvSpPr>
        <p:spPr>
          <a:xfrm>
            <a:off x="2116667" y="1634593"/>
            <a:ext cx="4971048" cy="2381026"/>
          </a:xfrm>
        </p:spPr>
        <p:txBody>
          <a:bodyPr>
            <a:noAutofit/>
          </a:bodyPr>
          <a:lstStyle/>
          <a:p>
            <a:pPr marL="0" indent="0" algn="ctr">
              <a:buNone/>
            </a:pPr>
            <a:r>
              <a:rPr lang="en-US" sz="2800" dirty="0" smtClean="0"/>
              <a:t>Brett Wolk</a:t>
            </a:r>
          </a:p>
          <a:p>
            <a:pPr marL="0" indent="0" algn="ctr">
              <a:buNone/>
            </a:pPr>
            <a:r>
              <a:rPr lang="en-US" sz="1800" dirty="0" smtClean="0"/>
              <a:t>Colorado Forest Restoration Institute</a:t>
            </a:r>
          </a:p>
          <a:p>
            <a:pPr marL="0" indent="0" algn="ctr">
              <a:buNone/>
            </a:pPr>
            <a:r>
              <a:rPr lang="en-US" sz="1800" dirty="0" smtClean="0"/>
              <a:t>Colorado State University</a:t>
            </a:r>
            <a:endParaRPr lang="en-US" sz="1800" dirty="0"/>
          </a:p>
          <a:p>
            <a:pPr marL="0" indent="0" algn="ctr">
              <a:buNone/>
            </a:pPr>
            <a:r>
              <a:rPr lang="en-US" sz="1800" dirty="0" err="1" smtClean="0"/>
              <a:t>Brett.wolk@colostate.edu</a:t>
            </a:r>
            <a:endParaRPr lang="en-US" sz="1800" dirty="0" smtClean="0"/>
          </a:p>
          <a:p>
            <a:pPr marL="0" indent="0" algn="ctr">
              <a:buNone/>
            </a:pPr>
            <a:r>
              <a:rPr lang="en-US" sz="1800" i="1" dirty="0" smtClean="0"/>
              <a:t>Collaborative </a:t>
            </a:r>
            <a:r>
              <a:rPr lang="en-US" sz="1800" i="1" dirty="0"/>
              <a:t>Restoration Workshop</a:t>
            </a:r>
            <a:r>
              <a:rPr lang="en-US" sz="1800" i="1" dirty="0" smtClean="0"/>
              <a:t>,</a:t>
            </a:r>
          </a:p>
          <a:p>
            <a:pPr marL="0" indent="0" algn="ctr">
              <a:buNone/>
            </a:pPr>
            <a:r>
              <a:rPr lang="en-US" sz="1800" i="1" dirty="0" smtClean="0"/>
              <a:t>Denver</a:t>
            </a:r>
            <a:r>
              <a:rPr lang="en-US" sz="1800" i="1" dirty="0"/>
              <a:t>, CO, April 27</a:t>
            </a:r>
            <a:r>
              <a:rPr lang="en-US" sz="1800" i="1" baseline="30000" dirty="0"/>
              <a:t>th</a:t>
            </a:r>
            <a:r>
              <a:rPr lang="en-US" sz="1800" i="1" dirty="0"/>
              <a:t>, </a:t>
            </a:r>
            <a:r>
              <a:rPr lang="en-US" sz="1800" i="1" dirty="0" smtClean="0"/>
              <a:t>2016</a:t>
            </a:r>
            <a:endParaRPr lang="en-US" sz="1800" dirty="0" smtClean="0"/>
          </a:p>
        </p:txBody>
      </p:sp>
      <p:grpSp>
        <p:nvGrpSpPr>
          <p:cNvPr id="13" name="Group 12"/>
          <p:cNvGrpSpPr/>
          <p:nvPr/>
        </p:nvGrpSpPr>
        <p:grpSpPr>
          <a:xfrm>
            <a:off x="2557761" y="3867173"/>
            <a:ext cx="3928852" cy="1578988"/>
            <a:chOff x="0" y="0"/>
            <a:chExt cx="3006090" cy="956310"/>
          </a:xfrm>
        </p:grpSpPr>
        <p:pic>
          <p:nvPicPr>
            <p:cNvPr id="14" name="Picture 13" descr="Macintosh HD:private:var:folders:Vx:VxoR7nPoFcWsP--uklqsk++++TI:-Tmp-:TemporaryItems:CFRI_logo_LINEA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3006090" cy="800100"/>
            </a:xfrm>
            <a:prstGeom prst="rect">
              <a:avLst/>
            </a:prstGeom>
            <a:noFill/>
            <a:ln>
              <a:noFill/>
            </a:ln>
          </p:spPr>
        </p:pic>
        <p:pic>
          <p:nvPicPr>
            <p:cNvPr id="15" name="Picture 14" descr="125802_Let_CFRI_crop.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800100" y="685800"/>
              <a:ext cx="2171700" cy="270510"/>
            </a:xfrm>
            <a:prstGeom prst="rect">
              <a:avLst/>
            </a:prstGeom>
            <a:ln>
              <a:noFill/>
            </a:ln>
            <a:extLst>
              <a:ext uri="{53640926-AAD7-44d8-BBD7-CCE9431645EC}">
                <a14:shadowObscured xmlns:a14="http://schemas.microsoft.com/office/drawing/2010/main"/>
              </a:ext>
            </a:extLst>
          </p:spPr>
        </p:pic>
      </p:gr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87715" y="4877314"/>
            <a:ext cx="1782528" cy="1753810"/>
          </a:xfrm>
          <a:prstGeom prst="rect">
            <a:avLst/>
          </a:prstGeom>
        </p:spPr>
      </p:pic>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29402"/>
            <a:ext cx="1782528" cy="1753810"/>
          </a:xfrm>
          <a:prstGeom prst="rect">
            <a:avLst/>
          </a:prstGeom>
        </p:spPr>
      </p:pic>
    </p:spTree>
    <p:extLst>
      <p:ext uri="{BB962C8B-B14F-4D97-AF65-F5344CB8AC3E}">
        <p14:creationId xmlns:p14="http://schemas.microsoft.com/office/powerpoint/2010/main" val="37164203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7481" y="2305366"/>
            <a:ext cx="8716209" cy="3293209"/>
          </a:xfrm>
          <a:prstGeom prst="rect">
            <a:avLst/>
          </a:prstGeom>
        </p:spPr>
        <p:txBody>
          <a:bodyPr wrap="square">
            <a:spAutoFit/>
          </a:bodyPr>
          <a:lstStyle/>
          <a:p>
            <a:pPr algn="ctr"/>
            <a:r>
              <a:rPr lang="en-US" sz="4800" b="1" u="sng" dirty="0">
                <a:latin typeface="Comic Sans MS"/>
                <a:cs typeface="Comic Sans MS"/>
              </a:rPr>
              <a:t>Ecological </a:t>
            </a:r>
            <a:r>
              <a:rPr lang="en-US" sz="4800" b="1" u="sng" dirty="0" smtClean="0">
                <a:latin typeface="Comic Sans MS"/>
                <a:cs typeface="Comic Sans MS"/>
              </a:rPr>
              <a:t>Restoration</a:t>
            </a:r>
            <a:endParaRPr lang="en-US" sz="4000" dirty="0">
              <a:latin typeface="Comic Sans MS"/>
              <a:cs typeface="Comic Sans MS"/>
            </a:endParaRPr>
          </a:p>
          <a:p>
            <a:pPr algn="ctr"/>
            <a:r>
              <a:rPr lang="en-US" sz="4000" dirty="0" smtClean="0">
                <a:latin typeface="Comic Sans MS"/>
                <a:cs typeface="Comic Sans MS"/>
              </a:rPr>
              <a:t>The </a:t>
            </a:r>
            <a:r>
              <a:rPr lang="en-US" sz="4000" b="1" u="sng" dirty="0">
                <a:solidFill>
                  <a:srgbClr val="3366FF"/>
                </a:solidFill>
                <a:latin typeface="Comic Sans MS"/>
                <a:cs typeface="Comic Sans MS"/>
              </a:rPr>
              <a:t>process</a:t>
            </a:r>
            <a:r>
              <a:rPr lang="en-US" sz="4000" dirty="0">
                <a:latin typeface="Comic Sans MS"/>
                <a:cs typeface="Comic Sans MS"/>
              </a:rPr>
              <a:t> of assisting the recovery of an ecosystem that has been degraded, damaged, or destroyed. </a:t>
            </a: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51968" y="1"/>
            <a:ext cx="5104456" cy="2193731"/>
          </a:xfrm>
          <a:prstGeom prst="rect">
            <a:avLst/>
          </a:prstGeom>
        </p:spPr>
      </p:pic>
    </p:spTree>
    <p:extLst>
      <p:ext uri="{BB962C8B-B14F-4D97-AF65-F5344CB8AC3E}">
        <p14:creationId xmlns:p14="http://schemas.microsoft.com/office/powerpoint/2010/main" val="10643545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68405" cy="1143000"/>
          </a:xfrm>
          <a:solidFill>
            <a:srgbClr val="000000"/>
          </a:solidFill>
        </p:spPr>
        <p:txBody>
          <a:bodyPr/>
          <a:lstStyle/>
          <a:p>
            <a:r>
              <a:rPr lang="en-US" dirty="0">
                <a:solidFill>
                  <a:schemeClr val="bg1"/>
                </a:solidFill>
              </a:rPr>
              <a:t>2012 USFS Planning Rule</a:t>
            </a:r>
          </a:p>
        </p:txBody>
      </p:sp>
      <p:sp>
        <p:nvSpPr>
          <p:cNvPr id="3" name="Content Placeholder 2"/>
          <p:cNvSpPr>
            <a:spLocks noGrp="1"/>
          </p:cNvSpPr>
          <p:nvPr>
            <p:ph idx="1"/>
          </p:nvPr>
        </p:nvSpPr>
        <p:spPr>
          <a:xfrm>
            <a:off x="0" y="1177247"/>
            <a:ext cx="7068405" cy="5680753"/>
          </a:xfrm>
        </p:spPr>
        <p:txBody>
          <a:bodyPr>
            <a:normAutofit fontScale="92500" lnSpcReduction="20000"/>
          </a:bodyPr>
          <a:lstStyle/>
          <a:p>
            <a:pPr marL="0" indent="0">
              <a:buNone/>
            </a:pPr>
            <a:r>
              <a:rPr lang="en-US" sz="3500" dirty="0" smtClean="0"/>
              <a:t>Restoration</a:t>
            </a:r>
            <a:r>
              <a:rPr lang="en-US" sz="3500" dirty="0"/>
              <a:t>. </a:t>
            </a:r>
            <a:r>
              <a:rPr lang="en-US" sz="3500" b="1" dirty="0"/>
              <a:t>The process of assisting the recovery of an ecosystem that has been degraded, damaged, or destroyed. </a:t>
            </a:r>
            <a:r>
              <a:rPr lang="en-US" sz="3500" b="1" dirty="0" smtClean="0"/>
              <a:t> </a:t>
            </a:r>
            <a:r>
              <a:rPr lang="en-US" sz="3500" dirty="0" smtClean="0"/>
              <a:t>Ecological </a:t>
            </a:r>
            <a:r>
              <a:rPr lang="en-US" sz="3500" dirty="0"/>
              <a:t>restoration focuses on reestablishing the composition, structure, pattern, and ecological processes necessary to facilitate terrestrial and aquatic ecosystems sustainability, resilience, and health under current and future conditions</a:t>
            </a:r>
            <a:r>
              <a:rPr lang="en-US" sz="3500" dirty="0" smtClean="0"/>
              <a:t>.</a:t>
            </a:r>
          </a:p>
          <a:p>
            <a:endParaRPr lang="en-US" dirty="0"/>
          </a:p>
          <a:p>
            <a:pPr marL="0" indent="0">
              <a:buNone/>
            </a:pPr>
            <a:r>
              <a:rPr lang="en-US" sz="1900" dirty="0"/>
              <a:t>USDA. 2012. 36 CFR Part 219. National </a:t>
            </a:r>
            <a:r>
              <a:rPr lang="en-US" sz="1900" dirty="0" smtClean="0"/>
              <a:t>forest system </a:t>
            </a:r>
            <a:r>
              <a:rPr lang="en-US" sz="1900" dirty="0"/>
              <a:t>land management </a:t>
            </a:r>
            <a:r>
              <a:rPr lang="en-US" sz="1900" dirty="0" smtClean="0"/>
              <a:t>planning. Fed</a:t>
            </a:r>
            <a:r>
              <a:rPr lang="en-US" sz="1900" dirty="0"/>
              <a:t>. </a:t>
            </a:r>
            <a:r>
              <a:rPr lang="en-US" sz="1900" dirty="0" err="1" smtClean="0"/>
              <a:t>Regist</a:t>
            </a:r>
            <a:r>
              <a:rPr lang="en-US" sz="1900" dirty="0" smtClean="0"/>
              <a:t>. 77</a:t>
            </a:r>
            <a:r>
              <a:rPr lang="en-US" sz="1900" dirty="0"/>
              <a:t>(68):21162–</a:t>
            </a:r>
            <a:r>
              <a:rPr lang="en-US" sz="1900" dirty="0" smtClean="0"/>
              <a:t>21276. </a:t>
            </a:r>
            <a:r>
              <a:rPr lang="nl-NL" sz="1900" dirty="0">
                <a:hlinkClick r:id="rId2"/>
              </a:rPr>
              <a:t>http://www.gpo.gov/fdsys/pkg/FR-2012-04-09/html/2012-7502.</a:t>
            </a:r>
            <a:r>
              <a:rPr lang="nl-NL" sz="1900" dirty="0" smtClean="0">
                <a:hlinkClick r:id="rId2"/>
              </a:rPr>
              <a:t>htm</a:t>
            </a:r>
            <a:endParaRPr lang="en-US" sz="2800" dirty="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2661" y="1"/>
            <a:ext cx="2231340" cy="2367398"/>
          </a:xfrm>
          <a:prstGeom prst="rect">
            <a:avLst/>
          </a:prstGeom>
        </p:spPr>
      </p:pic>
    </p:spTree>
    <p:extLst>
      <p:ext uri="{BB962C8B-B14F-4D97-AF65-F5344CB8AC3E}">
        <p14:creationId xmlns:p14="http://schemas.microsoft.com/office/powerpoint/2010/main" val="12172337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dirty="0" smtClean="0">
                <a:solidFill>
                  <a:schemeClr val="bg1"/>
                </a:solidFill>
              </a:rPr>
              <a:t>Sources for Determining Success with the Upper South Platte Partnership </a:t>
            </a:r>
            <a:endParaRPr lang="en-US"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marL="0" indent="0" algn="ctr">
              <a:buNone/>
            </a:pPr>
            <a:r>
              <a:rPr lang="en-US" b="1" i="1" dirty="0" smtClean="0"/>
              <a:t>Lots of CFLRP documents and sources – Don’t reinvent the wheel!</a:t>
            </a:r>
          </a:p>
          <a:p>
            <a:pPr marL="0" indent="0" algn="ctr">
              <a:buNone/>
            </a:pPr>
            <a:endParaRPr lang="en-US" b="1" i="1" dirty="0" smtClean="0"/>
          </a:p>
          <a:p>
            <a:pPr marL="0" indent="0" algn="ctr">
              <a:buNone/>
            </a:pPr>
            <a:r>
              <a:rPr lang="en-US" b="1" i="1" dirty="0" smtClean="0"/>
              <a:t>Landscape Resilience</a:t>
            </a:r>
          </a:p>
          <a:p>
            <a:pPr>
              <a:buFont typeface="Wingdings" charset="2"/>
              <a:buChar char="Ø"/>
            </a:pPr>
            <a:r>
              <a:rPr lang="en-US" dirty="0" smtClean="0"/>
              <a:t>CFLRP Monitoring Plan (2011)</a:t>
            </a:r>
          </a:p>
          <a:p>
            <a:pPr>
              <a:buFont typeface="Wingdings" charset="2"/>
              <a:buChar char="Ø"/>
            </a:pPr>
            <a:r>
              <a:rPr lang="en-US" dirty="0" smtClean="0"/>
              <a:t>Desired Conditions of a Restored Front Range (2014)</a:t>
            </a:r>
          </a:p>
          <a:p>
            <a:pPr>
              <a:buFont typeface="Wingdings" charset="2"/>
              <a:buChar char="Ø"/>
            </a:pPr>
            <a:r>
              <a:rPr lang="en-US" dirty="0" smtClean="0"/>
              <a:t>Upper Monument Creek Monitoring and Adaptive Management Report (2016)</a:t>
            </a:r>
          </a:p>
          <a:p>
            <a:pPr>
              <a:buFont typeface="Wingdings" charset="2"/>
              <a:buChar char="Ø"/>
            </a:pPr>
            <a:r>
              <a:rPr lang="en-US" dirty="0" smtClean="0"/>
              <a:t>Front Range Forest Reconstruction Network</a:t>
            </a:r>
          </a:p>
          <a:p>
            <a:pPr>
              <a:buFont typeface="Wingdings" charset="2"/>
              <a:buChar char="Ø"/>
            </a:pPr>
            <a:r>
              <a:rPr lang="en-US" dirty="0" smtClean="0"/>
              <a:t>Other literature and published reports</a:t>
            </a:r>
          </a:p>
          <a:p>
            <a:pPr>
              <a:buFont typeface="Wingdings" charset="2"/>
              <a:buChar char="Ø"/>
            </a:pPr>
            <a:r>
              <a:rPr lang="en-US" dirty="0" smtClean="0"/>
              <a:t>Professional Opinion.</a:t>
            </a:r>
          </a:p>
          <a:p>
            <a:endParaRPr lang="en-US" dirty="0" smtClean="0"/>
          </a:p>
          <a:p>
            <a:r>
              <a:rPr lang="en-US" dirty="0" smtClean="0"/>
              <a:t>Rio Grande Water Fund Monitoring Report (2015)</a:t>
            </a:r>
          </a:p>
        </p:txBody>
      </p:sp>
    </p:spTree>
    <p:extLst>
      <p:ext uri="{BB962C8B-B14F-4D97-AF65-F5344CB8AC3E}">
        <p14:creationId xmlns:p14="http://schemas.microsoft.com/office/powerpoint/2010/main" val="1143538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300173" y="366927"/>
            <a:ext cx="2613822" cy="3485096"/>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015" y="199991"/>
            <a:ext cx="2230061" cy="3790808"/>
          </a:xfrm>
          <a:prstGeom prst="rect">
            <a:avLst/>
          </a:prstGeom>
        </p:spPr>
      </p:pic>
      <p:sp>
        <p:nvSpPr>
          <p:cNvPr id="8" name="Content Placeholder 2"/>
          <p:cNvSpPr txBox="1">
            <a:spLocks/>
          </p:cNvSpPr>
          <p:nvPr/>
        </p:nvSpPr>
        <p:spPr>
          <a:xfrm>
            <a:off x="150013" y="4088190"/>
            <a:ext cx="8830241" cy="234400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20000"/>
              </a:lnSpc>
              <a:buFont typeface="Arial"/>
              <a:buNone/>
            </a:pPr>
            <a:r>
              <a:rPr lang="en-US" sz="3600" dirty="0" smtClean="0">
                <a:latin typeface="Comic Sans MS"/>
                <a:cs typeface="Comic Sans MS"/>
              </a:rPr>
              <a:t>Are Monitoring Programs on Private and Federal Lands Diabolical Opposites, or Actually Complimentary?</a:t>
            </a:r>
            <a:endParaRPr lang="en-US" sz="3600" dirty="0">
              <a:latin typeface="Comic Sans MS"/>
              <a:cs typeface="Comic Sans MS"/>
            </a:endParaRPr>
          </a:p>
        </p:txBody>
      </p:sp>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93320" y="250555"/>
            <a:ext cx="2860023" cy="3738024"/>
          </a:xfrm>
          <a:prstGeom prst="rect">
            <a:avLst/>
          </a:prstGeom>
        </p:spPr>
      </p:pic>
    </p:spTree>
    <p:extLst>
      <p:ext uri="{BB962C8B-B14F-4D97-AF65-F5344CB8AC3E}">
        <p14:creationId xmlns:p14="http://schemas.microsoft.com/office/powerpoint/2010/main" val="7765055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300173" y="343079"/>
            <a:ext cx="2613822" cy="3485096"/>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015" y="199991"/>
            <a:ext cx="2230061" cy="3790808"/>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93320" y="274403"/>
            <a:ext cx="2860023" cy="3738024"/>
          </a:xfrm>
          <a:prstGeom prst="rect">
            <a:avLst/>
          </a:prstGeom>
        </p:spPr>
      </p:pic>
      <p:sp>
        <p:nvSpPr>
          <p:cNvPr id="5" name="TextBox 4"/>
          <p:cNvSpPr txBox="1"/>
          <p:nvPr/>
        </p:nvSpPr>
        <p:spPr>
          <a:xfrm>
            <a:off x="149596" y="4077729"/>
            <a:ext cx="2360457" cy="1569660"/>
          </a:xfrm>
          <a:prstGeom prst="rect">
            <a:avLst/>
          </a:prstGeom>
          <a:noFill/>
        </p:spPr>
        <p:txBody>
          <a:bodyPr wrap="square" rtlCol="0">
            <a:spAutoFit/>
          </a:bodyPr>
          <a:lstStyle/>
          <a:p>
            <a:pPr algn="ctr"/>
            <a:r>
              <a:rPr lang="en-US" sz="2400" dirty="0" smtClean="0"/>
              <a:t>Collaborative Forest Landscape Restoration Program</a:t>
            </a:r>
            <a:endParaRPr lang="en-US" sz="2400" dirty="0"/>
          </a:p>
        </p:txBody>
      </p:sp>
      <p:sp>
        <p:nvSpPr>
          <p:cNvPr id="6" name="TextBox 5"/>
          <p:cNvSpPr txBox="1"/>
          <p:nvPr/>
        </p:nvSpPr>
        <p:spPr>
          <a:xfrm>
            <a:off x="6404255" y="4012427"/>
            <a:ext cx="2360457" cy="1569660"/>
          </a:xfrm>
          <a:prstGeom prst="rect">
            <a:avLst/>
          </a:prstGeom>
          <a:noFill/>
        </p:spPr>
        <p:txBody>
          <a:bodyPr wrap="square" rtlCol="0">
            <a:spAutoFit/>
          </a:bodyPr>
          <a:lstStyle/>
          <a:p>
            <a:pPr algn="ctr"/>
            <a:r>
              <a:rPr lang="en-US" sz="2400" dirty="0" smtClean="0"/>
              <a:t>Colorado Wildfire Risk Reduction Grant Program</a:t>
            </a:r>
            <a:endParaRPr lang="en-US" sz="2400" dirty="0"/>
          </a:p>
        </p:txBody>
      </p:sp>
    </p:spTree>
    <p:extLst>
      <p:ext uri="{BB962C8B-B14F-4D97-AF65-F5344CB8AC3E}">
        <p14:creationId xmlns:p14="http://schemas.microsoft.com/office/powerpoint/2010/main" val="170343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00"/>
          </a:solidFill>
        </p:spPr>
        <p:txBody>
          <a:bodyPr/>
          <a:lstStyle/>
          <a:p>
            <a:r>
              <a:rPr lang="en-US" dirty="0" smtClean="0">
                <a:solidFill>
                  <a:schemeClr val="bg1"/>
                </a:solidFill>
              </a:rPr>
              <a:t>Types of Monitoring </a:t>
            </a:r>
            <a:r>
              <a:rPr lang="en-US" dirty="0">
                <a:solidFill>
                  <a:schemeClr val="bg1"/>
                </a:solidFill>
              </a:rPr>
              <a:t>P</a:t>
            </a:r>
            <a:r>
              <a:rPr lang="en-US" dirty="0" smtClean="0">
                <a:solidFill>
                  <a:schemeClr val="bg1"/>
                </a:solidFill>
              </a:rPr>
              <a:t>rograms</a:t>
            </a:r>
            <a:endParaRPr lang="en-US" dirty="0">
              <a:solidFill>
                <a:schemeClr val="bg1"/>
              </a:solidFill>
            </a:endParaRPr>
          </a:p>
        </p:txBody>
      </p:sp>
      <p:sp>
        <p:nvSpPr>
          <p:cNvPr id="3" name="Content Placeholder 2"/>
          <p:cNvSpPr>
            <a:spLocks noGrp="1"/>
          </p:cNvSpPr>
          <p:nvPr>
            <p:ph idx="1"/>
          </p:nvPr>
        </p:nvSpPr>
        <p:spPr>
          <a:xfrm>
            <a:off x="4488526" y="1417638"/>
            <a:ext cx="4198274" cy="1008499"/>
          </a:xfrm>
        </p:spPr>
        <p:txBody>
          <a:bodyPr>
            <a:noAutofit/>
          </a:bodyPr>
          <a:lstStyle/>
          <a:p>
            <a:pPr marL="0" indent="0" algn="ctr">
              <a:buNone/>
            </a:pPr>
            <a:r>
              <a:rPr lang="en-US" sz="2800" dirty="0" smtClean="0"/>
              <a:t>Collaborative “Group Hug”</a:t>
            </a:r>
          </a:p>
        </p:txBody>
      </p:sp>
      <p:pic>
        <p:nvPicPr>
          <p:cNvPr id="5" name="Picture 4" descr="P1010259.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73785" y="2519469"/>
            <a:ext cx="4159922" cy="4159923"/>
          </a:xfrm>
          <a:prstGeom prst="rect">
            <a:avLst/>
          </a:prstGeom>
        </p:spPr>
      </p:pic>
      <p:sp>
        <p:nvSpPr>
          <p:cNvPr id="7" name="Content Placeholder 2"/>
          <p:cNvSpPr txBox="1">
            <a:spLocks/>
          </p:cNvSpPr>
          <p:nvPr/>
        </p:nvSpPr>
        <p:spPr>
          <a:xfrm>
            <a:off x="457209" y="1417639"/>
            <a:ext cx="3643351" cy="11018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800" dirty="0" smtClean="0"/>
              <a:t>Independent 3</a:t>
            </a:r>
            <a:r>
              <a:rPr lang="en-US" sz="2800" baseline="30000" dirty="0" smtClean="0"/>
              <a:t>rd</a:t>
            </a:r>
            <a:r>
              <a:rPr lang="en-US" sz="2800" dirty="0" smtClean="0"/>
              <a:t> Party</a:t>
            </a:r>
          </a:p>
        </p:txBody>
      </p:sp>
      <p:pic>
        <p:nvPicPr>
          <p:cNvPr id="8" name="Picture 7"/>
          <p:cNvPicPr>
            <a:picLocks noChangeAspect="1"/>
          </p:cNvPicPr>
          <p:nvPr/>
        </p:nvPicPr>
        <p:blipFill>
          <a:blip r:embed="rId3"/>
          <a:stretch>
            <a:fillRect/>
          </a:stretch>
        </p:blipFill>
        <p:spPr>
          <a:xfrm>
            <a:off x="963471" y="2326657"/>
            <a:ext cx="2540000" cy="4504267"/>
          </a:xfrm>
          <a:prstGeom prst="rect">
            <a:avLst/>
          </a:prstGeom>
        </p:spPr>
      </p:pic>
    </p:spTree>
    <p:extLst>
      <p:ext uri="{BB962C8B-B14F-4D97-AF65-F5344CB8AC3E}">
        <p14:creationId xmlns:p14="http://schemas.microsoft.com/office/powerpoint/2010/main" val="8896946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68158"/>
            <a:ext cx="4040188" cy="639763"/>
          </a:xfrm>
        </p:spPr>
        <p:txBody>
          <a:bodyPr>
            <a:noAutofit/>
          </a:bodyPr>
          <a:lstStyle/>
          <a:p>
            <a:pPr algn="ctr"/>
            <a:r>
              <a:rPr lang="en-US" sz="4800" i="1" dirty="0" smtClean="0"/>
              <a:t>Federal Lands</a:t>
            </a:r>
            <a:endParaRPr lang="en-US" sz="4800" i="1" dirty="0"/>
          </a:p>
        </p:txBody>
      </p:sp>
      <p:sp>
        <p:nvSpPr>
          <p:cNvPr id="4" name="Content Placeholder 3"/>
          <p:cNvSpPr>
            <a:spLocks noGrp="1"/>
          </p:cNvSpPr>
          <p:nvPr>
            <p:ph sz="half" idx="2"/>
          </p:nvPr>
        </p:nvSpPr>
        <p:spPr>
          <a:xfrm>
            <a:off x="457200" y="2444496"/>
            <a:ext cx="4040188" cy="3681667"/>
          </a:xfrm>
        </p:spPr>
        <p:txBody>
          <a:bodyPr anchor="t">
            <a:normAutofit/>
          </a:bodyPr>
          <a:lstStyle/>
          <a:p>
            <a:pPr marL="0" indent="0" algn="ctr">
              <a:buNone/>
            </a:pPr>
            <a:r>
              <a:rPr lang="en-US" sz="3200" u="sng" dirty="0" smtClean="0"/>
              <a:t>CFLRP</a:t>
            </a:r>
          </a:p>
          <a:p>
            <a:pPr marL="0" indent="0" algn="ctr">
              <a:buNone/>
            </a:pPr>
            <a:r>
              <a:rPr lang="en-US" sz="3200" dirty="0" smtClean="0"/>
              <a:t>Colorado Front Range Collaborative Forest Landscape Restoration Program</a:t>
            </a:r>
            <a:endParaRPr lang="en-US" sz="3200" dirty="0"/>
          </a:p>
        </p:txBody>
      </p:sp>
      <p:sp>
        <p:nvSpPr>
          <p:cNvPr id="5" name="Text Placeholder 4"/>
          <p:cNvSpPr>
            <a:spLocks noGrp="1"/>
          </p:cNvSpPr>
          <p:nvPr>
            <p:ph type="body" sz="quarter" idx="3"/>
          </p:nvPr>
        </p:nvSpPr>
        <p:spPr>
          <a:xfrm>
            <a:off x="4645033" y="1668158"/>
            <a:ext cx="4041775" cy="639763"/>
          </a:xfrm>
        </p:spPr>
        <p:txBody>
          <a:bodyPr>
            <a:noAutofit/>
          </a:bodyPr>
          <a:lstStyle/>
          <a:p>
            <a:pPr algn="ctr"/>
            <a:r>
              <a:rPr lang="en-US" sz="4800" i="1" dirty="0" smtClean="0"/>
              <a:t>Private Lands</a:t>
            </a:r>
            <a:endParaRPr lang="en-US" sz="4800" i="1" dirty="0"/>
          </a:p>
        </p:txBody>
      </p:sp>
      <p:sp>
        <p:nvSpPr>
          <p:cNvPr id="6" name="Content Placeholder 5"/>
          <p:cNvSpPr>
            <a:spLocks noGrp="1"/>
          </p:cNvSpPr>
          <p:nvPr>
            <p:ph sz="quarter" idx="4"/>
          </p:nvPr>
        </p:nvSpPr>
        <p:spPr>
          <a:xfrm>
            <a:off x="4645033" y="2444496"/>
            <a:ext cx="4041775" cy="3681667"/>
          </a:xfrm>
        </p:spPr>
        <p:txBody>
          <a:bodyPr anchor="t">
            <a:normAutofit/>
          </a:bodyPr>
          <a:lstStyle/>
          <a:p>
            <a:pPr marL="0" indent="0" algn="ctr">
              <a:buNone/>
            </a:pPr>
            <a:r>
              <a:rPr lang="en-US" sz="3200" u="sng" dirty="0" smtClean="0"/>
              <a:t>WRRG</a:t>
            </a:r>
          </a:p>
          <a:p>
            <a:pPr marL="0" indent="0" algn="ctr">
              <a:buNone/>
            </a:pPr>
            <a:r>
              <a:rPr lang="en-US" sz="3200" dirty="0" smtClean="0"/>
              <a:t>Colorado Wildfire Risk Reduction Grant Program</a:t>
            </a:r>
            <a:endParaRPr lang="en-US" sz="3200" dirty="0"/>
          </a:p>
        </p:txBody>
      </p:sp>
      <p:sp>
        <p:nvSpPr>
          <p:cNvPr id="8" name="Title 1"/>
          <p:cNvSpPr>
            <a:spLocks noGrp="1"/>
          </p:cNvSpPr>
          <p:nvPr>
            <p:ph type="title"/>
          </p:nvPr>
        </p:nvSpPr>
        <p:spPr>
          <a:xfrm>
            <a:off x="457200" y="274639"/>
            <a:ext cx="8229600" cy="1143000"/>
          </a:xfrm>
          <a:solidFill>
            <a:srgbClr val="000000"/>
          </a:solidFill>
        </p:spPr>
        <p:txBody>
          <a:bodyPr>
            <a:normAutofit/>
          </a:bodyPr>
          <a:lstStyle/>
          <a:p>
            <a:r>
              <a:rPr lang="en-US" dirty="0" smtClean="0">
                <a:solidFill>
                  <a:schemeClr val="bg1"/>
                </a:solidFill>
              </a:rPr>
              <a:t>Monitoring Examples</a:t>
            </a:r>
            <a:endParaRPr lang="en-US" dirty="0">
              <a:solidFill>
                <a:schemeClr val="bg1"/>
              </a:solidFill>
            </a:endParaRPr>
          </a:p>
        </p:txBody>
      </p:sp>
    </p:spTree>
    <p:extLst>
      <p:ext uri="{BB962C8B-B14F-4D97-AF65-F5344CB8AC3E}">
        <p14:creationId xmlns:p14="http://schemas.microsoft.com/office/powerpoint/2010/main" val="6029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00"/>
          </a:solidFill>
        </p:spPr>
        <p:txBody>
          <a:bodyPr>
            <a:normAutofit fontScale="90000"/>
          </a:bodyPr>
          <a:lstStyle/>
          <a:p>
            <a:r>
              <a:rPr lang="en-US" dirty="0" smtClean="0">
                <a:solidFill>
                  <a:schemeClr val="bg1"/>
                </a:solidFill>
              </a:rPr>
              <a:t>Collaborative Developed Monitoring</a:t>
            </a:r>
            <a:br>
              <a:rPr lang="en-US" dirty="0" smtClean="0">
                <a:solidFill>
                  <a:schemeClr val="bg1"/>
                </a:solidFill>
              </a:rPr>
            </a:br>
            <a:r>
              <a:rPr lang="en-US" dirty="0" smtClean="0">
                <a:solidFill>
                  <a:schemeClr val="bg1"/>
                </a:solidFill>
              </a:rPr>
              <a:t>Front Range CFLRP</a:t>
            </a:r>
            <a:endParaRPr lang="en-US" dirty="0">
              <a:solidFill>
                <a:schemeClr val="bg1"/>
              </a:solidFill>
            </a:endParaRPr>
          </a:p>
        </p:txBody>
      </p:sp>
      <p:sp>
        <p:nvSpPr>
          <p:cNvPr id="3" name="Content Placeholder 2"/>
          <p:cNvSpPr>
            <a:spLocks noGrp="1"/>
          </p:cNvSpPr>
          <p:nvPr>
            <p:ph idx="1"/>
          </p:nvPr>
        </p:nvSpPr>
        <p:spPr>
          <a:xfrm>
            <a:off x="3713334" y="1600201"/>
            <a:ext cx="4973465" cy="4525963"/>
          </a:xfrm>
        </p:spPr>
        <p:txBody>
          <a:bodyPr>
            <a:normAutofit/>
          </a:bodyPr>
          <a:lstStyle/>
          <a:p>
            <a:r>
              <a:rPr lang="en-US" dirty="0" smtClean="0"/>
              <a:t>LOTS </a:t>
            </a:r>
            <a:r>
              <a:rPr lang="en-US" dirty="0"/>
              <a:t>of science and input</a:t>
            </a:r>
          </a:p>
          <a:p>
            <a:pPr lvl="1"/>
            <a:r>
              <a:rPr lang="en-US" dirty="0"/>
              <a:t>Complicated methods and lots of metrics to measure.</a:t>
            </a:r>
          </a:p>
          <a:p>
            <a:pPr lvl="1"/>
            <a:r>
              <a:rPr lang="en-US" dirty="0" smtClean="0"/>
              <a:t>After 5 years, struggling to answer </a:t>
            </a:r>
            <a:r>
              <a:rPr lang="en-US" dirty="0"/>
              <a:t>basic question of are we achieving </a:t>
            </a:r>
            <a:r>
              <a:rPr lang="en-US" dirty="0" smtClean="0"/>
              <a:t>desired outcomes?</a:t>
            </a:r>
          </a:p>
        </p:txBody>
      </p:sp>
      <p:pic>
        <p:nvPicPr>
          <p:cNvPr id="4" name="Picture 3" descr="CFLRProposalFrontRangeMapColor.jpg"/>
          <p:cNvPicPr/>
          <p:nvPr/>
        </p:nvPicPr>
        <p:blipFill>
          <a:blip r:embed="rId2" cstate="email">
            <a:extLst>
              <a:ext uri="{28A0092B-C50C-407E-A947-70E740481C1C}">
                <a14:useLocalDpi xmlns:a14="http://schemas.microsoft.com/office/drawing/2010/main"/>
              </a:ext>
            </a:extLst>
          </a:blip>
          <a:stretch>
            <a:fillRect/>
          </a:stretch>
        </p:blipFill>
        <p:spPr>
          <a:xfrm>
            <a:off x="0" y="1600201"/>
            <a:ext cx="3713335" cy="5305698"/>
          </a:xfrm>
          <a:prstGeom prst="rect">
            <a:avLst/>
          </a:prstGeom>
        </p:spPr>
      </p:pic>
      <p:sp>
        <p:nvSpPr>
          <p:cNvPr id="5" name="5-Point Star 4"/>
          <p:cNvSpPr/>
          <p:nvPr/>
        </p:nvSpPr>
        <p:spPr>
          <a:xfrm>
            <a:off x="1431313" y="4089273"/>
            <a:ext cx="600687" cy="591585"/>
          </a:xfrm>
          <a:prstGeom prst="star5">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6316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00"/>
          </a:solidFill>
        </p:spPr>
        <p:txBody>
          <a:bodyPr>
            <a:noAutofit/>
          </a:bodyPr>
          <a:lstStyle/>
          <a:p>
            <a:r>
              <a:rPr lang="en-US" sz="3200" dirty="0" smtClean="0">
                <a:solidFill>
                  <a:schemeClr val="bg1"/>
                </a:solidFill>
              </a:rPr>
              <a:t>Complex Adaptive Management</a:t>
            </a:r>
            <a:br>
              <a:rPr lang="en-US" sz="3200" dirty="0" smtClean="0">
                <a:solidFill>
                  <a:schemeClr val="bg1"/>
                </a:solidFill>
              </a:rPr>
            </a:br>
            <a:r>
              <a:rPr lang="en-US" sz="3200" dirty="0" smtClean="0">
                <a:solidFill>
                  <a:schemeClr val="bg1"/>
                </a:solidFill>
              </a:rPr>
              <a:t>FEDERAL CFLRP</a:t>
            </a:r>
            <a:endParaRPr lang="en-US" sz="3200" dirty="0">
              <a:solidFill>
                <a:schemeClr val="bg1"/>
              </a:solidFill>
            </a:endParaRPr>
          </a:p>
        </p:txBody>
      </p:sp>
      <p:pic>
        <p:nvPicPr>
          <p:cNvPr id="4" name="Picture 3"/>
          <p:cNvPicPr>
            <a:picLocks noChangeAspect="1"/>
          </p:cNvPicPr>
          <p:nvPr/>
        </p:nvPicPr>
        <p:blipFill>
          <a:blip r:embed="rId2"/>
          <a:stretch>
            <a:fillRect/>
          </a:stretch>
        </p:blipFill>
        <p:spPr>
          <a:xfrm>
            <a:off x="2153306" y="1377213"/>
            <a:ext cx="5189625" cy="5412283"/>
          </a:xfrm>
          <a:prstGeom prst="rect">
            <a:avLst/>
          </a:prstGeom>
        </p:spPr>
      </p:pic>
    </p:spTree>
    <p:extLst>
      <p:ext uri="{BB962C8B-B14F-4D97-AF65-F5344CB8AC3E}">
        <p14:creationId xmlns:p14="http://schemas.microsoft.com/office/powerpoint/2010/main" val="11271844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8071"/>
            <a:ext cx="9143999" cy="775537"/>
          </a:xfrm>
          <a:solidFill>
            <a:srgbClr val="000000"/>
          </a:solidFill>
        </p:spPr>
        <p:txBody>
          <a:bodyPr>
            <a:noAutofit/>
          </a:bodyPr>
          <a:lstStyle/>
          <a:p>
            <a:r>
              <a:rPr lang="en-US" sz="3200" dirty="0" smtClean="0">
                <a:solidFill>
                  <a:srgbClr val="FFFFFF"/>
                </a:solidFill>
              </a:rPr>
              <a:t>Non-Federal: Wildfire Risk Reduction Grant Program</a:t>
            </a:r>
            <a:endParaRPr lang="en-US" sz="3200" dirty="0">
              <a:solidFill>
                <a:srgbClr val="FFFFFF"/>
              </a:solidFill>
            </a:endParaRPr>
          </a:p>
        </p:txBody>
      </p:sp>
      <p:sp>
        <p:nvSpPr>
          <p:cNvPr id="3" name="Content Placeholder 2"/>
          <p:cNvSpPr>
            <a:spLocks noGrp="1"/>
          </p:cNvSpPr>
          <p:nvPr>
            <p:ph idx="1"/>
          </p:nvPr>
        </p:nvSpPr>
        <p:spPr>
          <a:xfrm>
            <a:off x="0" y="1600207"/>
            <a:ext cx="9144000" cy="4977729"/>
          </a:xfrm>
        </p:spPr>
        <p:txBody>
          <a:bodyPr>
            <a:normAutofit/>
          </a:bodyPr>
          <a:lstStyle/>
          <a:p>
            <a:pPr marL="0" indent="0">
              <a:buNone/>
            </a:pPr>
            <a:r>
              <a:rPr lang="en-US" dirty="0" smtClean="0">
                <a:cs typeface="Chalkboard"/>
              </a:rPr>
              <a:t>2013 Colorado State Assembly authorized $9.8 million </a:t>
            </a:r>
            <a:r>
              <a:rPr lang="en-US" dirty="0">
                <a:cs typeface="Chalkboard"/>
              </a:rPr>
              <a:t>from general </a:t>
            </a:r>
            <a:r>
              <a:rPr lang="en-US" dirty="0" smtClean="0">
                <a:cs typeface="Chalkboard"/>
              </a:rPr>
              <a:t>funds for fire mitigation.</a:t>
            </a:r>
          </a:p>
          <a:p>
            <a:r>
              <a:rPr lang="en-US" dirty="0" smtClean="0">
                <a:cs typeface="Chalkboard"/>
              </a:rPr>
              <a:t>Fuels management on non-federal lands in Colorado.</a:t>
            </a:r>
          </a:p>
          <a:p>
            <a:r>
              <a:rPr lang="en-US" dirty="0" smtClean="0">
                <a:cs typeface="Chalkboard"/>
              </a:rPr>
              <a:t>Colorado Forest Restoration Institute contracted to determine program effectiveness.</a:t>
            </a:r>
          </a:p>
        </p:txBody>
      </p:sp>
      <p:pic>
        <p:nvPicPr>
          <p:cNvPr id="4" name="Picture 3"/>
          <p:cNvPicPr>
            <a:picLocks noChangeAspect="1"/>
          </p:cNvPicPr>
          <p:nvPr/>
        </p:nvPicPr>
        <p:blipFill>
          <a:blip r:embed="rId2"/>
          <a:stretch>
            <a:fillRect/>
          </a:stretch>
        </p:blipFill>
        <p:spPr>
          <a:xfrm>
            <a:off x="2085884" y="906407"/>
            <a:ext cx="4813300" cy="736600"/>
          </a:xfrm>
          <a:prstGeom prst="rect">
            <a:avLst/>
          </a:prstGeom>
        </p:spPr>
      </p:pic>
    </p:spTree>
    <p:extLst>
      <p:ext uri="{BB962C8B-B14F-4D97-AF65-F5344CB8AC3E}">
        <p14:creationId xmlns:p14="http://schemas.microsoft.com/office/powerpoint/2010/main" val="13003166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765</TotalTime>
  <Words>937</Words>
  <Application>Microsoft Macintosh PowerPoint</Application>
  <PresentationFormat>On-screen Show (4:3)</PresentationFormat>
  <Paragraphs>137</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Yin and Yang of Monitoring: Lessons Learned From Development of Monitoring Programs on Federal and Private Lands</vt:lpstr>
      <vt:lpstr>PowerPoint Presentation</vt:lpstr>
      <vt:lpstr>PowerPoint Presentation</vt:lpstr>
      <vt:lpstr>PowerPoint Presentation</vt:lpstr>
      <vt:lpstr>Types of Monitoring Programs</vt:lpstr>
      <vt:lpstr>Monitoring Examples</vt:lpstr>
      <vt:lpstr>Collaborative Developed Monitoring Front Range CFLRP</vt:lpstr>
      <vt:lpstr>Complex Adaptive Management FEDERAL CFLRP</vt:lpstr>
      <vt:lpstr>Non-Federal: Wildfire Risk Reduction Grant Program</vt:lpstr>
      <vt:lpstr>Non-Federal 3rd Party Monitoring Colorado Wildfire Risk Reduction Grant</vt:lpstr>
      <vt:lpstr>Streamlined Monitoring Reports</vt:lpstr>
      <vt:lpstr>Streamlined Adaptive Management NON-FEDERAL WRRG</vt:lpstr>
      <vt:lpstr>Non-Federal: Collaboration –  Monitoring Not Just CFRI Crews!</vt:lpstr>
      <vt:lpstr>Monitoring Methods</vt:lpstr>
      <vt:lpstr>National Cohesive Strategy</vt:lpstr>
      <vt:lpstr>Upper South Platte Partnership </vt:lpstr>
      <vt:lpstr>Complementary, Interconnected, and Interdependent</vt:lpstr>
      <vt:lpstr>Sources for Determining Success with the Upper South Platte Partnership </vt:lpstr>
      <vt:lpstr>Sources for Determining Success with the Upper South Platte Partnership </vt:lpstr>
      <vt:lpstr>Upper South Platte Partnership Success Criteria</vt:lpstr>
      <vt:lpstr>Upper South Platte Partnership Success Criteria</vt:lpstr>
      <vt:lpstr>Upper South Platte Partnership Success Criteria</vt:lpstr>
      <vt:lpstr>Monitoring = Learning</vt:lpstr>
      <vt:lpstr>Thanks!</vt:lpstr>
      <vt:lpstr>PowerPoint Presentation</vt:lpstr>
      <vt:lpstr>2012 USFS Planning Rule</vt:lpstr>
      <vt:lpstr>Sources for Determining Success with the Upper South Platte Partnership </vt:lpstr>
    </vt:vector>
  </TitlesOfParts>
  <Company>Colorado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Yin and Yang of Monitoring: Lessons Learned from Development of Monitoring Programs on Federal and Private Lands</dc:title>
  <dc:creator>Brett Wolk</dc:creator>
  <cp:lastModifiedBy>Brett Wolk</cp:lastModifiedBy>
  <cp:revision>123</cp:revision>
  <dcterms:created xsi:type="dcterms:W3CDTF">2015-02-25T21:46:18Z</dcterms:created>
  <dcterms:modified xsi:type="dcterms:W3CDTF">2016-05-06T19:25:04Z</dcterms:modified>
</cp:coreProperties>
</file>