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8" r:id="rId4"/>
    <p:sldId id="268" r:id="rId5"/>
    <p:sldId id="261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75" autoAdjust="0"/>
  </p:normalViewPr>
  <p:slideViewPr>
    <p:cSldViewPr snapToGrid="0">
      <p:cViewPr varScale="1">
        <p:scale>
          <a:sx n="68" d="100"/>
          <a:sy n="68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05E32-6C20-42EA-9BA8-8497CE4ECD6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83FEB-BE5B-42AE-9601-F3DEC558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to remove all the wood – the</a:t>
            </a:r>
            <a:r>
              <a:rPr lang="en-US" baseline="0" dirty="0" smtClean="0"/>
              <a:t> bark, the limbs, the tips, the </a:t>
            </a:r>
            <a:r>
              <a:rPr lang="en-US" baseline="0" dirty="0" smtClean="0"/>
              <a:t>pine needles, </a:t>
            </a:r>
            <a:r>
              <a:rPr lang="en-US" baseline="0" dirty="0" smtClean="0"/>
              <a:t>the PCT.  That is 50% of the fiber on a given acre.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8AF7-8A2D-214F-A32A-521AB95976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Bubbling Fluidized Bed</a:t>
            </a:r>
            <a:r>
              <a:rPr lang="en-US" baseline="0" dirty="0" smtClean="0"/>
              <a:t> boiler from B&amp;W – We burn raw chipped and ground biomass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8AF7-8A2D-214F-A32A-521AB9597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Carbon</a:t>
            </a:r>
            <a:r>
              <a:rPr lang="en-US" baseline="0" dirty="0" smtClean="0"/>
              <a:t> Neutrality – We are using carbon that is active in our atmosphere and is being release in catastrophic fire  (25% of the largest standing ponderosa pine forest has burnt to the ground in the last 15 years)  This is non-sequestered carbon.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8AF7-8A2D-214F-A32A-521AB9597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Pellets:</a:t>
            </a:r>
          </a:p>
          <a:p>
            <a:r>
              <a:rPr lang="en-US" dirty="0" smtClean="0"/>
              <a:t> - </a:t>
            </a:r>
            <a:r>
              <a:rPr lang="en-US" i="1" dirty="0" smtClean="0"/>
              <a:t>Foreign Markets </a:t>
            </a:r>
            <a:r>
              <a:rPr lang="en-US" dirty="0" smtClean="0"/>
              <a:t>are saturated</a:t>
            </a:r>
            <a:r>
              <a:rPr lang="en-US" baseline="0" dirty="0" smtClean="0"/>
              <a:t> and by the time demand passes supply, the EU subsidies are at risk.  The freight possibility and cost from AZ are prohibitive.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</a:t>
            </a:r>
            <a:r>
              <a:rPr lang="en-US" i="1" baseline="0" dirty="0" smtClean="0"/>
              <a:t>Local</a:t>
            </a:r>
            <a:r>
              <a:rPr lang="en-US" baseline="0" dirty="0" smtClean="0"/>
              <a:t> use in power is very unlikely given the b</a:t>
            </a:r>
            <a:r>
              <a:rPr lang="en-US" baseline="0" dirty="0" smtClean="0"/>
              <a:t>elow discussion</a:t>
            </a:r>
            <a:endParaRPr lang="en-US" baseline="0" dirty="0" smtClean="0"/>
          </a:p>
          <a:p>
            <a:r>
              <a:rPr lang="en-US" dirty="0" smtClean="0"/>
              <a:t>	Concerns from one of largest utilities in AZ:</a:t>
            </a:r>
          </a:p>
          <a:p>
            <a:r>
              <a:rPr lang="en-US" dirty="0" smtClean="0"/>
              <a:t>	 - High alkali content and ash content of biomass material can result in fouling/slagging of the boiler</a:t>
            </a:r>
          </a:p>
          <a:p>
            <a:r>
              <a:rPr lang="en-US" dirty="0" smtClean="0"/>
              <a:t>	 - Can cause operational issues to Selective Catalytic Reduction systems (SCRs).</a:t>
            </a:r>
          </a:p>
          <a:p>
            <a:r>
              <a:rPr lang="en-US" dirty="0" smtClean="0"/>
              <a:t>	</a:t>
            </a:r>
            <a:r>
              <a:rPr lang="en-US" baseline="0" dirty="0" smtClean="0"/>
              <a:t> </a:t>
            </a:r>
            <a:r>
              <a:rPr lang="en-US" dirty="0" smtClean="0"/>
              <a:t>- Plant modifications would be needed, mainly due to the hardness of the pellets, which requires additional pulverizes and fuel handling systems. </a:t>
            </a:r>
          </a:p>
          <a:p>
            <a:r>
              <a:rPr lang="en-US" dirty="0" smtClean="0"/>
              <a:t>	 - A change in fuel and associated equipment could be a major modification, triggering NSR and/or PSD. If PSD is triggered, it would require a BACT top-	down analysis which could result in further controls at the plants. </a:t>
            </a:r>
          </a:p>
          <a:p>
            <a:r>
              <a:rPr lang="en-US" b="1" dirty="0" smtClean="0"/>
              <a:t>Bio-Fuel:</a:t>
            </a:r>
          </a:p>
          <a:p>
            <a:r>
              <a:rPr lang="en-US" dirty="0" smtClean="0"/>
              <a:t>Notes from meeting with $2.75B Market Cap Company:</a:t>
            </a:r>
          </a:p>
          <a:p>
            <a:pPr lvl="0"/>
            <a:r>
              <a:rPr lang="en-US" dirty="0" smtClean="0"/>
              <a:t> - Technology takes woody biomass and makes Ethanol.  </a:t>
            </a:r>
          </a:p>
          <a:p>
            <a:pPr lvl="0"/>
            <a:r>
              <a:rPr lang="en-US" dirty="0" smtClean="0"/>
              <a:t> - One facility currently doing this.</a:t>
            </a:r>
          </a:p>
          <a:p>
            <a:pPr lvl="0"/>
            <a:r>
              <a:rPr lang="en-US" dirty="0" smtClean="0"/>
              <a:t> - A plant will manufacture 25 million gallons a year and require ~300,000 BDT of raw feedstock</a:t>
            </a:r>
          </a:p>
          <a:p>
            <a:pPr lvl="0"/>
            <a:r>
              <a:rPr lang="en-US" dirty="0" smtClean="0"/>
              <a:t> - It is likely that we will get a lower yield on our mixed fuel as they use a cleaner white chip for their current facility.</a:t>
            </a:r>
          </a:p>
          <a:p>
            <a:pPr lvl="0"/>
            <a:r>
              <a:rPr lang="en-US" dirty="0" smtClean="0"/>
              <a:t> - A new facility would cost ~$250 million and require 24 months to build</a:t>
            </a:r>
          </a:p>
          <a:p>
            <a:pPr lvl="0"/>
            <a:r>
              <a:rPr lang="en-US" dirty="0" smtClean="0"/>
              <a:t> - No offtake agreement, spot market pricing.  </a:t>
            </a:r>
          </a:p>
          <a:p>
            <a:endParaRPr lang="en-US" dirty="0" smtClean="0"/>
          </a:p>
          <a:p>
            <a:r>
              <a:rPr lang="en-US" b="1" dirty="0" smtClean="0"/>
              <a:t>OSB: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Use all wood down to a 3” tip.</a:t>
            </a:r>
          </a:p>
          <a:p>
            <a:pPr lvl="1"/>
            <a:r>
              <a:rPr lang="en-US" dirty="0" smtClean="0"/>
              <a:t>Non usable residue of only 10% of delivered raw material.</a:t>
            </a:r>
          </a:p>
          <a:p>
            <a:pPr lvl="1"/>
            <a:r>
              <a:rPr lang="en-US" dirty="0" smtClean="0"/>
              <a:t>On site power generation and process steam can use 10% residue and remaining logging slash.</a:t>
            </a:r>
          </a:p>
          <a:p>
            <a:pPr lvl="1"/>
            <a:r>
              <a:rPr lang="en-US" dirty="0" smtClean="0"/>
              <a:t>$30/Gt price point for raw material.</a:t>
            </a:r>
          </a:p>
          <a:p>
            <a:pPr lvl="1"/>
            <a:r>
              <a:rPr lang="en-US" dirty="0" smtClean="0"/>
              <a:t>High margin business.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Capital Expense of $300M which requires a minimum of 10 year guarantee, preferably 20 years.</a:t>
            </a:r>
          </a:p>
          <a:p>
            <a:pPr lvl="1"/>
            <a:r>
              <a:rPr lang="en-US" dirty="0" smtClean="0"/>
              <a:t>Off take agreement needed.</a:t>
            </a:r>
          </a:p>
          <a:p>
            <a:pPr lvl="1"/>
            <a:r>
              <a:rPr lang="en-US" dirty="0" smtClean="0"/>
              <a:t>High skill workforce required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83FEB-BE5B-42AE-9601-F3DEC558B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7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0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4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8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9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FDAB-9A96-4742-9A79-9169CFFE6D73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E8E0-6D54-4944-B101-B078583B8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-1"/>
            <a:ext cx="11071274" cy="6884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04304"/>
            <a:ext cx="9144000" cy="2387600"/>
          </a:xfrm>
          <a:solidFill>
            <a:schemeClr val="bg2">
              <a:lumMod val="50000"/>
              <a:alpha val="67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/>
              <a:t>Biomass in Arizona: </a:t>
            </a:r>
            <a:br>
              <a:rPr lang="en-US" b="1" i="1" dirty="0" smtClean="0"/>
            </a:br>
            <a:r>
              <a:rPr lang="en-US" b="1" i="1" dirty="0" smtClean="0"/>
              <a:t>Utilization and Market Opportunities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91904"/>
            <a:ext cx="9144000" cy="1768304"/>
          </a:xfrm>
          <a:solidFill>
            <a:schemeClr val="bg2">
              <a:lumMod val="50000"/>
              <a:alpha val="71000"/>
            </a:schemeClr>
          </a:solidFill>
        </p:spPr>
        <p:txBody>
          <a:bodyPr/>
          <a:lstStyle/>
          <a:p>
            <a:r>
              <a:rPr lang="en-US" dirty="0" smtClean="0"/>
              <a:t>Bradley Worsley – President/CEO of Novo Power</a:t>
            </a:r>
          </a:p>
          <a:p>
            <a:r>
              <a:rPr lang="en-US" dirty="0" smtClean="0"/>
              <a:t>Collaborative Restoration Workshop</a:t>
            </a:r>
          </a:p>
          <a:p>
            <a:r>
              <a:rPr lang="en-US" dirty="0" smtClean="0"/>
              <a:t>4/27/16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86" y="1324877"/>
            <a:ext cx="4692337" cy="2751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3" y="562326"/>
            <a:ext cx="9612924" cy="6463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Undeniable need for Biomass mitigation in </a:t>
            </a:r>
            <a:r>
              <a:rPr lang="en-US" dirty="0" smtClean="0"/>
              <a:t>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0888" y="4192171"/>
            <a:ext cx="11643334" cy="2466205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</p:spPr>
        <p:txBody>
          <a:bodyPr>
            <a:normAutofit fontScale="32500" lnSpcReduction="20000"/>
          </a:bodyPr>
          <a:lstStyle/>
          <a:p>
            <a:pPr marL="60958" indent="0">
              <a:buNone/>
            </a:pPr>
            <a:r>
              <a:rPr lang="en-US" sz="11200" dirty="0" smtClean="0"/>
              <a:t> </a:t>
            </a:r>
            <a:r>
              <a:rPr lang="en-US" sz="7400" dirty="0" smtClean="0"/>
              <a:t>- Repairing </a:t>
            </a:r>
            <a:r>
              <a:rPr lang="en-US" sz="7400" dirty="0" smtClean="0"/>
              <a:t>the </a:t>
            </a:r>
            <a:r>
              <a:rPr lang="en-US" sz="7400" dirty="0" smtClean="0"/>
              <a:t>impact of the last </a:t>
            </a:r>
            <a:r>
              <a:rPr lang="en-US" sz="7400" dirty="0" smtClean="0"/>
              <a:t>100 years of </a:t>
            </a:r>
            <a:r>
              <a:rPr lang="en-US" sz="7400" dirty="0" smtClean="0"/>
              <a:t>forest management policy</a:t>
            </a:r>
          </a:p>
          <a:p>
            <a:pPr marL="60958" indent="0">
              <a:buNone/>
            </a:pPr>
            <a:r>
              <a:rPr lang="en-US" sz="7400" dirty="0"/>
              <a:t> </a:t>
            </a:r>
            <a:r>
              <a:rPr lang="en-US" sz="7400" dirty="0" smtClean="0"/>
              <a:t>- Catastrophic </a:t>
            </a:r>
            <a:r>
              <a:rPr lang="en-US" sz="7400" dirty="0" smtClean="0"/>
              <a:t>fire has </a:t>
            </a:r>
            <a:r>
              <a:rPr lang="en-US" sz="7400" dirty="0" smtClean="0"/>
              <a:t>burned</a:t>
            </a:r>
            <a:r>
              <a:rPr lang="en-US" sz="7400" dirty="0"/>
              <a:t> </a:t>
            </a:r>
            <a:r>
              <a:rPr lang="en-US" sz="7400" dirty="0" smtClean="0"/>
              <a:t>25%</a:t>
            </a:r>
            <a:r>
              <a:rPr lang="en-US" sz="7400" dirty="0" smtClean="0"/>
              <a:t> </a:t>
            </a:r>
            <a:r>
              <a:rPr lang="en-US" sz="7400" dirty="0" smtClean="0"/>
              <a:t>of our National Forests in the last 15 </a:t>
            </a:r>
            <a:r>
              <a:rPr lang="en-US" sz="7400" dirty="0" smtClean="0"/>
              <a:t>years.</a:t>
            </a:r>
          </a:p>
          <a:p>
            <a:pPr marL="60958" indent="0">
              <a:buNone/>
            </a:pPr>
            <a:r>
              <a:rPr lang="en-US" sz="7400" dirty="0"/>
              <a:t> </a:t>
            </a:r>
            <a:r>
              <a:rPr lang="en-US" sz="7400" dirty="0" smtClean="0"/>
              <a:t>- </a:t>
            </a:r>
            <a:r>
              <a:rPr lang="en-US" sz="7400" dirty="0" smtClean="0"/>
              <a:t>We </a:t>
            </a:r>
            <a:r>
              <a:rPr lang="en-US" sz="7400" dirty="0" smtClean="0"/>
              <a:t>are in 14+ year drought</a:t>
            </a:r>
          </a:p>
          <a:p>
            <a:pPr marL="60958" indent="0">
              <a:buNone/>
            </a:pPr>
            <a:r>
              <a:rPr lang="en-US" sz="7400" dirty="0" smtClean="0"/>
              <a:t> - We have the </a:t>
            </a:r>
            <a:r>
              <a:rPr lang="en-US" sz="7400" dirty="0"/>
              <a:t>largest restoration project in the American </a:t>
            </a:r>
            <a:r>
              <a:rPr lang="en-US" sz="7400" dirty="0" smtClean="0"/>
              <a:t>West which </a:t>
            </a:r>
            <a:r>
              <a:rPr lang="en-US" sz="7400" dirty="0"/>
              <a:t>includes four of our National Forests in </a:t>
            </a:r>
            <a:r>
              <a:rPr lang="en-US" sz="7400" dirty="0" smtClean="0"/>
              <a:t>Arizona  (4FRI, 2.4 Million Acres). </a:t>
            </a:r>
          </a:p>
          <a:p>
            <a:pPr marL="60958" indent="0">
              <a:buNone/>
            </a:pPr>
            <a:r>
              <a:rPr lang="en-US" sz="7400" dirty="0"/>
              <a:t> </a:t>
            </a:r>
            <a:r>
              <a:rPr lang="en-US" sz="7400" dirty="0" smtClean="0"/>
              <a:t>- The </a:t>
            </a:r>
            <a:r>
              <a:rPr lang="en-US" sz="7400" dirty="0"/>
              <a:t>problem…we have a </a:t>
            </a:r>
            <a:r>
              <a:rPr lang="en-US" sz="7400" b="1" dirty="0"/>
              <a:t>Biomass Bottleneck</a:t>
            </a:r>
            <a:r>
              <a:rPr lang="en-US" sz="7400" dirty="0" smtClean="0"/>
              <a:t>!</a:t>
            </a:r>
          </a:p>
          <a:p>
            <a:pPr marL="48766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102896"/>
            <a:ext cx="9397218" cy="45253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34905" y="131032"/>
            <a:ext cx="3697376" cy="530151"/>
          </a:xfrm>
          <a:solidFill>
            <a:schemeClr val="bg1">
              <a:alpha val="35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 smtClean="0"/>
              <a:t>Novo </a:t>
            </a:r>
            <a:r>
              <a:rPr lang="en-US" sz="3600" dirty="0" err="1" smtClean="0"/>
              <a:t>Biopower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96657" y="4853241"/>
            <a:ext cx="4574258" cy="1772642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28MW B&amp;W BFB Boiler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24x7 365 Baseload Power Source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PPA’s with SRP and APS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38 </a:t>
            </a:r>
            <a:r>
              <a:rPr lang="en-US" sz="1800" dirty="0"/>
              <a:t>Direct Employees</a:t>
            </a:r>
          </a:p>
          <a:p>
            <a:pPr>
              <a:buFont typeface="Arial"/>
              <a:buChar char="•"/>
            </a:pPr>
            <a:r>
              <a:rPr lang="en-US" sz="1800" dirty="0"/>
              <a:t>&gt;</a:t>
            </a:r>
            <a:r>
              <a:rPr lang="en-US" sz="1800" dirty="0" smtClean="0"/>
              <a:t>100 jobs </a:t>
            </a:r>
            <a:r>
              <a:rPr lang="en-US" sz="1800" dirty="0"/>
              <a:t>Created </a:t>
            </a:r>
            <a:r>
              <a:rPr lang="en-US" sz="1800" dirty="0" smtClean="0"/>
              <a:t>indirectly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870915" y="4873637"/>
            <a:ext cx="5453577" cy="1970182"/>
          </a:xfrm>
          <a:solidFill>
            <a:schemeClr val="bg1">
              <a:alpha val="75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dirty="0" smtClean="0"/>
              <a:t>&gt;$14M spent in local economy annually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dirty="0" smtClean="0"/>
              <a:t>&gt;210k MW’s of Renewable power generated annually 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dirty="0" smtClean="0"/>
              <a:t>&gt;</a:t>
            </a:r>
            <a:r>
              <a:rPr lang="en-US" sz="1800" dirty="0"/>
              <a:t>200k Bone Dry Ton of Biomass burned annually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dirty="0" smtClean="0"/>
              <a:t>&gt;15k acres treated annually for Biomass removal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800" dirty="0"/>
              <a:t>In 2015, our Capacity Factor to Budget was 100.3</a:t>
            </a:r>
            <a:r>
              <a:rPr lang="en-US" sz="1800" dirty="0" smtClean="0"/>
              <a:t>%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09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5518" y="1224968"/>
            <a:ext cx="11157525" cy="5260238"/>
          </a:xfrm>
          <a:prstGeom prst="rect">
            <a:avLst/>
          </a:prstGeom>
          <a:solidFill>
            <a:schemeClr val="bg2">
              <a:lumMod val="75000"/>
              <a:alpha val="1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Impact </a:t>
            </a:r>
            <a:r>
              <a:rPr lang="en-US" dirty="0" smtClean="0"/>
              <a:t>of Biomass power vs others on local economy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Forest Health Restoration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Controlled burning savings &gt;$1M annually to USFS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Fighting Catastrophic Wildfire cost of &gt;$150M between Rodeo/</a:t>
            </a:r>
            <a:r>
              <a:rPr lang="en-US" dirty="0" err="1" smtClean="0"/>
              <a:t>Chedeski</a:t>
            </a:r>
            <a:r>
              <a:rPr lang="en-US" dirty="0" smtClean="0"/>
              <a:t>, Wallow, and San Juan fires</a:t>
            </a:r>
          </a:p>
          <a:p>
            <a:pPr>
              <a:buFont typeface="Arial"/>
              <a:buChar char="•"/>
            </a:pPr>
            <a:r>
              <a:rPr lang="en-US" dirty="0" smtClean="0"/>
              <a:t>Watershed Impact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Augmentation of current watershed by 20%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Reservoir Protection </a:t>
            </a:r>
            <a:endParaRPr lang="en-US" sz="2267" dirty="0"/>
          </a:p>
          <a:p>
            <a:pPr lvl="2">
              <a:buFont typeface="Arial"/>
              <a:buChar char="•"/>
            </a:pPr>
            <a:r>
              <a:rPr lang="en-US" sz="2267" dirty="0"/>
              <a:t>&gt;$62M spent by Denver Water on erosion control, dredging, and treatment in protection of reservoirs, like CC </a:t>
            </a:r>
            <a:r>
              <a:rPr lang="en-US" sz="2267" dirty="0" err="1"/>
              <a:t>Cragin</a:t>
            </a:r>
            <a:r>
              <a:rPr lang="en-US" sz="2267" dirty="0"/>
              <a:t>, from 150k acres fire)</a:t>
            </a:r>
          </a:p>
          <a:p>
            <a:pPr>
              <a:buFont typeface="Arial"/>
              <a:buChar char="•"/>
            </a:pPr>
            <a:r>
              <a:rPr lang="en-US" dirty="0" smtClean="0"/>
              <a:t>Local ranchers received &gt;$2M of grassland restoration at no cost in 2014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Baseload vs Intermittent</a:t>
            </a:r>
          </a:p>
          <a:p>
            <a:pPr>
              <a:buFont typeface="Arial"/>
              <a:buChar char="•"/>
            </a:pPr>
            <a:r>
              <a:rPr lang="en-US" dirty="0"/>
              <a:t>Local Power </a:t>
            </a:r>
            <a:r>
              <a:rPr lang="en-US" dirty="0" smtClean="0"/>
              <a:t>Production</a:t>
            </a:r>
          </a:p>
          <a:p>
            <a:pPr>
              <a:buFont typeface="Arial"/>
              <a:buChar char="•"/>
            </a:pPr>
            <a:r>
              <a:rPr lang="en-US" dirty="0"/>
              <a:t>Emissions Benefit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518" y="266700"/>
            <a:ext cx="11471756" cy="1143000"/>
          </a:xfrm>
        </p:spPr>
        <p:txBody>
          <a:bodyPr/>
          <a:lstStyle/>
          <a:p>
            <a:r>
              <a:rPr lang="en-US" sz="4800" dirty="0"/>
              <a:t>Not all Electrons are created equal…</a:t>
            </a:r>
          </a:p>
        </p:txBody>
      </p:sp>
    </p:spTree>
    <p:extLst>
      <p:ext uri="{BB962C8B-B14F-4D97-AF65-F5344CB8AC3E}">
        <p14:creationId xmlns:p14="http://schemas.microsoft.com/office/powerpoint/2010/main" val="33371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801223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 smtClean="0"/>
              <a:t>What else can a Free </a:t>
            </a:r>
            <a:r>
              <a:rPr lang="en-US" sz="3400" dirty="0"/>
              <a:t>M</a:t>
            </a:r>
            <a:r>
              <a:rPr lang="en-US" sz="3400" dirty="0" smtClean="0"/>
              <a:t>arket </a:t>
            </a:r>
            <a:r>
              <a:rPr lang="en-US" sz="3400" dirty="0"/>
              <a:t>E</a:t>
            </a:r>
            <a:r>
              <a:rPr lang="en-US" sz="3400" dirty="0" smtClean="0"/>
              <a:t>conomy do with Biomass?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7" y="2255374"/>
            <a:ext cx="4614863" cy="27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51725"/>
            <a:ext cx="12192000" cy="3301819"/>
            <a:chOff x="82096" y="111047"/>
            <a:chExt cx="12005869" cy="33018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180" y="111047"/>
              <a:ext cx="2480789" cy="277859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969" y="111047"/>
              <a:ext cx="2513496" cy="27785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6" y="111049"/>
              <a:ext cx="2306848" cy="27785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" t="9552" r="6040" b="24829"/>
            <a:stretch/>
          </p:blipFill>
          <p:spPr>
            <a:xfrm>
              <a:off x="2372859" y="111048"/>
              <a:ext cx="2405321" cy="27785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10382" r="32401" b="14855"/>
            <a:stretch/>
          </p:blipFill>
          <p:spPr>
            <a:xfrm>
              <a:off x="9772465" y="111047"/>
              <a:ext cx="2315500" cy="2778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2097" y="2889646"/>
              <a:ext cx="2278392" cy="523220"/>
            </a:xfrm>
            <a:prstGeom prst="rect">
              <a:avLst/>
            </a:prstGeom>
            <a:solidFill>
              <a:schemeClr val="bg2">
                <a:lumMod val="75000"/>
                <a:alpha val="41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n w="25400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</a:rPr>
                <a:t>PELLETS</a:t>
              </a:r>
              <a:endParaRPr lang="en-US" sz="2800" dirty="0">
                <a:ln w="25400">
                  <a:solidFill>
                    <a:schemeClr val="accent6">
                      <a:lumMod val="50000"/>
                    </a:schemeClr>
                  </a:solidFill>
                  <a:round/>
                </a:ln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0491" y="2889646"/>
              <a:ext cx="2431537" cy="523220"/>
            </a:xfrm>
            <a:prstGeom prst="rect">
              <a:avLst/>
            </a:prstGeom>
            <a:solidFill>
              <a:schemeClr val="bg2">
                <a:lumMod val="75000"/>
                <a:alpha val="23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n w="25400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</a:rPr>
                <a:t>BIO-FUEL</a:t>
              </a:r>
              <a:endParaRPr lang="en-US" sz="2800" dirty="0">
                <a:ln w="25400">
                  <a:solidFill>
                    <a:schemeClr val="accent6">
                      <a:lumMod val="50000"/>
                    </a:schemeClr>
                  </a:solidFill>
                  <a:round/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7472" y="2889646"/>
              <a:ext cx="2461495" cy="523220"/>
            </a:xfrm>
            <a:prstGeom prst="rect">
              <a:avLst/>
            </a:prstGeom>
            <a:solidFill>
              <a:schemeClr val="bg2">
                <a:lumMod val="75000"/>
                <a:alpha val="23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n w="25400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</a:rPr>
                <a:t>OSB</a:t>
              </a:r>
              <a:endParaRPr lang="en-US" sz="2800" dirty="0">
                <a:ln w="25400">
                  <a:solidFill>
                    <a:schemeClr val="accent6">
                      <a:lumMod val="50000"/>
                    </a:schemeClr>
                  </a:solidFill>
                  <a:round/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64411" y="2889646"/>
              <a:ext cx="2508053" cy="523220"/>
            </a:xfrm>
            <a:prstGeom prst="rect">
              <a:avLst/>
            </a:prstGeom>
            <a:solidFill>
              <a:schemeClr val="bg2">
                <a:lumMod val="75000"/>
                <a:alpha val="23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n w="25400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</a:rPr>
                <a:t>SOILS</a:t>
              </a:r>
              <a:endParaRPr lang="en-US" sz="2800" dirty="0">
                <a:ln w="25400">
                  <a:solidFill>
                    <a:schemeClr val="accent6">
                      <a:lumMod val="50000"/>
                    </a:schemeClr>
                  </a:solidFill>
                  <a:round/>
                </a:ln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72465" y="2889646"/>
              <a:ext cx="2315500" cy="523220"/>
            </a:xfrm>
            <a:prstGeom prst="rect">
              <a:avLst/>
            </a:prstGeom>
            <a:solidFill>
              <a:schemeClr val="bg2">
                <a:lumMod val="75000"/>
                <a:alpha val="23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n w="25400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</a:rPr>
                <a:t>POWER</a:t>
              </a:r>
              <a:endParaRPr lang="en-US" sz="2800" dirty="0">
                <a:ln w="25400">
                  <a:solidFill>
                    <a:schemeClr val="accent6">
                      <a:lumMod val="50000"/>
                    </a:schemeClr>
                  </a:solidFill>
                  <a:round/>
                </a:ln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3639096"/>
            <a:ext cx="2313716" cy="26930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Market Maturity - Medium 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Size – Saturated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Future – Uncertain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Location – Foreign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Subsidy - Needed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Capital Required </a:t>
            </a:r>
            <a:r>
              <a:rPr lang="en-US" sz="1300" b="1" dirty="0"/>
              <a:t>– </a:t>
            </a:r>
            <a:r>
              <a:rPr lang="en-US" sz="1300" b="1" dirty="0" smtClean="0"/>
              <a:t>High</a:t>
            </a:r>
            <a:endParaRPr lang="en-US" sz="1300" b="1" dirty="0"/>
          </a:p>
          <a:p>
            <a:endParaRPr lang="en-US" sz="1300" b="1" dirty="0" smtClean="0"/>
          </a:p>
          <a:p>
            <a:r>
              <a:rPr lang="en-US" sz="1300" b="1" dirty="0" smtClean="0"/>
              <a:t>Biomass Usage – 100%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3716" y="3639096"/>
            <a:ext cx="2469236" cy="26930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Market Maturity - Low 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Size – Large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Future – Good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Location – Local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Subsidy - Helpful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Capital Required </a:t>
            </a:r>
            <a:r>
              <a:rPr lang="en-US" sz="1300" b="1" dirty="0"/>
              <a:t>– </a:t>
            </a:r>
            <a:r>
              <a:rPr lang="en-US" sz="1300" b="1" dirty="0" smtClean="0"/>
              <a:t>Very High</a:t>
            </a:r>
            <a:endParaRPr lang="en-US" sz="1300" b="1" dirty="0"/>
          </a:p>
          <a:p>
            <a:endParaRPr lang="en-US" sz="1300" b="1" dirty="0" smtClean="0"/>
          </a:p>
          <a:p>
            <a:r>
              <a:rPr lang="en-US" sz="1300" b="1" dirty="0" smtClean="0"/>
              <a:t>Biomass Usage – 50-75%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2952" y="3639096"/>
            <a:ext cx="2505184" cy="26930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Market Maturity - High 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Size – Large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Future – Good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Location – Local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Subsidy - None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Capital Required </a:t>
            </a:r>
            <a:r>
              <a:rPr lang="en-US" sz="1300" b="1" dirty="0"/>
              <a:t>– </a:t>
            </a:r>
            <a:r>
              <a:rPr lang="en-US" sz="1300" b="1" dirty="0" smtClean="0"/>
              <a:t>Very High</a:t>
            </a:r>
            <a:endParaRPr lang="en-US" sz="1300" b="1" dirty="0"/>
          </a:p>
          <a:p>
            <a:endParaRPr lang="en-US" sz="1300" b="1" dirty="0" smtClean="0"/>
          </a:p>
          <a:p>
            <a:r>
              <a:rPr lang="en-US" sz="1300" b="1" dirty="0" smtClean="0"/>
              <a:t>Biomass Usage – 75% 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8136" y="3639096"/>
            <a:ext cx="2552464" cy="26930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Market Maturity - High 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Size – Medium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Future – Stable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Location – Local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Subsidy - None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Capital Required </a:t>
            </a:r>
            <a:r>
              <a:rPr lang="en-US" sz="1300" b="1" dirty="0"/>
              <a:t>– </a:t>
            </a:r>
            <a:r>
              <a:rPr lang="en-US" sz="1300" b="1" dirty="0" smtClean="0"/>
              <a:t>Low</a:t>
            </a:r>
            <a:endParaRPr lang="en-US" sz="1300" b="1" dirty="0"/>
          </a:p>
          <a:p>
            <a:endParaRPr lang="en-US" sz="1300" b="1" dirty="0" smtClean="0"/>
          </a:p>
          <a:p>
            <a:r>
              <a:rPr lang="en-US" sz="1300" b="1" dirty="0" smtClean="0"/>
              <a:t>Biomass Usage – 100%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40600" y="3639096"/>
            <a:ext cx="2351400" cy="26930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Market Maturity - High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Size – Large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Future – Uncertain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Market Location – Local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Subsidy - Helpful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Capital Required </a:t>
            </a:r>
            <a:r>
              <a:rPr lang="en-US" sz="1300" b="1" dirty="0"/>
              <a:t>– </a:t>
            </a:r>
            <a:r>
              <a:rPr lang="en-US" sz="1300" b="1" dirty="0" smtClean="0"/>
              <a:t>High</a:t>
            </a:r>
            <a:endParaRPr lang="en-US" sz="1300" b="1" dirty="0"/>
          </a:p>
          <a:p>
            <a:endParaRPr lang="en-US" sz="1300" b="1" dirty="0" smtClean="0"/>
          </a:p>
          <a:p>
            <a:r>
              <a:rPr lang="en-US" sz="1300" b="1" dirty="0" smtClean="0"/>
              <a:t>Biomass Usage – 100% </a:t>
            </a:r>
          </a:p>
        </p:txBody>
      </p:sp>
    </p:spTree>
    <p:extLst>
      <p:ext uri="{BB962C8B-B14F-4D97-AF65-F5344CB8AC3E}">
        <p14:creationId xmlns:p14="http://schemas.microsoft.com/office/powerpoint/2010/main" val="13300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43834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577</Words>
  <Application>Microsoft Office PowerPoint</Application>
  <PresentationFormat>Widescreen</PresentationFormat>
  <Paragraphs>141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Biomass in Arizona:  Utilization and Market Opportunities </vt:lpstr>
      <vt:lpstr>Undeniable need for Biomass mitigation in AZ</vt:lpstr>
      <vt:lpstr>PowerPoint Presentation</vt:lpstr>
      <vt:lpstr>Not all Electrons are created equal…</vt:lpstr>
      <vt:lpstr>What else can a Free Market Economy do with Biomass?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Worsley</dc:creator>
  <cp:lastModifiedBy>Brad Worsley</cp:lastModifiedBy>
  <cp:revision>32</cp:revision>
  <dcterms:created xsi:type="dcterms:W3CDTF">2016-04-07T15:55:08Z</dcterms:created>
  <dcterms:modified xsi:type="dcterms:W3CDTF">2016-04-14T17:22:52Z</dcterms:modified>
</cp:coreProperties>
</file>