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1"/>
  </p:notesMasterIdLst>
  <p:sldIdLst>
    <p:sldId id="335" r:id="rId2"/>
    <p:sldId id="281" r:id="rId3"/>
    <p:sldId id="339" r:id="rId4"/>
    <p:sldId id="351" r:id="rId5"/>
    <p:sldId id="341" r:id="rId6"/>
    <p:sldId id="343" r:id="rId7"/>
    <p:sldId id="344" r:id="rId8"/>
    <p:sldId id="346" r:id="rId9"/>
    <p:sldId id="353" r:id="rId10"/>
    <p:sldId id="304" r:id="rId11"/>
    <p:sldId id="352" r:id="rId12"/>
    <p:sldId id="354" r:id="rId13"/>
    <p:sldId id="324" r:id="rId14"/>
    <p:sldId id="305" r:id="rId15"/>
    <p:sldId id="303" r:id="rId16"/>
    <p:sldId id="308" r:id="rId17"/>
    <p:sldId id="356" r:id="rId18"/>
    <p:sldId id="431" r:id="rId19"/>
    <p:sldId id="268" r:id="rId20"/>
    <p:sldId id="311" r:id="rId21"/>
    <p:sldId id="312" r:id="rId22"/>
    <p:sldId id="313" r:id="rId23"/>
    <p:sldId id="432" r:id="rId24"/>
    <p:sldId id="436" r:id="rId25"/>
    <p:sldId id="437" r:id="rId26"/>
    <p:sldId id="438" r:id="rId27"/>
    <p:sldId id="361" r:id="rId28"/>
    <p:sldId id="362" r:id="rId29"/>
    <p:sldId id="418" r:id="rId30"/>
    <p:sldId id="442" r:id="rId31"/>
    <p:sldId id="443" r:id="rId32"/>
    <p:sldId id="444" r:id="rId33"/>
    <p:sldId id="367" r:id="rId34"/>
    <p:sldId id="368" r:id="rId35"/>
    <p:sldId id="402" r:id="rId36"/>
    <p:sldId id="433" r:id="rId37"/>
    <p:sldId id="434" r:id="rId38"/>
    <p:sldId id="435" r:id="rId39"/>
    <p:sldId id="370" r:id="rId40"/>
    <p:sldId id="371" r:id="rId41"/>
    <p:sldId id="404" r:id="rId42"/>
    <p:sldId id="445" r:id="rId43"/>
    <p:sldId id="446" r:id="rId44"/>
    <p:sldId id="447" r:id="rId45"/>
    <p:sldId id="448" r:id="rId46"/>
    <p:sldId id="449" r:id="rId47"/>
    <p:sldId id="450" r:id="rId48"/>
    <p:sldId id="373" r:id="rId49"/>
    <p:sldId id="410" r:id="rId50"/>
    <p:sldId id="411" r:id="rId51"/>
    <p:sldId id="451" r:id="rId52"/>
    <p:sldId id="452" r:id="rId53"/>
    <p:sldId id="453" r:id="rId54"/>
    <p:sldId id="439" r:id="rId55"/>
    <p:sldId id="440" r:id="rId56"/>
    <p:sldId id="441" r:id="rId57"/>
    <p:sldId id="405" r:id="rId58"/>
    <p:sldId id="406" r:id="rId59"/>
    <p:sldId id="409" r:id="rId60"/>
    <p:sldId id="454" r:id="rId61"/>
    <p:sldId id="455" r:id="rId62"/>
    <p:sldId id="456" r:id="rId63"/>
    <p:sldId id="376" r:id="rId64"/>
    <p:sldId id="377" r:id="rId65"/>
    <p:sldId id="420" r:id="rId66"/>
    <p:sldId id="358" r:id="rId67"/>
    <p:sldId id="359" r:id="rId68"/>
    <p:sldId id="360" r:id="rId69"/>
    <p:sldId id="28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CF"/>
    <a:srgbClr val="FFCC66"/>
    <a:srgbClr val="00FF00"/>
    <a:srgbClr val="0080FF"/>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5"/>
    <p:restoredTop sz="94712"/>
  </p:normalViewPr>
  <p:slideViewPr>
    <p:cSldViewPr snapToGrid="0" snapToObjects="1">
      <p:cViewPr varScale="1">
        <p:scale>
          <a:sx n="79" d="100"/>
          <a:sy n="79" d="100"/>
        </p:scale>
        <p:origin x="-8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8B922-A84E-4249-940E-9388B95A04EE}" type="doc">
      <dgm:prSet loTypeId="urn:microsoft.com/office/officeart/2005/8/layout/radial4" loCatId="" qsTypeId="urn:microsoft.com/office/officeart/2005/8/quickstyle/simple1" qsCatId="simple" csTypeId="urn:microsoft.com/office/officeart/2005/8/colors/accent0_1" csCatId="mainScheme" phldr="1"/>
      <dgm:spPr/>
      <dgm:t>
        <a:bodyPr/>
        <a:lstStyle/>
        <a:p>
          <a:endParaRPr lang="en-US"/>
        </a:p>
      </dgm:t>
    </dgm:pt>
    <dgm:pt modelId="{86DCE507-959D-7F4A-B1D4-2698620A7A05}">
      <dgm:prSet phldrT="[Text]"/>
      <dgm:spPr>
        <a:ln>
          <a:solidFill>
            <a:srgbClr val="408000"/>
          </a:solidFill>
        </a:ln>
      </dgm:spPr>
      <dgm:t>
        <a:bodyPr/>
        <a:lstStyle/>
        <a:p>
          <a:r>
            <a:rPr lang="en-US" b="1" dirty="0" smtClean="0"/>
            <a:t>Findings</a:t>
          </a:r>
          <a:endParaRPr lang="en-US" dirty="0"/>
        </a:p>
      </dgm:t>
    </dgm:pt>
    <dgm:pt modelId="{7E66C714-86ED-0F4C-BD66-314E13711A6D}" type="parTrans" cxnId="{428847C9-E0B6-B44F-853D-7200F07DDCC9}">
      <dgm:prSet/>
      <dgm:spPr/>
      <dgm:t>
        <a:bodyPr/>
        <a:lstStyle/>
        <a:p>
          <a:endParaRPr lang="en-US"/>
        </a:p>
      </dgm:t>
    </dgm:pt>
    <dgm:pt modelId="{198CF436-9E39-4844-974B-F244526A19DE}" type="sibTrans" cxnId="{428847C9-E0B6-B44F-853D-7200F07DDCC9}">
      <dgm:prSet/>
      <dgm:spPr/>
      <dgm:t>
        <a:bodyPr/>
        <a:lstStyle/>
        <a:p>
          <a:endParaRPr lang="en-US"/>
        </a:p>
      </dgm:t>
    </dgm:pt>
    <dgm:pt modelId="{53B37AC1-B780-354E-BC92-106EC0A64F2D}">
      <dgm:prSet phldrT="[Text]"/>
      <dgm:spPr>
        <a:ln>
          <a:solidFill>
            <a:srgbClr val="408000"/>
          </a:solidFill>
        </a:ln>
      </dgm:spPr>
      <dgm:t>
        <a:bodyPr/>
        <a:lstStyle/>
        <a:p>
          <a:r>
            <a:rPr lang="en-US" b="1" dirty="0" smtClean="0"/>
            <a:t>5 </a:t>
          </a:r>
          <a:r>
            <a:rPr lang="en-US" b="0" dirty="0" smtClean="0"/>
            <a:t>focus groups </a:t>
          </a:r>
          <a:endParaRPr lang="en-US" b="0" dirty="0"/>
        </a:p>
      </dgm:t>
    </dgm:pt>
    <dgm:pt modelId="{1C839B50-DDB4-CA48-8B76-940367CF3268}" type="parTrans" cxnId="{C503D24D-F8CD-3C41-96F1-1C0F79C89622}">
      <dgm:prSet/>
      <dgm:spPr/>
      <dgm:t>
        <a:bodyPr/>
        <a:lstStyle/>
        <a:p>
          <a:endParaRPr lang="en-US"/>
        </a:p>
      </dgm:t>
    </dgm:pt>
    <dgm:pt modelId="{07439CAD-8E2C-C64E-AA99-9D134C6D112C}" type="sibTrans" cxnId="{C503D24D-F8CD-3C41-96F1-1C0F79C89622}">
      <dgm:prSet/>
      <dgm:spPr/>
      <dgm:t>
        <a:bodyPr/>
        <a:lstStyle/>
        <a:p>
          <a:endParaRPr lang="en-US"/>
        </a:p>
      </dgm:t>
    </dgm:pt>
    <dgm:pt modelId="{8ABE58AD-730A-6141-A3D8-D8BCF3A8FA61}">
      <dgm:prSet phldrT="[Text]"/>
      <dgm:spPr>
        <a:ln>
          <a:solidFill>
            <a:srgbClr val="408000"/>
          </a:solidFill>
        </a:ln>
      </dgm:spPr>
      <dgm:t>
        <a:bodyPr/>
        <a:lstStyle/>
        <a:p>
          <a:r>
            <a:rPr lang="en-US" b="1" dirty="0" smtClean="0"/>
            <a:t>2</a:t>
          </a:r>
          <a:r>
            <a:rPr lang="en-US" b="0" dirty="0" smtClean="0"/>
            <a:t> collaborative meeting observations</a:t>
          </a:r>
          <a:endParaRPr lang="en-US" b="0" dirty="0"/>
        </a:p>
      </dgm:t>
    </dgm:pt>
    <dgm:pt modelId="{85346007-F255-B94E-8A0A-408C45F7E26B}" type="parTrans" cxnId="{23F75A0E-993F-0D41-AE94-63B86ADF5868}">
      <dgm:prSet/>
      <dgm:spPr/>
      <dgm:t>
        <a:bodyPr/>
        <a:lstStyle/>
        <a:p>
          <a:endParaRPr lang="en-US"/>
        </a:p>
      </dgm:t>
    </dgm:pt>
    <dgm:pt modelId="{0BD7A41E-0158-B743-A626-28E1E016EA28}" type="sibTrans" cxnId="{23F75A0E-993F-0D41-AE94-63B86ADF5868}">
      <dgm:prSet/>
      <dgm:spPr/>
      <dgm:t>
        <a:bodyPr/>
        <a:lstStyle/>
        <a:p>
          <a:endParaRPr lang="en-US"/>
        </a:p>
      </dgm:t>
    </dgm:pt>
    <dgm:pt modelId="{8ABEFC10-80F3-0B4F-AEA6-A275F5045246}">
      <dgm:prSet phldrT="[Text]"/>
      <dgm:spPr>
        <a:ln>
          <a:solidFill>
            <a:srgbClr val="408000"/>
          </a:solidFill>
        </a:ln>
      </dgm:spPr>
      <dgm:t>
        <a:bodyPr/>
        <a:lstStyle/>
        <a:p>
          <a:r>
            <a:rPr lang="en-US" b="1" dirty="0" smtClean="0"/>
            <a:t>27</a:t>
          </a:r>
          <a:r>
            <a:rPr lang="en-US" b="0" dirty="0" smtClean="0"/>
            <a:t> stakeholder interviews</a:t>
          </a:r>
          <a:endParaRPr lang="en-US" b="0" dirty="0"/>
        </a:p>
      </dgm:t>
    </dgm:pt>
    <dgm:pt modelId="{96F38A5F-1850-F843-B2C2-079DBBAF0CC0}" type="parTrans" cxnId="{4BEE4738-D662-8E4D-A99B-312326DB0E1A}">
      <dgm:prSet/>
      <dgm:spPr/>
      <dgm:t>
        <a:bodyPr/>
        <a:lstStyle/>
        <a:p>
          <a:endParaRPr lang="en-US"/>
        </a:p>
      </dgm:t>
    </dgm:pt>
    <dgm:pt modelId="{FA8BD478-F1AC-584D-9F59-432844BC535B}" type="sibTrans" cxnId="{4BEE4738-D662-8E4D-A99B-312326DB0E1A}">
      <dgm:prSet/>
      <dgm:spPr/>
      <dgm:t>
        <a:bodyPr/>
        <a:lstStyle/>
        <a:p>
          <a:endParaRPr lang="en-US"/>
        </a:p>
      </dgm:t>
    </dgm:pt>
    <dgm:pt modelId="{E45025B2-2E70-494E-862F-63E34342C693}">
      <dgm:prSet phldrT="[Text]"/>
      <dgm:spPr>
        <a:ln>
          <a:solidFill>
            <a:srgbClr val="408000"/>
          </a:solidFill>
        </a:ln>
      </dgm:spPr>
      <dgm:t>
        <a:bodyPr/>
        <a:lstStyle/>
        <a:p>
          <a:r>
            <a:rPr lang="en-US" dirty="0" smtClean="0"/>
            <a:t>Review of collaborative history and materials</a:t>
          </a:r>
          <a:endParaRPr lang="en-US" dirty="0"/>
        </a:p>
      </dgm:t>
    </dgm:pt>
    <dgm:pt modelId="{D2D4095E-F08D-9047-AF8A-884941D4757E}" type="parTrans" cxnId="{C442B879-44B2-9F41-BD37-640CDE8F2023}">
      <dgm:prSet/>
      <dgm:spPr/>
      <dgm:t>
        <a:bodyPr/>
        <a:lstStyle/>
        <a:p>
          <a:endParaRPr lang="en-US"/>
        </a:p>
      </dgm:t>
    </dgm:pt>
    <dgm:pt modelId="{0F67F4BF-9399-064B-A272-F96BB4147D6B}" type="sibTrans" cxnId="{C442B879-44B2-9F41-BD37-640CDE8F2023}">
      <dgm:prSet/>
      <dgm:spPr/>
      <dgm:t>
        <a:bodyPr/>
        <a:lstStyle/>
        <a:p>
          <a:endParaRPr lang="en-US"/>
        </a:p>
      </dgm:t>
    </dgm:pt>
    <dgm:pt modelId="{05A7257D-4098-2A42-B8AE-1DED27E9DBDF}">
      <dgm:prSet phldrT="[Text]"/>
      <dgm:spPr>
        <a:ln>
          <a:solidFill>
            <a:srgbClr val="408000"/>
          </a:solidFill>
        </a:ln>
      </dgm:spPr>
      <dgm:t>
        <a:bodyPr/>
        <a:lstStyle/>
        <a:p>
          <a:r>
            <a:rPr lang="en-US" dirty="0" smtClean="0"/>
            <a:t>Academic research</a:t>
          </a:r>
          <a:endParaRPr lang="en-US" dirty="0"/>
        </a:p>
      </dgm:t>
    </dgm:pt>
    <dgm:pt modelId="{92A61690-11CD-1F4D-B9B9-497E0D9E747C}" type="parTrans" cxnId="{54AD50E1-EB31-874C-A839-72FF906DC737}">
      <dgm:prSet/>
      <dgm:spPr/>
      <dgm:t>
        <a:bodyPr/>
        <a:lstStyle/>
        <a:p>
          <a:endParaRPr lang="en-US"/>
        </a:p>
      </dgm:t>
    </dgm:pt>
    <dgm:pt modelId="{10E1FADA-B6E5-9243-9946-875F854466FB}" type="sibTrans" cxnId="{54AD50E1-EB31-874C-A839-72FF906DC737}">
      <dgm:prSet/>
      <dgm:spPr/>
      <dgm:t>
        <a:bodyPr/>
        <a:lstStyle/>
        <a:p>
          <a:endParaRPr lang="en-US"/>
        </a:p>
      </dgm:t>
    </dgm:pt>
    <dgm:pt modelId="{19294483-5F2C-6249-A50B-737B97302D29}" type="pres">
      <dgm:prSet presAssocID="{8548B922-A84E-4249-940E-9388B95A04EE}" presName="cycle" presStyleCnt="0">
        <dgm:presLayoutVars>
          <dgm:chMax val="1"/>
          <dgm:dir/>
          <dgm:animLvl val="ctr"/>
          <dgm:resizeHandles val="exact"/>
        </dgm:presLayoutVars>
      </dgm:prSet>
      <dgm:spPr/>
      <dgm:t>
        <a:bodyPr/>
        <a:lstStyle/>
        <a:p>
          <a:endParaRPr lang="en-US"/>
        </a:p>
      </dgm:t>
    </dgm:pt>
    <dgm:pt modelId="{F49FCA2C-0A17-2944-ADB5-87E924BC2C85}" type="pres">
      <dgm:prSet presAssocID="{86DCE507-959D-7F4A-B1D4-2698620A7A05}" presName="centerShape" presStyleLbl="node0" presStyleIdx="0" presStyleCnt="1"/>
      <dgm:spPr/>
      <dgm:t>
        <a:bodyPr/>
        <a:lstStyle/>
        <a:p>
          <a:endParaRPr lang="en-US"/>
        </a:p>
      </dgm:t>
    </dgm:pt>
    <dgm:pt modelId="{DF416CDD-C3B5-9849-8A17-6EBC60A7132D}" type="pres">
      <dgm:prSet presAssocID="{96F38A5F-1850-F843-B2C2-079DBBAF0CC0}" presName="parTrans" presStyleLbl="bgSibTrans2D1" presStyleIdx="0" presStyleCnt="5"/>
      <dgm:spPr/>
      <dgm:t>
        <a:bodyPr/>
        <a:lstStyle/>
        <a:p>
          <a:endParaRPr lang="en-US"/>
        </a:p>
      </dgm:t>
    </dgm:pt>
    <dgm:pt modelId="{9871FB4A-9AD1-C14C-9624-17B9907B7539}" type="pres">
      <dgm:prSet presAssocID="{8ABEFC10-80F3-0B4F-AEA6-A275F5045246}" presName="node" presStyleLbl="node1" presStyleIdx="0" presStyleCnt="5">
        <dgm:presLayoutVars>
          <dgm:bulletEnabled val="1"/>
        </dgm:presLayoutVars>
      </dgm:prSet>
      <dgm:spPr/>
      <dgm:t>
        <a:bodyPr/>
        <a:lstStyle/>
        <a:p>
          <a:endParaRPr lang="en-US"/>
        </a:p>
      </dgm:t>
    </dgm:pt>
    <dgm:pt modelId="{702C53D3-EF06-614F-9A96-623856BCAD1E}" type="pres">
      <dgm:prSet presAssocID="{1C839B50-DDB4-CA48-8B76-940367CF3268}" presName="parTrans" presStyleLbl="bgSibTrans2D1" presStyleIdx="1" presStyleCnt="5"/>
      <dgm:spPr/>
      <dgm:t>
        <a:bodyPr/>
        <a:lstStyle/>
        <a:p>
          <a:endParaRPr lang="en-US"/>
        </a:p>
      </dgm:t>
    </dgm:pt>
    <dgm:pt modelId="{802C2C4F-61B8-B741-97B7-9F5CDF79E36A}" type="pres">
      <dgm:prSet presAssocID="{53B37AC1-B780-354E-BC92-106EC0A64F2D}" presName="node" presStyleLbl="node1" presStyleIdx="1" presStyleCnt="5">
        <dgm:presLayoutVars>
          <dgm:bulletEnabled val="1"/>
        </dgm:presLayoutVars>
      </dgm:prSet>
      <dgm:spPr/>
      <dgm:t>
        <a:bodyPr/>
        <a:lstStyle/>
        <a:p>
          <a:endParaRPr lang="en-US"/>
        </a:p>
      </dgm:t>
    </dgm:pt>
    <dgm:pt modelId="{D18DB2D0-678E-694A-9A6A-51953C51FEA6}" type="pres">
      <dgm:prSet presAssocID="{85346007-F255-B94E-8A0A-408C45F7E26B}" presName="parTrans" presStyleLbl="bgSibTrans2D1" presStyleIdx="2" presStyleCnt="5"/>
      <dgm:spPr/>
      <dgm:t>
        <a:bodyPr/>
        <a:lstStyle/>
        <a:p>
          <a:endParaRPr lang="en-US"/>
        </a:p>
      </dgm:t>
    </dgm:pt>
    <dgm:pt modelId="{EA72B616-374D-E746-8A24-D6F9A73CCA09}" type="pres">
      <dgm:prSet presAssocID="{8ABE58AD-730A-6141-A3D8-D8BCF3A8FA61}" presName="node" presStyleLbl="node1" presStyleIdx="2" presStyleCnt="5">
        <dgm:presLayoutVars>
          <dgm:bulletEnabled val="1"/>
        </dgm:presLayoutVars>
      </dgm:prSet>
      <dgm:spPr/>
      <dgm:t>
        <a:bodyPr/>
        <a:lstStyle/>
        <a:p>
          <a:endParaRPr lang="en-US"/>
        </a:p>
      </dgm:t>
    </dgm:pt>
    <dgm:pt modelId="{49E46F0F-2B9A-F04E-B896-F4C9C68BE0F0}" type="pres">
      <dgm:prSet presAssocID="{D2D4095E-F08D-9047-AF8A-884941D4757E}" presName="parTrans" presStyleLbl="bgSibTrans2D1" presStyleIdx="3" presStyleCnt="5"/>
      <dgm:spPr/>
      <dgm:t>
        <a:bodyPr/>
        <a:lstStyle/>
        <a:p>
          <a:endParaRPr lang="en-US"/>
        </a:p>
      </dgm:t>
    </dgm:pt>
    <dgm:pt modelId="{A46E4CFA-7955-C44A-8FA5-FCF06C5DDCDC}" type="pres">
      <dgm:prSet presAssocID="{E45025B2-2E70-494E-862F-63E34342C693}" presName="node" presStyleLbl="node1" presStyleIdx="3" presStyleCnt="5">
        <dgm:presLayoutVars>
          <dgm:bulletEnabled val="1"/>
        </dgm:presLayoutVars>
      </dgm:prSet>
      <dgm:spPr/>
      <dgm:t>
        <a:bodyPr/>
        <a:lstStyle/>
        <a:p>
          <a:endParaRPr lang="en-US"/>
        </a:p>
      </dgm:t>
    </dgm:pt>
    <dgm:pt modelId="{54A3D373-F362-FA4D-BDC7-240F4669DD0C}" type="pres">
      <dgm:prSet presAssocID="{92A61690-11CD-1F4D-B9B9-497E0D9E747C}" presName="parTrans" presStyleLbl="bgSibTrans2D1" presStyleIdx="4" presStyleCnt="5"/>
      <dgm:spPr/>
      <dgm:t>
        <a:bodyPr/>
        <a:lstStyle/>
        <a:p>
          <a:endParaRPr lang="en-US"/>
        </a:p>
      </dgm:t>
    </dgm:pt>
    <dgm:pt modelId="{DEF3C2D3-1E2B-FC4D-871E-1802228CDEA6}" type="pres">
      <dgm:prSet presAssocID="{05A7257D-4098-2A42-B8AE-1DED27E9DBDF}" presName="node" presStyleLbl="node1" presStyleIdx="4" presStyleCnt="5">
        <dgm:presLayoutVars>
          <dgm:bulletEnabled val="1"/>
        </dgm:presLayoutVars>
      </dgm:prSet>
      <dgm:spPr/>
      <dgm:t>
        <a:bodyPr/>
        <a:lstStyle/>
        <a:p>
          <a:endParaRPr lang="en-US"/>
        </a:p>
      </dgm:t>
    </dgm:pt>
  </dgm:ptLst>
  <dgm:cxnLst>
    <dgm:cxn modelId="{992BA70B-3088-634D-80ED-7567FBF5E240}" type="presOf" srcId="{85346007-F255-B94E-8A0A-408C45F7E26B}" destId="{D18DB2D0-678E-694A-9A6A-51953C51FEA6}" srcOrd="0" destOrd="0" presId="urn:microsoft.com/office/officeart/2005/8/layout/radial4"/>
    <dgm:cxn modelId="{B3E14112-2040-E14A-89B3-39471A96393F}" type="presOf" srcId="{05A7257D-4098-2A42-B8AE-1DED27E9DBDF}" destId="{DEF3C2D3-1E2B-FC4D-871E-1802228CDEA6}" srcOrd="0" destOrd="0" presId="urn:microsoft.com/office/officeart/2005/8/layout/radial4"/>
    <dgm:cxn modelId="{691F2D4E-4E78-C043-B6ED-2298BE124794}" type="presOf" srcId="{92A61690-11CD-1F4D-B9B9-497E0D9E747C}" destId="{54A3D373-F362-FA4D-BDC7-240F4669DD0C}" srcOrd="0" destOrd="0" presId="urn:microsoft.com/office/officeart/2005/8/layout/radial4"/>
    <dgm:cxn modelId="{99292A1F-FF2A-1B4D-873D-D869564399ED}" type="presOf" srcId="{1C839B50-DDB4-CA48-8B76-940367CF3268}" destId="{702C53D3-EF06-614F-9A96-623856BCAD1E}" srcOrd="0" destOrd="0" presId="urn:microsoft.com/office/officeart/2005/8/layout/radial4"/>
    <dgm:cxn modelId="{4BEE4738-D662-8E4D-A99B-312326DB0E1A}" srcId="{86DCE507-959D-7F4A-B1D4-2698620A7A05}" destId="{8ABEFC10-80F3-0B4F-AEA6-A275F5045246}" srcOrd="0" destOrd="0" parTransId="{96F38A5F-1850-F843-B2C2-079DBBAF0CC0}" sibTransId="{FA8BD478-F1AC-584D-9F59-432844BC535B}"/>
    <dgm:cxn modelId="{01E4DA13-C91E-9643-A822-EB3009F016B4}" type="presOf" srcId="{D2D4095E-F08D-9047-AF8A-884941D4757E}" destId="{49E46F0F-2B9A-F04E-B896-F4C9C68BE0F0}" srcOrd="0" destOrd="0" presId="urn:microsoft.com/office/officeart/2005/8/layout/radial4"/>
    <dgm:cxn modelId="{295A6DC8-EF87-3843-9D9D-07A650F53F51}" type="presOf" srcId="{E45025B2-2E70-494E-862F-63E34342C693}" destId="{A46E4CFA-7955-C44A-8FA5-FCF06C5DDCDC}" srcOrd="0" destOrd="0" presId="urn:microsoft.com/office/officeart/2005/8/layout/radial4"/>
    <dgm:cxn modelId="{47AEDCC7-D4C4-DD48-932B-3A655FE7FEC4}" type="presOf" srcId="{96F38A5F-1850-F843-B2C2-079DBBAF0CC0}" destId="{DF416CDD-C3B5-9849-8A17-6EBC60A7132D}" srcOrd="0" destOrd="0" presId="urn:microsoft.com/office/officeart/2005/8/layout/radial4"/>
    <dgm:cxn modelId="{B7385158-4266-D240-8709-E94F2809A8D1}" type="presOf" srcId="{53B37AC1-B780-354E-BC92-106EC0A64F2D}" destId="{802C2C4F-61B8-B741-97B7-9F5CDF79E36A}" srcOrd="0" destOrd="0" presId="urn:microsoft.com/office/officeart/2005/8/layout/radial4"/>
    <dgm:cxn modelId="{D06C1E6E-034D-7649-93AE-2B9161D86DBA}" type="presOf" srcId="{8ABE58AD-730A-6141-A3D8-D8BCF3A8FA61}" destId="{EA72B616-374D-E746-8A24-D6F9A73CCA09}" srcOrd="0" destOrd="0" presId="urn:microsoft.com/office/officeart/2005/8/layout/radial4"/>
    <dgm:cxn modelId="{23F75A0E-993F-0D41-AE94-63B86ADF5868}" srcId="{86DCE507-959D-7F4A-B1D4-2698620A7A05}" destId="{8ABE58AD-730A-6141-A3D8-D8BCF3A8FA61}" srcOrd="2" destOrd="0" parTransId="{85346007-F255-B94E-8A0A-408C45F7E26B}" sibTransId="{0BD7A41E-0158-B743-A626-28E1E016EA28}"/>
    <dgm:cxn modelId="{C503D24D-F8CD-3C41-96F1-1C0F79C89622}" srcId="{86DCE507-959D-7F4A-B1D4-2698620A7A05}" destId="{53B37AC1-B780-354E-BC92-106EC0A64F2D}" srcOrd="1" destOrd="0" parTransId="{1C839B50-DDB4-CA48-8B76-940367CF3268}" sibTransId="{07439CAD-8E2C-C64E-AA99-9D134C6D112C}"/>
    <dgm:cxn modelId="{428847C9-E0B6-B44F-853D-7200F07DDCC9}" srcId="{8548B922-A84E-4249-940E-9388B95A04EE}" destId="{86DCE507-959D-7F4A-B1D4-2698620A7A05}" srcOrd="0" destOrd="0" parTransId="{7E66C714-86ED-0F4C-BD66-314E13711A6D}" sibTransId="{198CF436-9E39-4844-974B-F244526A19DE}"/>
    <dgm:cxn modelId="{1A5918C2-63A7-2649-B341-D848F6A27839}" type="presOf" srcId="{8548B922-A84E-4249-940E-9388B95A04EE}" destId="{19294483-5F2C-6249-A50B-737B97302D29}" srcOrd="0" destOrd="0" presId="urn:microsoft.com/office/officeart/2005/8/layout/radial4"/>
    <dgm:cxn modelId="{1C31385E-E5AA-6748-8DE6-87816F7A3E3B}" type="presOf" srcId="{8ABEFC10-80F3-0B4F-AEA6-A275F5045246}" destId="{9871FB4A-9AD1-C14C-9624-17B9907B7539}" srcOrd="0" destOrd="0" presId="urn:microsoft.com/office/officeart/2005/8/layout/radial4"/>
    <dgm:cxn modelId="{C442B879-44B2-9F41-BD37-640CDE8F2023}" srcId="{86DCE507-959D-7F4A-B1D4-2698620A7A05}" destId="{E45025B2-2E70-494E-862F-63E34342C693}" srcOrd="3" destOrd="0" parTransId="{D2D4095E-F08D-9047-AF8A-884941D4757E}" sibTransId="{0F67F4BF-9399-064B-A272-F96BB4147D6B}"/>
    <dgm:cxn modelId="{D5B19EEB-E044-4542-B43D-B369226178DE}" type="presOf" srcId="{86DCE507-959D-7F4A-B1D4-2698620A7A05}" destId="{F49FCA2C-0A17-2944-ADB5-87E924BC2C85}" srcOrd="0" destOrd="0" presId="urn:microsoft.com/office/officeart/2005/8/layout/radial4"/>
    <dgm:cxn modelId="{54AD50E1-EB31-874C-A839-72FF906DC737}" srcId="{86DCE507-959D-7F4A-B1D4-2698620A7A05}" destId="{05A7257D-4098-2A42-B8AE-1DED27E9DBDF}" srcOrd="4" destOrd="0" parTransId="{92A61690-11CD-1F4D-B9B9-497E0D9E747C}" sibTransId="{10E1FADA-B6E5-9243-9946-875F854466FB}"/>
    <dgm:cxn modelId="{1FB09871-8FCD-EC4E-A64D-A45DEC78BFE3}" type="presParOf" srcId="{19294483-5F2C-6249-A50B-737B97302D29}" destId="{F49FCA2C-0A17-2944-ADB5-87E924BC2C85}" srcOrd="0" destOrd="0" presId="urn:microsoft.com/office/officeart/2005/8/layout/radial4"/>
    <dgm:cxn modelId="{3283C78A-63E7-BF4E-86A5-AEB8CD710441}" type="presParOf" srcId="{19294483-5F2C-6249-A50B-737B97302D29}" destId="{DF416CDD-C3B5-9849-8A17-6EBC60A7132D}" srcOrd="1" destOrd="0" presId="urn:microsoft.com/office/officeart/2005/8/layout/radial4"/>
    <dgm:cxn modelId="{164EA1FE-7520-FA4D-8AD3-D4C73D420DDE}" type="presParOf" srcId="{19294483-5F2C-6249-A50B-737B97302D29}" destId="{9871FB4A-9AD1-C14C-9624-17B9907B7539}" srcOrd="2" destOrd="0" presId="urn:microsoft.com/office/officeart/2005/8/layout/radial4"/>
    <dgm:cxn modelId="{53D8ECDF-AA4A-3D43-A4EF-A600D7449C23}" type="presParOf" srcId="{19294483-5F2C-6249-A50B-737B97302D29}" destId="{702C53D3-EF06-614F-9A96-623856BCAD1E}" srcOrd="3" destOrd="0" presId="urn:microsoft.com/office/officeart/2005/8/layout/radial4"/>
    <dgm:cxn modelId="{C806267C-91AD-B74F-8D7A-CE76E5124F2D}" type="presParOf" srcId="{19294483-5F2C-6249-A50B-737B97302D29}" destId="{802C2C4F-61B8-B741-97B7-9F5CDF79E36A}" srcOrd="4" destOrd="0" presId="urn:microsoft.com/office/officeart/2005/8/layout/radial4"/>
    <dgm:cxn modelId="{0D0281B6-C062-B64B-9228-2E35912A42F2}" type="presParOf" srcId="{19294483-5F2C-6249-A50B-737B97302D29}" destId="{D18DB2D0-678E-694A-9A6A-51953C51FEA6}" srcOrd="5" destOrd="0" presId="urn:microsoft.com/office/officeart/2005/8/layout/radial4"/>
    <dgm:cxn modelId="{682A7D94-4579-594C-98F2-ACE0E4256094}" type="presParOf" srcId="{19294483-5F2C-6249-A50B-737B97302D29}" destId="{EA72B616-374D-E746-8A24-D6F9A73CCA09}" srcOrd="6" destOrd="0" presId="urn:microsoft.com/office/officeart/2005/8/layout/radial4"/>
    <dgm:cxn modelId="{D0241AB9-E276-BB42-80FA-8851E3FC5348}" type="presParOf" srcId="{19294483-5F2C-6249-A50B-737B97302D29}" destId="{49E46F0F-2B9A-F04E-B896-F4C9C68BE0F0}" srcOrd="7" destOrd="0" presId="urn:microsoft.com/office/officeart/2005/8/layout/radial4"/>
    <dgm:cxn modelId="{E5BFB6EA-141C-0A45-B4AC-EA0F2A9CF994}" type="presParOf" srcId="{19294483-5F2C-6249-A50B-737B97302D29}" destId="{A46E4CFA-7955-C44A-8FA5-FCF06C5DDCDC}" srcOrd="8" destOrd="0" presId="urn:microsoft.com/office/officeart/2005/8/layout/radial4"/>
    <dgm:cxn modelId="{FFA1CFDE-A6A8-BE48-84D7-F4519C776DC6}" type="presParOf" srcId="{19294483-5F2C-6249-A50B-737B97302D29}" destId="{54A3D373-F362-FA4D-BDC7-240F4669DD0C}" srcOrd="9" destOrd="0" presId="urn:microsoft.com/office/officeart/2005/8/layout/radial4"/>
    <dgm:cxn modelId="{C67CD30F-1B92-3B4A-B1AD-40B26F9A9820}" type="presParOf" srcId="{19294483-5F2C-6249-A50B-737B97302D29}" destId="{DEF3C2D3-1E2B-FC4D-871E-1802228CDEA6}" srcOrd="10" destOrd="0" presId="urn:microsoft.com/office/officeart/2005/8/layout/radial4"/>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FCA2C-0A17-2944-ADB5-87E924BC2C85}">
      <dsp:nvSpPr>
        <dsp:cNvPr id="0" name=""/>
        <dsp:cNvSpPr/>
      </dsp:nvSpPr>
      <dsp:spPr>
        <a:xfrm>
          <a:off x="2563824" y="2442437"/>
          <a:ext cx="1776822" cy="1776822"/>
        </a:xfrm>
        <a:prstGeom prst="ellipse">
          <a:avLst/>
        </a:prstGeom>
        <a:solidFill>
          <a:schemeClr val="lt1">
            <a:hueOff val="0"/>
            <a:satOff val="0"/>
            <a:lumOff val="0"/>
            <a:alphaOff val="0"/>
          </a:schemeClr>
        </a:solidFill>
        <a:ln w="26425" cap="flat" cmpd="sng" algn="ctr">
          <a:solidFill>
            <a:srgbClr val="4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Findings</a:t>
          </a:r>
          <a:endParaRPr lang="en-US" sz="2300" kern="1200" dirty="0"/>
        </a:p>
      </dsp:txBody>
      <dsp:txXfrm>
        <a:off x="2824034" y="2702647"/>
        <a:ext cx="1256402" cy="1256402"/>
      </dsp:txXfrm>
    </dsp:sp>
    <dsp:sp modelId="{DF416CDD-C3B5-9849-8A17-6EBC60A7132D}">
      <dsp:nvSpPr>
        <dsp:cNvPr id="0" name=""/>
        <dsp:cNvSpPr/>
      </dsp:nvSpPr>
      <dsp:spPr>
        <a:xfrm rot="10800000">
          <a:off x="844519" y="3077651"/>
          <a:ext cx="1624743" cy="50639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71FB4A-9AD1-C14C-9624-17B9907B7539}">
      <dsp:nvSpPr>
        <dsp:cNvPr id="0" name=""/>
        <dsp:cNvSpPr/>
      </dsp:nvSpPr>
      <dsp:spPr>
        <a:xfrm>
          <a:off x="528" y="2655656"/>
          <a:ext cx="1687981" cy="1350385"/>
        </a:xfrm>
        <a:prstGeom prst="roundRect">
          <a:avLst>
            <a:gd name="adj" fmla="val 10000"/>
          </a:avLst>
        </a:prstGeom>
        <a:solidFill>
          <a:schemeClr val="lt1">
            <a:hueOff val="0"/>
            <a:satOff val="0"/>
            <a:lumOff val="0"/>
            <a:alphaOff val="0"/>
          </a:schemeClr>
        </a:solidFill>
        <a:ln w="26425" cap="flat" cmpd="sng" algn="ctr">
          <a:solidFill>
            <a:srgbClr val="4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smtClean="0"/>
            <a:t>27</a:t>
          </a:r>
          <a:r>
            <a:rPr lang="en-US" sz="2100" b="0" kern="1200" dirty="0" smtClean="0"/>
            <a:t> stakeholder interviews</a:t>
          </a:r>
          <a:endParaRPr lang="en-US" sz="2100" b="0" kern="1200" dirty="0"/>
        </a:p>
      </dsp:txBody>
      <dsp:txXfrm>
        <a:off x="40079" y="2695207"/>
        <a:ext cx="1608879" cy="1271283"/>
      </dsp:txXfrm>
    </dsp:sp>
    <dsp:sp modelId="{702C53D3-EF06-614F-9A96-623856BCAD1E}">
      <dsp:nvSpPr>
        <dsp:cNvPr id="0" name=""/>
        <dsp:cNvSpPr/>
      </dsp:nvSpPr>
      <dsp:spPr>
        <a:xfrm rot="13500000">
          <a:off x="1370363" y="1808151"/>
          <a:ext cx="1624743" cy="50639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2C2C4F-61B8-B741-97B7-9F5CDF79E36A}">
      <dsp:nvSpPr>
        <dsp:cNvPr id="0" name=""/>
        <dsp:cNvSpPr/>
      </dsp:nvSpPr>
      <dsp:spPr>
        <a:xfrm>
          <a:off x="764311" y="811722"/>
          <a:ext cx="1687981" cy="1350385"/>
        </a:xfrm>
        <a:prstGeom prst="roundRect">
          <a:avLst>
            <a:gd name="adj" fmla="val 10000"/>
          </a:avLst>
        </a:prstGeom>
        <a:solidFill>
          <a:schemeClr val="lt1">
            <a:hueOff val="0"/>
            <a:satOff val="0"/>
            <a:lumOff val="0"/>
            <a:alphaOff val="0"/>
          </a:schemeClr>
        </a:solidFill>
        <a:ln w="26425" cap="flat" cmpd="sng" algn="ctr">
          <a:solidFill>
            <a:srgbClr val="4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smtClean="0"/>
            <a:t>5 </a:t>
          </a:r>
          <a:r>
            <a:rPr lang="en-US" sz="2100" b="0" kern="1200" dirty="0" smtClean="0"/>
            <a:t>focus groups </a:t>
          </a:r>
          <a:endParaRPr lang="en-US" sz="2100" b="0" kern="1200" dirty="0"/>
        </a:p>
      </dsp:txBody>
      <dsp:txXfrm>
        <a:off x="803862" y="851273"/>
        <a:ext cx="1608879" cy="1271283"/>
      </dsp:txXfrm>
    </dsp:sp>
    <dsp:sp modelId="{D18DB2D0-678E-694A-9A6A-51953C51FEA6}">
      <dsp:nvSpPr>
        <dsp:cNvPr id="0" name=""/>
        <dsp:cNvSpPr/>
      </dsp:nvSpPr>
      <dsp:spPr>
        <a:xfrm rot="16200000">
          <a:off x="2639864" y="1282306"/>
          <a:ext cx="1624743" cy="50639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72B616-374D-E746-8A24-D6F9A73CCA09}">
      <dsp:nvSpPr>
        <dsp:cNvPr id="0" name=""/>
        <dsp:cNvSpPr/>
      </dsp:nvSpPr>
      <dsp:spPr>
        <a:xfrm>
          <a:off x="2608245" y="47939"/>
          <a:ext cx="1687981" cy="1350385"/>
        </a:xfrm>
        <a:prstGeom prst="roundRect">
          <a:avLst>
            <a:gd name="adj" fmla="val 10000"/>
          </a:avLst>
        </a:prstGeom>
        <a:solidFill>
          <a:schemeClr val="lt1">
            <a:hueOff val="0"/>
            <a:satOff val="0"/>
            <a:lumOff val="0"/>
            <a:alphaOff val="0"/>
          </a:schemeClr>
        </a:solidFill>
        <a:ln w="26425" cap="flat" cmpd="sng" algn="ctr">
          <a:solidFill>
            <a:srgbClr val="4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smtClean="0"/>
            <a:t>2</a:t>
          </a:r>
          <a:r>
            <a:rPr lang="en-US" sz="2100" b="0" kern="1200" dirty="0" smtClean="0"/>
            <a:t> collaborative meeting observations</a:t>
          </a:r>
          <a:endParaRPr lang="en-US" sz="2100" b="0" kern="1200" dirty="0"/>
        </a:p>
      </dsp:txBody>
      <dsp:txXfrm>
        <a:off x="2647796" y="87490"/>
        <a:ext cx="1608879" cy="1271283"/>
      </dsp:txXfrm>
    </dsp:sp>
    <dsp:sp modelId="{49E46F0F-2B9A-F04E-B896-F4C9C68BE0F0}">
      <dsp:nvSpPr>
        <dsp:cNvPr id="0" name=""/>
        <dsp:cNvSpPr/>
      </dsp:nvSpPr>
      <dsp:spPr>
        <a:xfrm rot="18900000">
          <a:off x="3909364" y="1808151"/>
          <a:ext cx="1624743" cy="50639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E4CFA-7955-C44A-8FA5-FCF06C5DDCDC}">
      <dsp:nvSpPr>
        <dsp:cNvPr id="0" name=""/>
        <dsp:cNvSpPr/>
      </dsp:nvSpPr>
      <dsp:spPr>
        <a:xfrm>
          <a:off x="4452179" y="811722"/>
          <a:ext cx="1687981" cy="1350385"/>
        </a:xfrm>
        <a:prstGeom prst="roundRect">
          <a:avLst>
            <a:gd name="adj" fmla="val 10000"/>
          </a:avLst>
        </a:prstGeom>
        <a:solidFill>
          <a:schemeClr val="lt1">
            <a:hueOff val="0"/>
            <a:satOff val="0"/>
            <a:lumOff val="0"/>
            <a:alphaOff val="0"/>
          </a:schemeClr>
        </a:solidFill>
        <a:ln w="26425" cap="flat" cmpd="sng" algn="ctr">
          <a:solidFill>
            <a:srgbClr val="4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Review of collaborative history and materials</a:t>
          </a:r>
          <a:endParaRPr lang="en-US" sz="2100" kern="1200" dirty="0"/>
        </a:p>
      </dsp:txBody>
      <dsp:txXfrm>
        <a:off x="4491730" y="851273"/>
        <a:ext cx="1608879" cy="1271283"/>
      </dsp:txXfrm>
    </dsp:sp>
    <dsp:sp modelId="{54A3D373-F362-FA4D-BDC7-240F4669DD0C}">
      <dsp:nvSpPr>
        <dsp:cNvPr id="0" name=""/>
        <dsp:cNvSpPr/>
      </dsp:nvSpPr>
      <dsp:spPr>
        <a:xfrm>
          <a:off x="4435209" y="3077651"/>
          <a:ext cx="1624743" cy="50639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3C2D3-1E2B-FC4D-871E-1802228CDEA6}">
      <dsp:nvSpPr>
        <dsp:cNvPr id="0" name=""/>
        <dsp:cNvSpPr/>
      </dsp:nvSpPr>
      <dsp:spPr>
        <a:xfrm>
          <a:off x="5215961" y="2655656"/>
          <a:ext cx="1687981" cy="1350385"/>
        </a:xfrm>
        <a:prstGeom prst="roundRect">
          <a:avLst>
            <a:gd name="adj" fmla="val 10000"/>
          </a:avLst>
        </a:prstGeom>
        <a:solidFill>
          <a:schemeClr val="lt1">
            <a:hueOff val="0"/>
            <a:satOff val="0"/>
            <a:lumOff val="0"/>
            <a:alphaOff val="0"/>
          </a:schemeClr>
        </a:solidFill>
        <a:ln w="26425" cap="flat" cmpd="sng" algn="ctr">
          <a:solidFill>
            <a:srgbClr val="4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Academic research</a:t>
          </a:r>
          <a:endParaRPr lang="en-US" sz="2100" kern="1200" dirty="0"/>
        </a:p>
      </dsp:txBody>
      <dsp:txXfrm>
        <a:off x="5255512" y="2695207"/>
        <a:ext cx="1608879" cy="127128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94D5B-5961-B842-A86C-B2F0DA20C35A}" type="datetimeFigureOut">
              <a:rPr lang="en-US" smtClean="0"/>
              <a:t>12/19/16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531A3-8EF8-7343-BD7A-3518CD8F832F}" type="slidenum">
              <a:rPr lang="en-US" smtClean="0"/>
              <a:t>‹#›</a:t>
            </a:fld>
            <a:endParaRPr lang="en-US"/>
          </a:p>
        </p:txBody>
      </p:sp>
    </p:spTree>
    <p:extLst>
      <p:ext uri="{BB962C8B-B14F-4D97-AF65-F5344CB8AC3E}">
        <p14:creationId xmlns:p14="http://schemas.microsoft.com/office/powerpoint/2010/main" val="2041838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A08ABAB-3F62-DF4C-A6ED-06194EBBDD9A}" type="slidenum">
              <a:rPr lang="en-US" smtClean="0"/>
              <a:t>1</a:t>
            </a:fld>
            <a:endParaRPr lang="en-US"/>
          </a:p>
        </p:txBody>
      </p:sp>
    </p:spTree>
    <p:extLst>
      <p:ext uri="{BB962C8B-B14F-4D97-AF65-F5344CB8AC3E}">
        <p14:creationId xmlns:p14="http://schemas.microsoft.com/office/powerpoint/2010/main" val="388228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smtClean="0"/>
          </a:p>
        </p:txBody>
      </p:sp>
      <p:sp>
        <p:nvSpPr>
          <p:cNvPr id="4" name="Slide Number Placeholder 3"/>
          <p:cNvSpPr>
            <a:spLocks noGrp="1"/>
          </p:cNvSpPr>
          <p:nvPr>
            <p:ph type="sldNum" sz="quarter" idx="10"/>
          </p:nvPr>
        </p:nvSpPr>
        <p:spPr/>
        <p:txBody>
          <a:bodyPr/>
          <a:lstStyle/>
          <a:p>
            <a:fld id="{AA08ABAB-3F62-DF4C-A6ED-06194EBBDD9A}" type="slidenum">
              <a:rPr lang="en-US" smtClean="0"/>
              <a:t>17</a:t>
            </a:fld>
            <a:endParaRPr lang="en-US"/>
          </a:p>
        </p:txBody>
      </p:sp>
    </p:spTree>
    <p:extLst>
      <p:ext uri="{BB962C8B-B14F-4D97-AF65-F5344CB8AC3E}">
        <p14:creationId xmlns:p14="http://schemas.microsoft.com/office/powerpoint/2010/main" val="165081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26</a:t>
            </a:fld>
            <a:endParaRPr lang="en-US"/>
          </a:p>
        </p:txBody>
      </p:sp>
    </p:spTree>
    <p:extLst>
      <p:ext uri="{BB962C8B-B14F-4D97-AF65-F5344CB8AC3E}">
        <p14:creationId xmlns:p14="http://schemas.microsoft.com/office/powerpoint/2010/main" val="22117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28</a:t>
            </a:fld>
            <a:endParaRPr lang="en-US"/>
          </a:p>
        </p:txBody>
      </p:sp>
    </p:spTree>
    <p:extLst>
      <p:ext uri="{BB962C8B-B14F-4D97-AF65-F5344CB8AC3E}">
        <p14:creationId xmlns:p14="http://schemas.microsoft.com/office/powerpoint/2010/main" val="116253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29</a:t>
            </a:fld>
            <a:endParaRPr lang="en-US"/>
          </a:p>
        </p:txBody>
      </p:sp>
    </p:spTree>
    <p:extLst>
      <p:ext uri="{BB962C8B-B14F-4D97-AF65-F5344CB8AC3E}">
        <p14:creationId xmlns:p14="http://schemas.microsoft.com/office/powerpoint/2010/main" val="3589188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32</a:t>
            </a:fld>
            <a:endParaRPr lang="en-US"/>
          </a:p>
        </p:txBody>
      </p:sp>
    </p:spTree>
    <p:extLst>
      <p:ext uri="{BB962C8B-B14F-4D97-AF65-F5344CB8AC3E}">
        <p14:creationId xmlns:p14="http://schemas.microsoft.com/office/powerpoint/2010/main" val="259236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E531A3-8EF8-7343-BD7A-3518CD8F832F}" type="slidenum">
              <a:rPr lang="en-US" smtClean="0"/>
              <a:t>35</a:t>
            </a:fld>
            <a:endParaRPr lang="en-US"/>
          </a:p>
        </p:txBody>
      </p:sp>
    </p:spTree>
    <p:extLst>
      <p:ext uri="{BB962C8B-B14F-4D97-AF65-F5344CB8AC3E}">
        <p14:creationId xmlns:p14="http://schemas.microsoft.com/office/powerpoint/2010/main" val="103518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36</a:t>
            </a:fld>
            <a:endParaRPr lang="en-US"/>
          </a:p>
        </p:txBody>
      </p:sp>
    </p:spTree>
    <p:extLst>
      <p:ext uri="{BB962C8B-B14F-4D97-AF65-F5344CB8AC3E}">
        <p14:creationId xmlns:p14="http://schemas.microsoft.com/office/powerpoint/2010/main" val="393391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3E531A3-8EF8-7343-BD7A-3518CD8F832F}" type="slidenum">
              <a:rPr lang="en-US" smtClean="0"/>
              <a:t>38</a:t>
            </a:fld>
            <a:endParaRPr lang="en-US"/>
          </a:p>
        </p:txBody>
      </p:sp>
    </p:spTree>
    <p:extLst>
      <p:ext uri="{BB962C8B-B14F-4D97-AF65-F5344CB8AC3E}">
        <p14:creationId xmlns:p14="http://schemas.microsoft.com/office/powerpoint/2010/main" val="436240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E531A3-8EF8-7343-BD7A-3518CD8F832F}" type="slidenum">
              <a:rPr lang="en-US" smtClean="0"/>
              <a:t>40</a:t>
            </a:fld>
            <a:endParaRPr lang="en-US"/>
          </a:p>
        </p:txBody>
      </p:sp>
    </p:spTree>
    <p:extLst>
      <p:ext uri="{BB962C8B-B14F-4D97-AF65-F5344CB8AC3E}">
        <p14:creationId xmlns:p14="http://schemas.microsoft.com/office/powerpoint/2010/main" val="3744878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41</a:t>
            </a:fld>
            <a:endParaRPr lang="en-US"/>
          </a:p>
        </p:txBody>
      </p:sp>
    </p:spTree>
    <p:extLst>
      <p:ext uri="{BB962C8B-B14F-4D97-AF65-F5344CB8AC3E}">
        <p14:creationId xmlns:p14="http://schemas.microsoft.com/office/powerpoint/2010/main" val="2870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A08ABAB-3F62-DF4C-A6ED-06194EBBDD9A}" type="slidenum">
              <a:rPr lang="en-US" smtClean="0"/>
              <a:t>3</a:t>
            </a:fld>
            <a:endParaRPr lang="en-US"/>
          </a:p>
        </p:txBody>
      </p:sp>
    </p:spTree>
    <p:extLst>
      <p:ext uri="{BB962C8B-B14F-4D97-AF65-F5344CB8AC3E}">
        <p14:creationId xmlns:p14="http://schemas.microsoft.com/office/powerpoint/2010/main" val="39734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44</a:t>
            </a:fld>
            <a:endParaRPr lang="en-US"/>
          </a:p>
        </p:txBody>
      </p:sp>
    </p:spTree>
    <p:extLst>
      <p:ext uri="{BB962C8B-B14F-4D97-AF65-F5344CB8AC3E}">
        <p14:creationId xmlns:p14="http://schemas.microsoft.com/office/powerpoint/2010/main" val="287057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53</a:t>
            </a:fld>
            <a:endParaRPr lang="en-US"/>
          </a:p>
        </p:txBody>
      </p:sp>
    </p:spTree>
    <p:extLst>
      <p:ext uri="{BB962C8B-B14F-4D97-AF65-F5344CB8AC3E}">
        <p14:creationId xmlns:p14="http://schemas.microsoft.com/office/powerpoint/2010/main" val="871532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54</a:t>
            </a:fld>
            <a:endParaRPr lang="en-US"/>
          </a:p>
        </p:txBody>
      </p:sp>
    </p:spTree>
    <p:extLst>
      <p:ext uri="{BB962C8B-B14F-4D97-AF65-F5344CB8AC3E}">
        <p14:creationId xmlns:p14="http://schemas.microsoft.com/office/powerpoint/2010/main" val="89318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57</a:t>
            </a:fld>
            <a:endParaRPr lang="en-US"/>
          </a:p>
        </p:txBody>
      </p:sp>
    </p:spTree>
    <p:extLst>
      <p:ext uri="{BB962C8B-B14F-4D97-AF65-F5344CB8AC3E}">
        <p14:creationId xmlns:p14="http://schemas.microsoft.com/office/powerpoint/2010/main" val="3896282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31A3-8EF8-7343-BD7A-3518CD8F832F}" type="slidenum">
              <a:rPr lang="en-US" smtClean="0"/>
              <a:t>65</a:t>
            </a:fld>
            <a:endParaRPr lang="en-US"/>
          </a:p>
        </p:txBody>
      </p:sp>
    </p:spTree>
    <p:extLst>
      <p:ext uri="{BB962C8B-B14F-4D97-AF65-F5344CB8AC3E}">
        <p14:creationId xmlns:p14="http://schemas.microsoft.com/office/powerpoint/2010/main" val="163474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A08ABAB-3F62-DF4C-A6ED-06194EBBDD9A}" type="slidenum">
              <a:rPr lang="en-US" smtClean="0"/>
              <a:t>4</a:t>
            </a:fld>
            <a:endParaRPr lang="en-US"/>
          </a:p>
        </p:txBody>
      </p:sp>
    </p:spTree>
    <p:extLst>
      <p:ext uri="{BB962C8B-B14F-4D97-AF65-F5344CB8AC3E}">
        <p14:creationId xmlns:p14="http://schemas.microsoft.com/office/powerpoint/2010/main" val="5916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8ABAB-3F62-DF4C-A6ED-06194EBBDD9A}" type="slidenum">
              <a:rPr lang="en-US" smtClean="0"/>
              <a:t>5</a:t>
            </a:fld>
            <a:endParaRPr lang="en-US"/>
          </a:p>
        </p:txBody>
      </p:sp>
    </p:spTree>
    <p:extLst>
      <p:ext uri="{BB962C8B-B14F-4D97-AF65-F5344CB8AC3E}">
        <p14:creationId xmlns:p14="http://schemas.microsoft.com/office/powerpoint/2010/main" val="361735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A08ABAB-3F62-DF4C-A6ED-06194EBBDD9A}" type="slidenum">
              <a:rPr lang="en-US" smtClean="0"/>
              <a:t>6</a:t>
            </a:fld>
            <a:endParaRPr lang="en-US"/>
          </a:p>
        </p:txBody>
      </p:sp>
    </p:spTree>
    <p:extLst>
      <p:ext uri="{BB962C8B-B14F-4D97-AF65-F5344CB8AC3E}">
        <p14:creationId xmlns:p14="http://schemas.microsoft.com/office/powerpoint/2010/main" val="241685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AA08ABAB-3F62-DF4C-A6ED-06194EBBDD9A}" type="slidenum">
              <a:rPr lang="en-US" smtClean="0"/>
              <a:t>7</a:t>
            </a:fld>
            <a:endParaRPr lang="en-US"/>
          </a:p>
        </p:txBody>
      </p:sp>
    </p:spTree>
    <p:extLst>
      <p:ext uri="{BB962C8B-B14F-4D97-AF65-F5344CB8AC3E}">
        <p14:creationId xmlns:p14="http://schemas.microsoft.com/office/powerpoint/2010/main" val="70418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smtClean="0"/>
          </a:p>
        </p:txBody>
      </p:sp>
      <p:sp>
        <p:nvSpPr>
          <p:cNvPr id="4" name="Slide Number Placeholder 3"/>
          <p:cNvSpPr>
            <a:spLocks noGrp="1"/>
          </p:cNvSpPr>
          <p:nvPr>
            <p:ph type="sldNum" sz="quarter" idx="10"/>
          </p:nvPr>
        </p:nvSpPr>
        <p:spPr/>
        <p:txBody>
          <a:bodyPr/>
          <a:lstStyle/>
          <a:p>
            <a:fld id="{AA08ABAB-3F62-DF4C-A6ED-06194EBBDD9A}" type="slidenum">
              <a:rPr lang="en-US" smtClean="0"/>
              <a:t>8</a:t>
            </a:fld>
            <a:endParaRPr lang="en-US"/>
          </a:p>
        </p:txBody>
      </p:sp>
    </p:spTree>
    <p:extLst>
      <p:ext uri="{BB962C8B-B14F-4D97-AF65-F5344CB8AC3E}">
        <p14:creationId xmlns:p14="http://schemas.microsoft.com/office/powerpoint/2010/main" val="165081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smtClean="0"/>
          </a:p>
        </p:txBody>
      </p:sp>
      <p:sp>
        <p:nvSpPr>
          <p:cNvPr id="4" name="Slide Number Placeholder 3"/>
          <p:cNvSpPr>
            <a:spLocks noGrp="1"/>
          </p:cNvSpPr>
          <p:nvPr>
            <p:ph type="sldNum" sz="quarter" idx="10"/>
          </p:nvPr>
        </p:nvSpPr>
        <p:spPr/>
        <p:txBody>
          <a:bodyPr/>
          <a:lstStyle/>
          <a:p>
            <a:fld id="{AA08ABAB-3F62-DF4C-A6ED-06194EBBDD9A}" type="slidenum">
              <a:rPr lang="en-US" smtClean="0"/>
              <a:t>9</a:t>
            </a:fld>
            <a:endParaRPr lang="en-US"/>
          </a:p>
        </p:txBody>
      </p:sp>
    </p:spTree>
    <p:extLst>
      <p:ext uri="{BB962C8B-B14F-4D97-AF65-F5344CB8AC3E}">
        <p14:creationId xmlns:p14="http://schemas.microsoft.com/office/powerpoint/2010/main" val="165081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smtClean="0"/>
          </a:p>
        </p:txBody>
      </p:sp>
      <p:sp>
        <p:nvSpPr>
          <p:cNvPr id="4" name="Slide Number Placeholder 3"/>
          <p:cNvSpPr>
            <a:spLocks noGrp="1"/>
          </p:cNvSpPr>
          <p:nvPr>
            <p:ph type="sldNum" sz="quarter" idx="10"/>
          </p:nvPr>
        </p:nvSpPr>
        <p:spPr/>
        <p:txBody>
          <a:bodyPr/>
          <a:lstStyle/>
          <a:p>
            <a:fld id="{AA08ABAB-3F62-DF4C-A6ED-06194EBBDD9A}" type="slidenum">
              <a:rPr lang="en-US" smtClean="0"/>
              <a:t>12</a:t>
            </a:fld>
            <a:endParaRPr lang="en-US"/>
          </a:p>
        </p:txBody>
      </p:sp>
    </p:spTree>
    <p:extLst>
      <p:ext uri="{BB962C8B-B14F-4D97-AF65-F5344CB8AC3E}">
        <p14:creationId xmlns:p14="http://schemas.microsoft.com/office/powerpoint/2010/main" val="165081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December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December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December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December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December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December 19,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December 19,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December 19,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December 19,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December 19,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December 19,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December 19,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17.xm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10.xm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16.xml"/><Relationship Id="rId5" Type="http://schemas.openxmlformats.org/officeDocument/2006/relationships/slide" Target="slide14.xml"/><Relationship Id="rId6" Type="http://schemas.openxmlformats.org/officeDocument/2006/relationships/slide" Target="slide66.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39.xml"/><Relationship Id="rId4" Type="http://schemas.openxmlformats.org/officeDocument/2006/relationships/slide" Target="slide48.xml"/><Relationship Id="rId5" Type="http://schemas.openxmlformats.org/officeDocument/2006/relationships/slide" Target="slide57.xml"/><Relationship Id="rId6" Type="http://schemas.openxmlformats.org/officeDocument/2006/relationships/image" Target="../media/image2.png"/><Relationship Id="rId7"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36.xml"/><Relationship Id="rId5" Type="http://schemas.openxmlformats.org/officeDocument/2006/relationships/slide" Target="slide63.xml"/><Relationship Id="rId6" Type="http://schemas.openxmlformats.org/officeDocument/2006/relationships/slide" Target="slide54.xml"/><Relationship Id="rId7" Type="http://schemas.openxmlformats.org/officeDocument/2006/relationships/slide" Target="slide42.xml"/><Relationship Id="rId8"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slide" Target="slide48.xml"/><Relationship Id="rId4" Type="http://schemas.openxmlformats.org/officeDocument/2006/relationships/slide" Target="slide39.xml"/><Relationship Id="rId5" Type="http://schemas.openxmlformats.org/officeDocument/2006/relationships/slide" Target="slide57.xml"/><Relationship Id="rId6" Type="http://schemas.openxmlformats.org/officeDocument/2006/relationships/slide" Target="slide30.xml"/><Relationship Id="rId7" Type="http://schemas.openxmlformats.org/officeDocument/2006/relationships/slide" Target="slide33.xml"/><Relationship Id="rId8" Type="http://schemas.openxmlformats.org/officeDocument/2006/relationships/image" Target="../media/image2.png"/><Relationship Id="rId9"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0.xm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20.xml"/><Relationship Id="rId5" Type="http://schemas.openxmlformats.org/officeDocument/2006/relationships/slide" Target="slide22.xml"/><Relationship Id="rId6" Type="http://schemas.openxmlformats.org/officeDocument/2006/relationships/slide" Target="slide66.xml"/><Relationship Id="rId7" Type="http://schemas.openxmlformats.org/officeDocument/2006/relationships/slide" Target="slide19.xml"/><Relationship Id="rId8" Type="http://schemas.openxmlformats.org/officeDocument/2006/relationships/slide" Target="slide21.xml"/><Relationship Id="rId9"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27.xml"/><Relationship Id="rId5" Type="http://schemas.openxmlformats.org/officeDocument/2006/relationships/slide" Target="slide51.xml"/><Relationship Id="rId6" Type="http://schemas.openxmlformats.org/officeDocument/2006/relationships/slide" Target="slide60.xml"/><Relationship Id="rId7" Type="http://schemas.openxmlformats.org/officeDocument/2006/relationships/slide" Target="slide24.xml"/><Relationship Id="rId8" Type="http://schemas.openxmlformats.org/officeDocument/2006/relationships/slide" Target="slide45.xml"/><Relationship Id="rId9"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6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57.xml"/><Relationship Id="rId5" Type="http://schemas.openxmlformats.org/officeDocument/2006/relationships/slide" Target="slide51.xml"/><Relationship Id="rId6" Type="http://schemas.openxmlformats.org/officeDocument/2006/relationships/slide" Target="slide24.xml"/><Relationship Id="rId7" Type="http://schemas.openxmlformats.org/officeDocument/2006/relationships/slide" Target="slide45.xml"/><Relationship Id="rId8" Type="http://schemas.openxmlformats.org/officeDocument/2006/relationships/slide" Target="slide60.xml"/><Relationship Id="rId9"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30.xml"/><Relationship Id="rId5" Type="http://schemas.openxmlformats.org/officeDocument/2006/relationships/slide" Target="slide57.xml"/><Relationship Id="rId6" Type="http://schemas.openxmlformats.org/officeDocument/2006/relationships/slide" Target="slide39.xml"/><Relationship Id="rId7" Type="http://schemas.openxmlformats.org/officeDocument/2006/relationships/slide" Target="slide63.xml"/><Relationship Id="rId8" Type="http://schemas.openxmlformats.org/officeDocument/2006/relationships/slide" Target="slide33.xml"/><Relationship Id="rId9"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30.xml"/><Relationship Id="rId5" Type="http://schemas.openxmlformats.org/officeDocument/2006/relationships/slide" Target="slide33.xml"/><Relationship Id="rId6" Type="http://schemas.openxmlformats.org/officeDocument/2006/relationships/slide" Target="slide51.xml"/><Relationship Id="rId7" Type="http://schemas.openxmlformats.org/officeDocument/2006/relationships/slide" Target="slide36.xml"/><Relationship Id="rId8"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slide" Target="slide30.xml"/><Relationship Id="rId4" Type="http://schemas.openxmlformats.org/officeDocument/2006/relationships/slide" Target="slide33.xml"/><Relationship Id="rId5" Type="http://schemas.openxmlformats.org/officeDocument/2006/relationships/slide" Target="slide57.xml"/><Relationship Id="rId6" Type="http://schemas.openxmlformats.org/officeDocument/2006/relationships/slide" Target="slide41.xml"/><Relationship Id="rId7" Type="http://schemas.openxmlformats.org/officeDocument/2006/relationships/slide" Target="slide48.xml"/><Relationship Id="rId8" Type="http://schemas.openxmlformats.org/officeDocument/2006/relationships/image" Target="../media/image2.png"/><Relationship Id="rId9" Type="http://schemas.openxmlformats.org/officeDocument/2006/relationships/slide" Target="slide60.xml"/><Relationship Id="rId10"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8.xml"/><Relationship Id="rId5" Type="http://schemas.openxmlformats.org/officeDocument/2006/relationships/slide" Target="slide13.xml"/><Relationship Id="rId6" Type="http://schemas.openxmlformats.org/officeDocument/2006/relationships/slide" Target="slide10.xml"/><Relationship Id="rId7"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5" Type="http://schemas.openxmlformats.org/officeDocument/2006/relationships/slide" Target="slide18.xml"/><Relationship Id="rId6" Type="http://schemas.openxmlformats.org/officeDocument/2006/relationships/slide" Target="slide13.xml"/><Relationship Id="rId7"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8.xml"/><Relationship Id="rId5" Type="http://schemas.openxmlformats.org/officeDocument/2006/relationships/slide" Target="slide13.xml"/><Relationship Id="rId6" Type="http://schemas.openxmlformats.org/officeDocument/2006/relationships/slide" Target="slide10.xml"/><Relationship Id="rId7"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8.xml"/><Relationship Id="rId5" Type="http://schemas.openxmlformats.org/officeDocument/2006/relationships/slide" Target="slide13.xml"/><Relationship Id="rId6" Type="http://schemas.openxmlformats.org/officeDocument/2006/relationships/slide" Target="slide10.xml"/><Relationship Id="rId7"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8.xml"/><Relationship Id="rId5" Type="http://schemas.openxmlformats.org/officeDocument/2006/relationships/slide" Target="slide13.xml"/><Relationship Id="rId6" Type="http://schemas.openxmlformats.org/officeDocument/2006/relationships/slide" Target="slide10.xml"/><Relationship Id="rId7"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slide" Target="slide10.xml"/><Relationship Id="rId5"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slide" Target="slide10.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slide" Target="slide18.xml"/><Relationship Id="rId6" Type="http://schemas.openxmlformats.org/officeDocument/2006/relationships/slide" Target="slide13.xml"/><Relationship Id="rId7" Type="http://schemas.openxmlformats.org/officeDocument/2006/relationships/slide" Target="slide10.xml"/><Relationship Id="rId8"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0.xm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slide" Target="slide18.xml"/><Relationship Id="rId6" Type="http://schemas.openxmlformats.org/officeDocument/2006/relationships/slide" Target="slide13.xml"/><Relationship Id="rId7" Type="http://schemas.openxmlformats.org/officeDocument/2006/relationships/slide" Target="slide10.xml"/><Relationship Id="rId8"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3.xml"/><Relationship Id="rId5" Type="http://schemas.openxmlformats.org/officeDocument/2006/relationships/slide" Target="slide10.xml"/><Relationship Id="rId6"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3.xml"/><Relationship Id="rId5" Type="http://schemas.openxmlformats.org/officeDocument/2006/relationships/slide" Target="slide10.xml"/><Relationship Id="rId6"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8.xml"/><Relationship Id="rId5" Type="http://schemas.openxmlformats.org/officeDocument/2006/relationships/slide" Target="slide13.xml"/><Relationship Id="rId6" Type="http://schemas.openxmlformats.org/officeDocument/2006/relationships/slide" Target="slide10.xml"/><Relationship Id="rId7"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56.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3.xml"/><Relationship Id="rId5" Type="http://schemas.openxmlformats.org/officeDocument/2006/relationships/slide" Target="slide10.xml"/><Relationship Id="rId6"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slide" Target="slide10.xml"/></Relationships>
</file>

<file path=ppt/slides/_rels/slide59.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3.xml"/><Relationship Id="rId5" Type="http://schemas.openxmlformats.org/officeDocument/2006/relationships/slide" Target="slide10.xml"/><Relationship Id="rId6"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2.png"/><Relationship Id="rId7" Type="http://schemas.openxmlformats.org/officeDocument/2006/relationships/slide" Target="slide10.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2.png"/><Relationship Id="rId7" Type="http://schemas.openxmlformats.org/officeDocument/2006/relationships/slide" Target="slide18.xml"/><Relationship Id="rId8" Type="http://schemas.openxmlformats.org/officeDocument/2006/relationships/slide" Target="slide13.xml"/><Relationship Id="rId9" Type="http://schemas.openxmlformats.org/officeDocument/2006/relationships/slide" Target="slide10.xml"/><Relationship Id="rId10"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10.xm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slide" Target="slide18.xml"/><Relationship Id="rId6" Type="http://schemas.openxmlformats.org/officeDocument/2006/relationships/slide" Target="slide13.xml"/><Relationship Id="rId7" Type="http://schemas.openxmlformats.org/officeDocument/2006/relationships/slide" Target="slide10.xml"/><Relationship Id="rId8" Type="http://schemas.openxmlformats.org/officeDocument/2006/relationships/hyperlink" Target="file://localhost/Users/BradyBender/Documents/HLS/2L/HNMCP/NFF/HNMCP%20-%20Branching%20Out%20-%20Outside%20Materials.pdf"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4" Type="http://schemas.openxmlformats.org/officeDocument/2006/relationships/slide" Target="slide68.xml"/><Relationship Id="rId5" Type="http://schemas.openxmlformats.org/officeDocument/2006/relationships/image" Target="../media/image2.png"/><Relationship Id="rId6" Type="http://schemas.openxmlformats.org/officeDocument/2006/relationships/slide" Target="slide18.xml"/><Relationship Id="rId7"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67.xml.rels><?xml version="1.0" encoding="UTF-8" standalone="yes"?>
<Relationships xmlns="http://schemas.openxmlformats.org/package/2006/relationships"><Relationship Id="rId9" Type="http://schemas.openxmlformats.org/officeDocument/2006/relationships/slide" Target="slide36.xml"/><Relationship Id="rId20" Type="http://schemas.openxmlformats.org/officeDocument/2006/relationships/slide" Target="slide13.xml"/><Relationship Id="rId10" Type="http://schemas.openxmlformats.org/officeDocument/2006/relationships/slide" Target="slide39.xml"/><Relationship Id="rId11" Type="http://schemas.openxmlformats.org/officeDocument/2006/relationships/slide" Target="slide42.xml"/><Relationship Id="rId12" Type="http://schemas.openxmlformats.org/officeDocument/2006/relationships/slide" Target="slide45.xml"/><Relationship Id="rId13" Type="http://schemas.openxmlformats.org/officeDocument/2006/relationships/slide" Target="slide48.xml"/><Relationship Id="rId14" Type="http://schemas.openxmlformats.org/officeDocument/2006/relationships/slide" Target="slide51.xml"/><Relationship Id="rId15" Type="http://schemas.openxmlformats.org/officeDocument/2006/relationships/slide" Target="slide54.xml"/><Relationship Id="rId16" Type="http://schemas.openxmlformats.org/officeDocument/2006/relationships/slide" Target="slide60.xml"/><Relationship Id="rId17" Type="http://schemas.openxmlformats.org/officeDocument/2006/relationships/slide" Target="slide63.xml"/><Relationship Id="rId18" Type="http://schemas.openxmlformats.org/officeDocument/2006/relationships/slide" Target="slide68.xml"/><Relationship Id="rId19"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10.xml"/><Relationship Id="rId3" Type="http://schemas.openxmlformats.org/officeDocument/2006/relationships/image" Target="../media/image2.png"/><Relationship Id="rId4" Type="http://schemas.openxmlformats.org/officeDocument/2006/relationships/slide" Target="slide30.xml"/><Relationship Id="rId5" Type="http://schemas.openxmlformats.org/officeDocument/2006/relationships/slide" Target="slide24.xml"/><Relationship Id="rId6" Type="http://schemas.openxmlformats.org/officeDocument/2006/relationships/slide" Target="slide27.xml"/><Relationship Id="rId7" Type="http://schemas.openxmlformats.org/officeDocument/2006/relationships/slide" Target="slide57.xml"/><Relationship Id="rId8" Type="http://schemas.openxmlformats.org/officeDocument/2006/relationships/slide" Target="slide33.xml"/></Relationships>
</file>

<file path=ppt/slides/_rels/slide68.xml.rels><?xml version="1.0" encoding="UTF-8" standalone="yes"?>
<Relationships xmlns="http://schemas.openxmlformats.org/package/2006/relationships"><Relationship Id="rId3" Type="http://schemas.openxmlformats.org/officeDocument/2006/relationships/hyperlink" Target="http://smartnet.niua.org/sites/default/files/resources/Public%20Participation%20Handbook.pdf" TargetMode="External"/><Relationship Id="rId4" Type="http://schemas.openxmlformats.org/officeDocument/2006/relationships/hyperlink" Target="http://c.ymcdn.com/sites/www.iap2.org/resource/resmgr/imported/06Dec_Toolbox.pdf" TargetMode="External"/><Relationship Id="rId5" Type="http://schemas.openxmlformats.org/officeDocument/2006/relationships/hyperlink" Target="http://www.dse.vic.gov.au/effective-engagement/toolkit" TargetMode="External"/><Relationship Id="rId6" Type="http://schemas.openxmlformats.org/officeDocument/2006/relationships/hyperlink" Target="https://www.amazon.com/Collaborating-Finding-Common-Multiparty-Problems/dp/1555421598" TargetMode="External"/><Relationship Id="rId7" Type="http://schemas.openxmlformats.org/officeDocument/2006/relationships/image" Target="../media/image2.png"/><Relationship Id="rId8" Type="http://schemas.openxmlformats.org/officeDocument/2006/relationships/slide" Target="slide18.xml"/><Relationship Id="rId9"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0.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300" b="1" cap="none" dirty="0" smtClean="0"/>
              <a:t>Branching Out: </a:t>
            </a:r>
            <a:r>
              <a:rPr lang="en-US" sz="3300" cap="none" dirty="0" smtClean="0"/>
              <a:t>Engaging Forest Stakeholders through Collaborative Design</a:t>
            </a:r>
            <a:endParaRPr lang="en-US" sz="3300" cap="none" dirty="0"/>
          </a:p>
        </p:txBody>
      </p:sp>
      <p:sp>
        <p:nvSpPr>
          <p:cNvPr id="3" name="Subtitle 2"/>
          <p:cNvSpPr>
            <a:spLocks noGrp="1"/>
          </p:cNvSpPr>
          <p:nvPr>
            <p:ph type="subTitle" idx="1"/>
          </p:nvPr>
        </p:nvSpPr>
        <p:spPr>
          <a:xfrm>
            <a:off x="685800" y="3505200"/>
            <a:ext cx="7848600" cy="1752600"/>
          </a:xfrm>
        </p:spPr>
        <p:txBody>
          <a:bodyPr>
            <a:normAutofit/>
          </a:bodyPr>
          <a:lstStyle/>
          <a:p>
            <a:r>
              <a:rPr lang="en-US" sz="2200" b="1" dirty="0" smtClean="0"/>
              <a:t>Created by: </a:t>
            </a:r>
            <a:r>
              <a:rPr lang="en-US" sz="2200" dirty="0" smtClean="0"/>
              <a:t>Brady Bender, Han Ding, &amp; Michael </a:t>
            </a:r>
            <a:r>
              <a:rPr lang="en-US" sz="2200" dirty="0" err="1" smtClean="0"/>
              <a:t>Reiterman</a:t>
            </a:r>
            <a:endParaRPr lang="en-US" sz="2200" dirty="0" smtClean="0"/>
          </a:p>
          <a:p>
            <a:r>
              <a:rPr lang="en-US" sz="2200" b="1" dirty="0" smtClean="0"/>
              <a:t>Advisor: </a:t>
            </a:r>
            <a:r>
              <a:rPr lang="en-US" sz="2200" dirty="0" smtClean="0"/>
              <a:t>Heather </a:t>
            </a:r>
            <a:r>
              <a:rPr lang="en-US" sz="2200" dirty="0" err="1" smtClean="0"/>
              <a:t>Kulp</a:t>
            </a:r>
            <a:endParaRPr lang="en-US" sz="2200" dirty="0" smtClean="0"/>
          </a:p>
          <a:p>
            <a:r>
              <a:rPr lang="en-US" sz="2200" b="1" dirty="0" smtClean="0"/>
              <a:t>Fall 2016</a:t>
            </a:r>
            <a:endParaRPr lang="en-US" sz="2200" b="1" dirty="0"/>
          </a:p>
        </p:txBody>
      </p:sp>
      <p:grpSp>
        <p:nvGrpSpPr>
          <p:cNvPr id="10" name="Group 9"/>
          <p:cNvGrpSpPr/>
          <p:nvPr/>
        </p:nvGrpSpPr>
        <p:grpSpPr>
          <a:xfrm>
            <a:off x="4266531" y="6168628"/>
            <a:ext cx="1272749" cy="498437"/>
            <a:chOff x="4579411" y="6168628"/>
            <a:chExt cx="1272749" cy="498437"/>
          </a:xfrm>
        </p:grpSpPr>
        <p:sp>
          <p:nvSpPr>
            <p:cNvPr id="11" name="Action Button: Forward or Next 10">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Home 12">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5941466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a:t>
            </a:r>
            <a:endParaRPr lang="en-US" b="1" dirty="0"/>
          </a:p>
        </p:txBody>
      </p:sp>
      <p:sp>
        <p:nvSpPr>
          <p:cNvPr id="3" name="Content Placeholder 2"/>
          <p:cNvSpPr>
            <a:spLocks noGrp="1"/>
          </p:cNvSpPr>
          <p:nvPr>
            <p:ph idx="1"/>
          </p:nvPr>
        </p:nvSpPr>
        <p:spPr>
          <a:xfrm>
            <a:off x="457200" y="1395302"/>
            <a:ext cx="8229600" cy="5081698"/>
          </a:xfrm>
        </p:spPr>
        <p:txBody>
          <a:bodyPr>
            <a:normAutofit/>
          </a:bodyPr>
          <a:lstStyle/>
          <a:p>
            <a:pPr marL="0" indent="0">
              <a:buNone/>
            </a:pPr>
            <a:r>
              <a:rPr lang="en-US" sz="2800" b="1" dirty="0" smtClean="0"/>
              <a:t>About this tool</a:t>
            </a:r>
            <a:endParaRPr lang="en-US" sz="2400" dirty="0" smtClean="0"/>
          </a:p>
          <a:p>
            <a:pPr lvl="1"/>
            <a:r>
              <a:rPr lang="en-US" sz="2400" dirty="0" smtClean="0"/>
              <a:t>Groups can modify or combine elements as desired.</a:t>
            </a:r>
          </a:p>
          <a:p>
            <a:pPr lvl="1"/>
            <a:r>
              <a:rPr lang="en-US" sz="2400" dirty="0" smtClean="0"/>
              <a:t>Groups can use </a:t>
            </a:r>
            <a:r>
              <a:rPr lang="en-US" sz="2400" dirty="0"/>
              <a:t>e</a:t>
            </a:r>
            <a:r>
              <a:rPr lang="en-US" sz="2400" dirty="0" smtClean="0"/>
              <a:t>lements in an individual meeting or over the course of a collaborative process.</a:t>
            </a:r>
          </a:p>
          <a:p>
            <a:pPr lvl="1"/>
            <a:r>
              <a:rPr lang="en-US" sz="2400" dirty="0" smtClean="0"/>
              <a:t>Groups should use this tool as a starting point for discussion. The elements identified are suggestions, not prescriptions and, by reviewing this tool together, groups may come up with their own elements or ideas about how to address collaborative goals and barriers to engagement.</a:t>
            </a:r>
            <a:endParaRPr lang="en-US" sz="2800" dirty="0" smtClean="0"/>
          </a:p>
        </p:txBody>
      </p:sp>
      <p:grpSp>
        <p:nvGrpSpPr>
          <p:cNvPr id="4" name="Group 3"/>
          <p:cNvGrpSpPr/>
          <p:nvPr/>
        </p:nvGrpSpPr>
        <p:grpSpPr>
          <a:xfrm>
            <a:off x="3604721" y="6168628"/>
            <a:ext cx="1934559" cy="498437"/>
            <a:chOff x="3917601" y="6168628"/>
            <a:chExt cx="1934559" cy="498437"/>
          </a:xfrm>
        </p:grpSpPr>
        <p:sp>
          <p:nvSpPr>
            <p:cNvPr id="5" name="Action Button: Forward or Next 4">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981427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Choosing a Decision-Making </a:t>
            </a:r>
            <a:r>
              <a:rPr lang="en-US" dirty="0"/>
              <a:t>F</a:t>
            </a:r>
            <a:r>
              <a:rPr lang="en-US" dirty="0" smtClean="0"/>
              <a:t>actor</a:t>
            </a:r>
            <a:endParaRPr lang="en-US" dirty="0"/>
          </a:p>
        </p:txBody>
      </p:sp>
      <p:sp>
        <p:nvSpPr>
          <p:cNvPr id="6" name="Action Button: Back or Previous 5">
            <a:hlinkClick r:id="" action="ppaction://hlinkshowjump?jump=lastslideviewed" highlightClick="1"/>
          </p:cNvPr>
          <p:cNvSpPr/>
          <p:nvPr/>
        </p:nvSpPr>
        <p:spPr>
          <a:xfrm>
            <a:off x="360472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426653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463906" y="2002542"/>
            <a:ext cx="2098664" cy="492443"/>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600" dirty="0" smtClean="0"/>
              <a:t>Work Goal</a:t>
            </a:r>
            <a:endParaRPr lang="en-US" sz="2600" dirty="0"/>
          </a:p>
        </p:txBody>
      </p:sp>
      <p:sp>
        <p:nvSpPr>
          <p:cNvPr id="10" name="Action Button: Custom 9">
            <a:hlinkClick r:id="rId4" action="ppaction://hlinksldjump" highlightClick="1"/>
          </p:cNvPr>
          <p:cNvSpPr/>
          <p:nvPr/>
        </p:nvSpPr>
        <p:spPr>
          <a:xfrm>
            <a:off x="463906" y="4046785"/>
            <a:ext cx="2098663" cy="892552"/>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600" dirty="0" smtClean="0"/>
              <a:t>Barriers to Engagement</a:t>
            </a:r>
            <a:endParaRPr lang="en-US" sz="2600" dirty="0"/>
          </a:p>
        </p:txBody>
      </p:sp>
      <p:sp>
        <p:nvSpPr>
          <p:cNvPr id="8" name="TextBox 7"/>
          <p:cNvSpPr txBox="1"/>
          <p:nvPr/>
        </p:nvSpPr>
        <p:spPr>
          <a:xfrm>
            <a:off x="2743200" y="1371600"/>
            <a:ext cx="5950306" cy="1754327"/>
          </a:xfrm>
          <a:prstGeom prst="rect">
            <a:avLst/>
          </a:prstGeom>
          <a:noFill/>
          <a:ln w="12700" cmpd="sng">
            <a:solidFill>
              <a:schemeClr val="tx1"/>
            </a:solidFill>
          </a:ln>
        </p:spPr>
        <p:txBody>
          <a:bodyPr wrap="square" rtlCol="0">
            <a:spAutoFit/>
          </a:bodyPr>
          <a:lstStyle/>
          <a:p>
            <a:r>
              <a:rPr lang="en-US" dirty="0" smtClean="0"/>
              <a:t>Groups should make decisions based on their goal if:</a:t>
            </a:r>
          </a:p>
          <a:p>
            <a:pPr marL="285750" indent="-285750">
              <a:buFont typeface="Arial"/>
              <a:buChar char="•"/>
            </a:pPr>
            <a:r>
              <a:rPr lang="en-US" dirty="0" smtClean="0"/>
              <a:t>They are starting a new </a:t>
            </a:r>
            <a:r>
              <a:rPr lang="en-US" dirty="0" err="1" smtClean="0"/>
              <a:t>collaboratives</a:t>
            </a:r>
            <a:r>
              <a:rPr lang="en-US" dirty="0" smtClean="0"/>
              <a:t>.</a:t>
            </a:r>
            <a:endParaRPr lang="en-US" dirty="0"/>
          </a:p>
          <a:p>
            <a:pPr marL="285750" indent="-285750">
              <a:buFont typeface="Arial"/>
              <a:buChar char="•"/>
            </a:pPr>
            <a:r>
              <a:rPr lang="en-US" dirty="0" smtClean="0"/>
              <a:t>They are </a:t>
            </a:r>
            <a:r>
              <a:rPr lang="en-US" i="1" dirty="0" smtClean="0"/>
              <a:t>generally</a:t>
            </a:r>
            <a:r>
              <a:rPr lang="en-US" dirty="0" smtClean="0"/>
              <a:t> having problems meeting community needs.</a:t>
            </a:r>
          </a:p>
          <a:p>
            <a:pPr marL="285750" indent="-285750">
              <a:buFont typeface="Arial"/>
              <a:buChar char="•"/>
            </a:pPr>
            <a:r>
              <a:rPr lang="en-US" dirty="0" smtClean="0"/>
              <a:t>They are not sure what’s stopping stakeholders from engaging.</a:t>
            </a:r>
          </a:p>
        </p:txBody>
      </p:sp>
      <p:sp>
        <p:nvSpPr>
          <p:cNvPr id="17" name="TextBox 16"/>
          <p:cNvSpPr txBox="1"/>
          <p:nvPr/>
        </p:nvSpPr>
        <p:spPr>
          <a:xfrm>
            <a:off x="2743200" y="3200400"/>
            <a:ext cx="5950306" cy="2585323"/>
          </a:xfrm>
          <a:prstGeom prst="rect">
            <a:avLst/>
          </a:prstGeom>
          <a:noFill/>
          <a:ln w="12700" cmpd="sng">
            <a:solidFill>
              <a:srgbClr val="000000"/>
            </a:solidFill>
          </a:ln>
        </p:spPr>
        <p:txBody>
          <a:bodyPr wrap="square" rtlCol="0">
            <a:spAutoFit/>
          </a:bodyPr>
          <a:lstStyle/>
          <a:p>
            <a:r>
              <a:rPr lang="en-US" dirty="0" smtClean="0"/>
              <a:t>Groups should make decisions based on their barriers to engagement if:</a:t>
            </a:r>
          </a:p>
          <a:p>
            <a:pPr marL="285750" indent="-285750">
              <a:buFont typeface="Arial"/>
              <a:buChar char="•"/>
            </a:pPr>
            <a:r>
              <a:rPr lang="en-US" dirty="0" smtClean="0"/>
              <a:t>They know what </a:t>
            </a:r>
            <a:r>
              <a:rPr lang="en-US" i="1" dirty="0" smtClean="0"/>
              <a:t>specifically</a:t>
            </a:r>
            <a:r>
              <a:rPr lang="en-US" dirty="0" smtClean="0"/>
              <a:t> is causing stakeholder dissatisfaction. </a:t>
            </a:r>
            <a:r>
              <a:rPr lang="en-US" i="1" dirty="0" smtClean="0"/>
              <a:t>(E.g., time management, feeling of unimportance, etc.)</a:t>
            </a:r>
            <a:endParaRPr lang="en-US" dirty="0" smtClean="0"/>
          </a:p>
          <a:p>
            <a:pPr marL="285750" indent="-285750">
              <a:buFont typeface="Arial"/>
              <a:buChar char="•"/>
            </a:pPr>
            <a:r>
              <a:rPr lang="en-US" dirty="0" smtClean="0"/>
              <a:t>They have identified </a:t>
            </a:r>
            <a:r>
              <a:rPr lang="en-US" i="1" dirty="0" smtClean="0"/>
              <a:t>specific</a:t>
            </a:r>
            <a:r>
              <a:rPr lang="en-US" dirty="0" smtClean="0"/>
              <a:t> challenges interfering with collaborative effectiveness. </a:t>
            </a:r>
            <a:r>
              <a:rPr lang="en-US" i="1" dirty="0" smtClean="0"/>
              <a:t>(E.g., </a:t>
            </a:r>
            <a:r>
              <a:rPr lang="en-US" i="1" dirty="0"/>
              <a:t>Forest Service </a:t>
            </a:r>
            <a:r>
              <a:rPr lang="en-US" i="1" dirty="0" smtClean="0"/>
              <a:t>relationship, participant conflict, etc.)</a:t>
            </a:r>
            <a:endParaRPr lang="en-US" dirty="0" smtClean="0"/>
          </a:p>
          <a:p>
            <a:pPr marL="285750" indent="-285750">
              <a:buFont typeface="Arial"/>
              <a:buChar char="•"/>
            </a:pPr>
            <a:r>
              <a:rPr lang="en-US" dirty="0" smtClean="0"/>
              <a:t>They have already taken into account the group goal.</a:t>
            </a:r>
          </a:p>
        </p:txBody>
      </p:sp>
      <p:pic>
        <p:nvPicPr>
          <p:cNvPr id="13" name="Picture 12"/>
          <p:cNvPicPr>
            <a:picLocks noChangeAspect="1"/>
          </p:cNvPicPr>
          <p:nvPr/>
        </p:nvPicPr>
        <p:blipFill>
          <a:blip r:embed="rId5"/>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826518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Goal-Based Decisions: </a:t>
            </a:r>
            <a:r>
              <a:rPr lang="en-US" sz="3200" dirty="0" smtClean="0"/>
              <a:t>Identifying Work </a:t>
            </a:r>
            <a:r>
              <a:rPr lang="en-US" sz="3200" dirty="0"/>
              <a:t>G</a:t>
            </a:r>
            <a:r>
              <a:rPr lang="en-US" sz="3200" dirty="0" smtClean="0"/>
              <a:t>oal</a:t>
            </a:r>
            <a:endParaRPr lang="en-US" sz="3200" dirty="0"/>
          </a:p>
        </p:txBody>
      </p:sp>
      <p:sp>
        <p:nvSpPr>
          <p:cNvPr id="4" name="Content Placeholder 3"/>
          <p:cNvSpPr>
            <a:spLocks noGrp="1"/>
          </p:cNvSpPr>
          <p:nvPr>
            <p:ph idx="1"/>
          </p:nvPr>
        </p:nvSpPr>
        <p:spPr>
          <a:xfrm>
            <a:off x="457200" y="1600200"/>
            <a:ext cx="8229600" cy="4260036"/>
          </a:xfrm>
        </p:spPr>
        <p:txBody>
          <a:bodyPr>
            <a:normAutofit/>
          </a:bodyPr>
          <a:lstStyle/>
          <a:p>
            <a:r>
              <a:rPr lang="en-US" dirty="0" smtClean="0"/>
              <a:t>Goals can be identified based on:</a:t>
            </a:r>
          </a:p>
          <a:p>
            <a:pPr lvl="1"/>
            <a:r>
              <a:rPr lang="en-US" sz="2100" dirty="0" smtClean="0"/>
              <a:t>Outside request</a:t>
            </a:r>
          </a:p>
          <a:p>
            <a:pPr lvl="1"/>
            <a:r>
              <a:rPr lang="en-US" sz="2100" dirty="0" smtClean="0"/>
              <a:t>Previous collaborative vision</a:t>
            </a:r>
          </a:p>
          <a:p>
            <a:pPr lvl="1"/>
            <a:r>
              <a:rPr lang="en-US" sz="2100" dirty="0" smtClean="0"/>
              <a:t>Community interest</a:t>
            </a:r>
          </a:p>
          <a:p>
            <a:r>
              <a:rPr lang="en-US" dirty="0" smtClean="0"/>
              <a:t>Conveners and </a:t>
            </a:r>
            <a:r>
              <a:rPr lang="en-US" dirty="0"/>
              <a:t>g</a:t>
            </a:r>
            <a:r>
              <a:rPr lang="en-US" dirty="0" smtClean="0"/>
              <a:t>roups should further define their work goal by asking the following questions:</a:t>
            </a:r>
          </a:p>
          <a:p>
            <a:pPr lvl="1"/>
            <a:r>
              <a:rPr lang="en-US" sz="2100" dirty="0" smtClean="0"/>
              <a:t>What would success look like?</a:t>
            </a:r>
          </a:p>
          <a:p>
            <a:pPr lvl="1"/>
            <a:r>
              <a:rPr lang="en-US" sz="2100" dirty="0" smtClean="0"/>
              <a:t>What work must be done to achieve success?</a:t>
            </a:r>
          </a:p>
          <a:p>
            <a:pPr lvl="1"/>
            <a:r>
              <a:rPr lang="en-US" sz="2100" dirty="0" smtClean="0"/>
              <a:t>How will we contribute to ensuring success?</a:t>
            </a:r>
          </a:p>
        </p:txBody>
      </p:sp>
      <p:grpSp>
        <p:nvGrpSpPr>
          <p:cNvPr id="11" name="Group 10"/>
          <p:cNvGrpSpPr/>
          <p:nvPr/>
        </p:nvGrpSpPr>
        <p:grpSpPr>
          <a:xfrm>
            <a:off x="3604721" y="6168628"/>
            <a:ext cx="1934559" cy="498437"/>
            <a:chOff x="3917601" y="6168628"/>
            <a:chExt cx="1934559" cy="498437"/>
          </a:xfrm>
        </p:grpSpPr>
        <p:sp>
          <p:nvSpPr>
            <p:cNvPr id="12" name="Action Button: Forward or Next 11">
              <a:hlinkClick r:id="rId3" action="ppaction://hlinksldjump"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4"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5"/>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40733577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638"/>
            <a:ext cx="8229600" cy="990600"/>
          </a:xfrm>
        </p:spPr>
        <p:txBody>
          <a:bodyPr>
            <a:normAutofit fontScale="90000"/>
          </a:bodyPr>
          <a:lstStyle/>
          <a:p>
            <a:r>
              <a:rPr lang="en-US" b="1" dirty="0" smtClean="0"/>
              <a:t>Goal-Based Decisions: </a:t>
            </a:r>
            <a:r>
              <a:rPr lang="en-US" dirty="0" smtClean="0"/>
              <a:t>What is the work goal of the group?</a:t>
            </a:r>
            <a:endParaRPr lang="en-US" b="1" dirty="0"/>
          </a:p>
        </p:txBody>
      </p:sp>
      <p:sp>
        <p:nvSpPr>
          <p:cNvPr id="3" name="Content Placeholder 2"/>
          <p:cNvSpPr>
            <a:spLocks noGrp="1"/>
          </p:cNvSpPr>
          <p:nvPr>
            <p:ph idx="1"/>
          </p:nvPr>
        </p:nvSpPr>
        <p:spPr/>
        <p:txBody>
          <a:bodyPr anchor="ctr">
            <a:normAutofit/>
          </a:bodyPr>
          <a:lstStyle/>
          <a:p>
            <a:endParaRPr lang="en-US" dirty="0" smtClean="0"/>
          </a:p>
          <a:p>
            <a:endParaRPr lang="en-US" dirty="0"/>
          </a:p>
        </p:txBody>
      </p:sp>
      <p:grpSp>
        <p:nvGrpSpPr>
          <p:cNvPr id="15" name="Group 14"/>
          <p:cNvGrpSpPr/>
          <p:nvPr/>
        </p:nvGrpSpPr>
        <p:grpSpPr>
          <a:xfrm>
            <a:off x="3604721" y="6168628"/>
            <a:ext cx="1272749" cy="498437"/>
            <a:chOff x="3917601" y="6168628"/>
            <a:chExt cx="1272749" cy="498437"/>
          </a:xfrm>
        </p:grpSpPr>
        <p:sp>
          <p:nvSpPr>
            <p:cNvPr id="17" name="Action Button: Back or Previous 16">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Home 17">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291994" y="2293848"/>
            <a:ext cx="6560012" cy="3176695"/>
            <a:chOff x="1613050" y="1840652"/>
            <a:chExt cx="6560012" cy="3176695"/>
          </a:xfrm>
        </p:grpSpPr>
        <p:sp>
          <p:nvSpPr>
            <p:cNvPr id="6" name="Action Button: Custom 5">
              <a:hlinkClick r:id="rId3" action="ppaction://hlinksldjump" highlightClick="1"/>
            </p:cNvPr>
            <p:cNvSpPr/>
            <p:nvPr/>
          </p:nvSpPr>
          <p:spPr>
            <a:xfrm>
              <a:off x="1613050" y="1840652"/>
              <a:ext cx="6560012" cy="58477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200" dirty="0" smtClean="0"/>
                <a:t>Community Engagement</a:t>
              </a:r>
              <a:endParaRPr lang="en-US" sz="3200" dirty="0"/>
            </a:p>
          </p:txBody>
        </p:sp>
        <p:sp>
          <p:nvSpPr>
            <p:cNvPr id="7" name="Action Button: Custom 6">
              <a:hlinkClick r:id="rId4" action="ppaction://hlinksldjump" highlightClick="1"/>
            </p:cNvPr>
            <p:cNvSpPr/>
            <p:nvPr/>
          </p:nvSpPr>
          <p:spPr>
            <a:xfrm>
              <a:off x="1613050" y="2704625"/>
              <a:ext cx="6560011" cy="58477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200" dirty="0" smtClean="0"/>
                <a:t>Making Recommendations</a:t>
              </a:r>
              <a:endParaRPr lang="en-US" sz="3200" dirty="0"/>
            </a:p>
          </p:txBody>
        </p:sp>
        <p:sp>
          <p:nvSpPr>
            <p:cNvPr id="13" name="Action Button: Custom 12">
              <a:hlinkClick r:id="rId5" action="ppaction://hlinksldjump" highlightClick="1"/>
            </p:cNvPr>
            <p:cNvSpPr/>
            <p:nvPr/>
          </p:nvSpPr>
          <p:spPr>
            <a:xfrm>
              <a:off x="1613051" y="3568598"/>
              <a:ext cx="6558336" cy="58477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200" dirty="0" smtClean="0"/>
                <a:t>Supporting Project Implementation</a:t>
              </a:r>
              <a:endParaRPr lang="en-US" sz="3200" dirty="0"/>
            </a:p>
          </p:txBody>
        </p:sp>
        <p:sp>
          <p:nvSpPr>
            <p:cNvPr id="19" name="Action Button: Custom 18">
              <a:hlinkClick r:id="rId6" action="ppaction://hlinksldjump" highlightClick="1"/>
            </p:cNvPr>
            <p:cNvSpPr/>
            <p:nvPr/>
          </p:nvSpPr>
          <p:spPr>
            <a:xfrm>
              <a:off x="1613050" y="4432571"/>
              <a:ext cx="6556663" cy="58477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200" dirty="0" smtClean="0"/>
                <a:t>Other</a:t>
              </a:r>
              <a:endParaRPr lang="en-US" sz="3200" dirty="0"/>
            </a:p>
          </p:txBody>
        </p:sp>
      </p:grpSp>
      <p:pic>
        <p:nvPicPr>
          <p:cNvPr id="22" name="Picture 21"/>
          <p:cNvPicPr>
            <a:picLocks noChangeAspect="1"/>
          </p:cNvPicPr>
          <p:nvPr/>
        </p:nvPicPr>
        <p:blipFill>
          <a:blip r:embed="rId7"/>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1088030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Supporting Project Implementation</a:t>
            </a:r>
            <a:endParaRPr lang="en-US" b="1" dirty="0"/>
          </a:p>
        </p:txBody>
      </p:sp>
      <p:grpSp>
        <p:nvGrpSpPr>
          <p:cNvPr id="15" name="Group 14"/>
          <p:cNvGrpSpPr/>
          <p:nvPr/>
        </p:nvGrpSpPr>
        <p:grpSpPr>
          <a:xfrm>
            <a:off x="3604721" y="6168628"/>
            <a:ext cx="1272749" cy="498437"/>
            <a:chOff x="3917601" y="6168628"/>
            <a:chExt cx="1272749" cy="498437"/>
          </a:xfrm>
        </p:grpSpPr>
        <p:sp>
          <p:nvSpPr>
            <p:cNvPr id="17" name="Action Button: Back or Previous 16">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Home 17">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Action Button: Custom 5">
            <a:hlinkClick r:id="rId3" action="ppaction://hlinksldjump" highlightClick="1"/>
          </p:cNvPr>
          <p:cNvSpPr/>
          <p:nvPr/>
        </p:nvSpPr>
        <p:spPr>
          <a:xfrm>
            <a:off x="1940337" y="4558486"/>
            <a:ext cx="5263326" cy="646331"/>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3600" dirty="0" smtClean="0"/>
              <a:t>Local Working Groups</a:t>
            </a:r>
            <a:endParaRPr lang="en-US" sz="3600" dirty="0"/>
          </a:p>
        </p:txBody>
      </p:sp>
      <p:sp>
        <p:nvSpPr>
          <p:cNvPr id="7" name="Action Button: Custom 6">
            <a:hlinkClick r:id="rId4" action="ppaction://hlinksldjump" highlightClick="1"/>
          </p:cNvPr>
          <p:cNvSpPr/>
          <p:nvPr/>
        </p:nvSpPr>
        <p:spPr>
          <a:xfrm>
            <a:off x="1940337" y="1829720"/>
            <a:ext cx="5263326" cy="646331"/>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600" dirty="0" smtClean="0"/>
              <a:t>Mini-</a:t>
            </a:r>
            <a:r>
              <a:rPr lang="en-US" sz="3600" dirty="0" err="1"/>
              <a:t>C</a:t>
            </a:r>
            <a:r>
              <a:rPr lang="en-US" sz="3600" dirty="0" err="1" smtClean="0"/>
              <a:t>ollaboratives</a:t>
            </a:r>
            <a:endParaRPr lang="en-US" sz="3600" dirty="0"/>
          </a:p>
        </p:txBody>
      </p:sp>
      <p:sp>
        <p:nvSpPr>
          <p:cNvPr id="12" name="Action Button: Custom 11">
            <a:hlinkClick r:id="rId5" action="ppaction://hlinksldjump" highlightClick="1"/>
          </p:cNvPr>
          <p:cNvSpPr/>
          <p:nvPr/>
        </p:nvSpPr>
        <p:spPr>
          <a:xfrm>
            <a:off x="1940337" y="3194103"/>
            <a:ext cx="5263326" cy="646331"/>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600" dirty="0" smtClean="0"/>
              <a:t>Subcommittees</a:t>
            </a:r>
            <a:endParaRPr lang="en-US" sz="3600" dirty="0"/>
          </a:p>
        </p:txBody>
      </p:sp>
      <p:pic>
        <p:nvPicPr>
          <p:cNvPr id="19" name="Picture 18"/>
          <p:cNvPicPr>
            <a:picLocks noChangeAspect="1"/>
          </p:cNvPicPr>
          <p:nvPr/>
        </p:nvPicPr>
        <p:blipFill>
          <a:blip r:embed="rId6"/>
          <a:stretch>
            <a:fillRect/>
          </a:stretch>
        </p:blipFill>
        <p:spPr>
          <a:xfrm>
            <a:off x="7991028" y="5860236"/>
            <a:ext cx="1152972" cy="997764"/>
          </a:xfrm>
          <a:prstGeom prst="rect">
            <a:avLst/>
          </a:prstGeom>
        </p:spPr>
      </p:pic>
      <p:sp>
        <p:nvSpPr>
          <p:cNvPr id="23" name="Rectangle 22">
            <a:hlinkClick r:id="rId7"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Goals</a:t>
            </a:r>
            <a:endParaRPr lang="en-US" dirty="0"/>
          </a:p>
        </p:txBody>
      </p:sp>
    </p:spTree>
    <p:extLst>
      <p:ext uri="{BB962C8B-B14F-4D97-AF65-F5344CB8AC3E}">
        <p14:creationId xmlns:p14="http://schemas.microsoft.com/office/powerpoint/2010/main" val="7155943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Community Engagement</a:t>
            </a:r>
            <a:endParaRPr lang="en-US" b="1" dirty="0"/>
          </a:p>
        </p:txBody>
      </p:sp>
      <p:grpSp>
        <p:nvGrpSpPr>
          <p:cNvPr id="13" name="Group 12"/>
          <p:cNvGrpSpPr/>
          <p:nvPr/>
        </p:nvGrpSpPr>
        <p:grpSpPr>
          <a:xfrm>
            <a:off x="3604721" y="6168628"/>
            <a:ext cx="1272749" cy="498437"/>
            <a:chOff x="3917601" y="6168628"/>
            <a:chExt cx="1272749" cy="498437"/>
          </a:xfrm>
        </p:grpSpPr>
        <p:sp>
          <p:nvSpPr>
            <p:cNvPr id="15" name="Action Button: Back or Previous 14">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Home 15">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stretch>
            <a:fillRect/>
          </a:stretch>
        </p:blipFill>
        <p:spPr>
          <a:xfrm>
            <a:off x="7991028" y="5860236"/>
            <a:ext cx="1152972" cy="997764"/>
          </a:xfrm>
          <a:prstGeom prst="rect">
            <a:avLst/>
          </a:prstGeom>
        </p:spPr>
      </p:pic>
      <p:grpSp>
        <p:nvGrpSpPr>
          <p:cNvPr id="3" name="Group 2"/>
          <p:cNvGrpSpPr/>
          <p:nvPr/>
        </p:nvGrpSpPr>
        <p:grpSpPr>
          <a:xfrm>
            <a:off x="546339" y="1963353"/>
            <a:ext cx="8051323" cy="2931294"/>
            <a:chOff x="465214" y="1784808"/>
            <a:chExt cx="8051323" cy="2931294"/>
          </a:xfrm>
        </p:grpSpPr>
        <p:sp>
          <p:nvSpPr>
            <p:cNvPr id="11" name="Rectangle 10">
              <a:hlinkClick r:id="rId4" action="ppaction://hlinksldjump"/>
            </p:cNvPr>
            <p:cNvSpPr/>
            <p:nvPr/>
          </p:nvSpPr>
          <p:spPr>
            <a:xfrm>
              <a:off x="465214" y="1784808"/>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Liaison Outreach</a:t>
              </a:r>
              <a:endParaRPr lang="en-US" sz="3600" dirty="0"/>
            </a:p>
          </p:txBody>
        </p:sp>
        <p:sp>
          <p:nvSpPr>
            <p:cNvPr id="12" name="Rectangle 11">
              <a:hlinkClick r:id="rId5" action="ppaction://hlinksldjump"/>
            </p:cNvPr>
            <p:cNvSpPr/>
            <p:nvPr/>
          </p:nvSpPr>
          <p:spPr>
            <a:xfrm>
              <a:off x="465214" y="3478940"/>
              <a:ext cx="3843155"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smtClean="0"/>
                <a:t>Technology-based Collaboration</a:t>
              </a:r>
              <a:endParaRPr lang="en-US" sz="3400" dirty="0"/>
            </a:p>
          </p:txBody>
        </p:sp>
        <p:sp>
          <p:nvSpPr>
            <p:cNvPr id="17" name="Rectangle 16">
              <a:hlinkClick r:id="rId6" action="ppaction://hlinksldjump"/>
            </p:cNvPr>
            <p:cNvSpPr/>
            <p:nvPr/>
          </p:nvSpPr>
          <p:spPr>
            <a:xfrm>
              <a:off x="4665368" y="1784808"/>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Public Forum</a:t>
              </a:r>
            </a:p>
          </p:txBody>
        </p:sp>
        <p:sp>
          <p:nvSpPr>
            <p:cNvPr id="18" name="Rectangle 17">
              <a:hlinkClick r:id="rId7" action="ppaction://hlinksldjump"/>
            </p:cNvPr>
            <p:cNvSpPr/>
            <p:nvPr/>
          </p:nvSpPr>
          <p:spPr>
            <a:xfrm>
              <a:off x="4665368" y="3478940"/>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Meeting in a </a:t>
              </a:r>
              <a:r>
                <a:rPr lang="en-US" sz="3600" dirty="0"/>
                <a:t>B</a:t>
              </a:r>
              <a:r>
                <a:rPr lang="en-US" sz="3600" dirty="0" smtClean="0"/>
                <a:t>ox</a:t>
              </a:r>
              <a:endParaRPr lang="en-US" sz="3600" dirty="0"/>
            </a:p>
          </p:txBody>
        </p:sp>
      </p:grpSp>
      <p:sp>
        <p:nvSpPr>
          <p:cNvPr id="5" name="Rectangle 4">
            <a:hlinkClick r:id="rId8"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Goals</a:t>
            </a:r>
            <a:endParaRPr lang="en-US" dirty="0"/>
          </a:p>
        </p:txBody>
      </p:sp>
    </p:spTree>
    <p:extLst>
      <p:ext uri="{BB962C8B-B14F-4D97-AF65-F5344CB8AC3E}">
        <p14:creationId xmlns:p14="http://schemas.microsoft.com/office/powerpoint/2010/main" val="25347373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575"/>
            <a:ext cx="8229600" cy="990600"/>
          </a:xfrm>
        </p:spPr>
        <p:txBody>
          <a:bodyPr>
            <a:noAutofit/>
          </a:bodyPr>
          <a:lstStyle/>
          <a:p>
            <a:r>
              <a:rPr lang="en-US" sz="3200" b="1" dirty="0" smtClean="0"/>
              <a:t>Making Recommendations</a:t>
            </a:r>
            <a:endParaRPr lang="en-US" sz="3200" b="1" dirty="0"/>
          </a:p>
        </p:txBody>
      </p:sp>
      <p:grpSp>
        <p:nvGrpSpPr>
          <p:cNvPr id="13" name="Group 12"/>
          <p:cNvGrpSpPr/>
          <p:nvPr/>
        </p:nvGrpSpPr>
        <p:grpSpPr>
          <a:xfrm>
            <a:off x="3604721" y="6168628"/>
            <a:ext cx="1272749" cy="498437"/>
            <a:chOff x="3917601" y="6168628"/>
            <a:chExt cx="1272749" cy="498437"/>
          </a:xfrm>
        </p:grpSpPr>
        <p:sp>
          <p:nvSpPr>
            <p:cNvPr id="15" name="Action Button: Back or Previous 14">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Home 15">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78741" y="1401226"/>
            <a:ext cx="7786519" cy="4055547"/>
            <a:chOff x="661800" y="1375586"/>
            <a:chExt cx="7786519" cy="4055547"/>
          </a:xfrm>
        </p:grpSpPr>
        <p:sp>
          <p:nvSpPr>
            <p:cNvPr id="4" name="Rectangle 3">
              <a:hlinkClick r:id="rId3" action="ppaction://hlinksldjump"/>
            </p:cNvPr>
            <p:cNvSpPr/>
            <p:nvPr/>
          </p:nvSpPr>
          <p:spPr>
            <a:xfrm>
              <a:off x="661800" y="1375586"/>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Mini-</a:t>
              </a:r>
              <a:r>
                <a:rPr lang="en-US" sz="3600" dirty="0" err="1" smtClean="0"/>
                <a:t>Collaboratives</a:t>
              </a:r>
              <a:endParaRPr lang="en-US" sz="3600" dirty="0"/>
            </a:p>
          </p:txBody>
        </p:sp>
        <p:sp>
          <p:nvSpPr>
            <p:cNvPr id="9" name="Rectangle 8">
              <a:hlinkClick r:id="rId4" action="ppaction://hlinksldjump"/>
            </p:cNvPr>
            <p:cNvSpPr/>
            <p:nvPr/>
          </p:nvSpPr>
          <p:spPr>
            <a:xfrm>
              <a:off x="661800" y="2784779"/>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Local Working Groups</a:t>
              </a:r>
              <a:endParaRPr lang="en-US" sz="3600" dirty="0"/>
            </a:p>
          </p:txBody>
        </p:sp>
        <p:sp>
          <p:nvSpPr>
            <p:cNvPr id="10" name="Rectangle 9">
              <a:hlinkClick r:id="rId5" action="ppaction://hlinksldjump"/>
            </p:cNvPr>
            <p:cNvSpPr/>
            <p:nvPr/>
          </p:nvSpPr>
          <p:spPr>
            <a:xfrm>
              <a:off x="661801" y="4193971"/>
              <a:ext cx="372731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Subcommittees</a:t>
              </a:r>
              <a:endParaRPr lang="en-US" sz="3600" dirty="0"/>
            </a:p>
          </p:txBody>
        </p:sp>
        <p:sp>
          <p:nvSpPr>
            <p:cNvPr id="12" name="Rectangle 11">
              <a:hlinkClick r:id="rId6" action="ppaction://hlinksldjump"/>
            </p:cNvPr>
            <p:cNvSpPr/>
            <p:nvPr/>
          </p:nvSpPr>
          <p:spPr>
            <a:xfrm>
              <a:off x="4720999" y="1994167"/>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Independent Advisors</a:t>
              </a:r>
              <a:endParaRPr lang="en-US" sz="3600" dirty="0"/>
            </a:p>
          </p:txBody>
        </p:sp>
        <p:sp>
          <p:nvSpPr>
            <p:cNvPr id="17" name="Rectangle 16">
              <a:hlinkClick r:id="rId7" action="ppaction://hlinksldjump"/>
            </p:cNvPr>
            <p:cNvSpPr/>
            <p:nvPr/>
          </p:nvSpPr>
          <p:spPr>
            <a:xfrm>
              <a:off x="4720999" y="3403360"/>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Leadership Committee</a:t>
              </a:r>
              <a:endParaRPr lang="en-US" sz="3600" dirty="0"/>
            </a:p>
          </p:txBody>
        </p:sp>
      </p:grpSp>
      <p:pic>
        <p:nvPicPr>
          <p:cNvPr id="18" name="Picture 17"/>
          <p:cNvPicPr>
            <a:picLocks noChangeAspect="1"/>
          </p:cNvPicPr>
          <p:nvPr/>
        </p:nvPicPr>
        <p:blipFill>
          <a:blip r:embed="rId8"/>
          <a:stretch>
            <a:fillRect/>
          </a:stretch>
        </p:blipFill>
        <p:spPr>
          <a:xfrm>
            <a:off x="7991028" y="5860236"/>
            <a:ext cx="1152972" cy="997764"/>
          </a:xfrm>
          <a:prstGeom prst="rect">
            <a:avLst/>
          </a:prstGeom>
        </p:spPr>
      </p:pic>
      <p:sp>
        <p:nvSpPr>
          <p:cNvPr id="20" name="Rectangle 19">
            <a:hlinkClick r:id="rId9"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Goals</a:t>
            </a:r>
            <a:endParaRPr lang="en-US" dirty="0"/>
          </a:p>
        </p:txBody>
      </p:sp>
    </p:spTree>
    <p:extLst>
      <p:ext uri="{BB962C8B-B14F-4D97-AF65-F5344CB8AC3E}">
        <p14:creationId xmlns:p14="http://schemas.microsoft.com/office/powerpoint/2010/main" val="21322728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Barrier-Based Decisions: </a:t>
            </a:r>
            <a:r>
              <a:rPr lang="en-US" sz="3200" dirty="0"/>
              <a:t>Identifying </a:t>
            </a:r>
            <a:r>
              <a:rPr lang="en-US" sz="3200" dirty="0" smtClean="0"/>
              <a:t>Barriers</a:t>
            </a:r>
            <a:endParaRPr lang="en-US" sz="3200" dirty="0"/>
          </a:p>
        </p:txBody>
      </p:sp>
      <p:sp>
        <p:nvSpPr>
          <p:cNvPr id="4" name="Content Placeholder 3"/>
          <p:cNvSpPr>
            <a:spLocks noGrp="1"/>
          </p:cNvSpPr>
          <p:nvPr>
            <p:ph idx="1"/>
          </p:nvPr>
        </p:nvSpPr>
        <p:spPr/>
        <p:txBody>
          <a:bodyPr>
            <a:normAutofit/>
          </a:bodyPr>
          <a:lstStyle/>
          <a:p>
            <a:r>
              <a:rPr lang="en-US" dirty="0" smtClean="0"/>
              <a:t>Barriers can be identified based on:</a:t>
            </a:r>
          </a:p>
          <a:p>
            <a:pPr lvl="1"/>
            <a:r>
              <a:rPr lang="en-US" sz="2100" dirty="0" smtClean="0"/>
              <a:t>Monitoring and evaluation</a:t>
            </a:r>
          </a:p>
          <a:p>
            <a:pPr lvl="1"/>
            <a:r>
              <a:rPr lang="en-US" sz="2100" dirty="0" smtClean="0"/>
              <a:t>Historical knowledge</a:t>
            </a:r>
          </a:p>
          <a:p>
            <a:pPr lvl="1"/>
            <a:r>
              <a:rPr lang="en-US" sz="2100" dirty="0" smtClean="0"/>
              <a:t>Reflection and discussion</a:t>
            </a:r>
          </a:p>
          <a:p>
            <a:r>
              <a:rPr lang="en-US" dirty="0" smtClean="0"/>
              <a:t>Groups should consider the following questions to help identify barriers:</a:t>
            </a:r>
          </a:p>
          <a:p>
            <a:pPr lvl="1"/>
            <a:r>
              <a:rPr lang="en-US" sz="2100" dirty="0" smtClean="0"/>
              <a:t>Which stakeholders are not adequately represented right now? What might prevent them from participating?</a:t>
            </a:r>
          </a:p>
          <a:p>
            <a:pPr lvl="1"/>
            <a:r>
              <a:rPr lang="en-US" sz="2100" dirty="0" smtClean="0"/>
              <a:t>Among involved stakeholders, what might stop them from participating more effectively?</a:t>
            </a:r>
          </a:p>
          <a:p>
            <a:pPr lvl="1"/>
            <a:endParaRPr lang="en-US" dirty="0" smtClean="0"/>
          </a:p>
          <a:p>
            <a:pPr lvl="1"/>
            <a:endParaRPr lang="en-US" dirty="0" smtClean="0"/>
          </a:p>
        </p:txBody>
      </p:sp>
      <p:grpSp>
        <p:nvGrpSpPr>
          <p:cNvPr id="11" name="Group 10"/>
          <p:cNvGrpSpPr/>
          <p:nvPr/>
        </p:nvGrpSpPr>
        <p:grpSpPr>
          <a:xfrm>
            <a:off x="3604721" y="6168628"/>
            <a:ext cx="1934559" cy="498437"/>
            <a:chOff x="3917601" y="6168628"/>
            <a:chExt cx="1934559" cy="498437"/>
          </a:xfrm>
        </p:grpSpPr>
        <p:sp>
          <p:nvSpPr>
            <p:cNvPr id="12" name="Action Button: Forward or Next 11">
              <a:hlinkClick r:id="rId3" action="ppaction://hlinksldjump"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4"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5"/>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42072539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Barrier-Based Decisions: </a:t>
            </a:r>
            <a:r>
              <a:rPr lang="en-US" dirty="0" smtClean="0"/>
              <a:t>What barrier to engagement will the group confront?</a:t>
            </a:r>
            <a:endParaRPr lang="en-US" b="1" dirty="0"/>
          </a:p>
        </p:txBody>
      </p:sp>
      <p:sp>
        <p:nvSpPr>
          <p:cNvPr id="3" name="Content Placeholder 2"/>
          <p:cNvSpPr>
            <a:spLocks noGrp="1"/>
          </p:cNvSpPr>
          <p:nvPr>
            <p:ph idx="1"/>
          </p:nvPr>
        </p:nvSpPr>
        <p:spPr>
          <a:xfrm>
            <a:off x="457200" y="1710267"/>
            <a:ext cx="8229600" cy="4038504"/>
          </a:xfrm>
        </p:spPr>
        <p:txBody>
          <a:bodyPr anchor="ctr">
            <a:normAutofit/>
          </a:bodyPr>
          <a:lstStyle/>
          <a:p>
            <a:endParaRPr lang="en-US" dirty="0" smtClean="0"/>
          </a:p>
          <a:p>
            <a:endParaRPr lang="en-US" dirty="0"/>
          </a:p>
        </p:txBody>
      </p:sp>
      <p:grpSp>
        <p:nvGrpSpPr>
          <p:cNvPr id="15" name="Group 14"/>
          <p:cNvGrpSpPr/>
          <p:nvPr/>
        </p:nvGrpSpPr>
        <p:grpSpPr>
          <a:xfrm>
            <a:off x="3604721" y="6168628"/>
            <a:ext cx="1272749" cy="498437"/>
            <a:chOff x="3917601" y="6168628"/>
            <a:chExt cx="1272749" cy="498437"/>
          </a:xfrm>
        </p:grpSpPr>
        <p:sp>
          <p:nvSpPr>
            <p:cNvPr id="17" name="Action Button: Back or Previous 16">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Home 17">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a:stretch>
            <a:fillRect/>
          </a:stretch>
        </p:blipFill>
        <p:spPr>
          <a:xfrm>
            <a:off x="7991028" y="5860236"/>
            <a:ext cx="1152972" cy="997764"/>
          </a:xfrm>
          <a:prstGeom prst="rect">
            <a:avLst/>
          </a:prstGeom>
        </p:spPr>
      </p:pic>
      <p:grpSp>
        <p:nvGrpSpPr>
          <p:cNvPr id="8" name="Group 7"/>
          <p:cNvGrpSpPr/>
          <p:nvPr/>
        </p:nvGrpSpPr>
        <p:grpSpPr>
          <a:xfrm>
            <a:off x="452512" y="1841432"/>
            <a:ext cx="8238977" cy="3835667"/>
            <a:chOff x="452511" y="1841432"/>
            <a:chExt cx="8238977" cy="3835667"/>
          </a:xfrm>
        </p:grpSpPr>
        <p:grpSp>
          <p:nvGrpSpPr>
            <p:cNvPr id="4" name="Group 3"/>
            <p:cNvGrpSpPr/>
            <p:nvPr/>
          </p:nvGrpSpPr>
          <p:grpSpPr>
            <a:xfrm>
              <a:off x="4805288" y="1841432"/>
              <a:ext cx="3886200" cy="3815568"/>
              <a:chOff x="4800600" y="1847647"/>
              <a:chExt cx="3886200" cy="3815568"/>
            </a:xfrm>
          </p:grpSpPr>
          <p:sp>
            <p:nvSpPr>
              <p:cNvPr id="7" name="Action Button: Custom 6">
                <a:hlinkClick r:id="rId4" action="ppaction://hlinksldjump" highlightClick="1"/>
              </p:cNvPr>
              <p:cNvSpPr/>
              <p:nvPr/>
            </p:nvSpPr>
            <p:spPr>
              <a:xfrm>
                <a:off x="4800600" y="1847647"/>
                <a:ext cx="3886200" cy="113385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Ensuring stakeholders feel important to the process</a:t>
                </a:r>
                <a:endParaRPr lang="en-US" sz="2400" dirty="0"/>
              </a:p>
            </p:txBody>
          </p:sp>
          <p:sp>
            <p:nvSpPr>
              <p:cNvPr id="13" name="Action Button: Custom 12">
                <a:hlinkClick r:id="rId5" action="ppaction://hlinksldjump" highlightClick="1"/>
              </p:cNvPr>
              <p:cNvSpPr/>
              <p:nvPr/>
            </p:nvSpPr>
            <p:spPr>
              <a:xfrm>
                <a:off x="4800600" y="3198552"/>
                <a:ext cx="3886200" cy="113385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500" dirty="0" smtClean="0"/>
                  <a:t>Building relationships with government agencies</a:t>
                </a:r>
                <a:endParaRPr lang="en-US" sz="2500" dirty="0"/>
              </a:p>
            </p:txBody>
          </p:sp>
          <p:sp>
            <p:nvSpPr>
              <p:cNvPr id="19" name="Action Button: Custom 18">
                <a:hlinkClick r:id="rId6" action="ppaction://hlinksldjump" highlightClick="1"/>
              </p:cNvPr>
              <p:cNvSpPr/>
              <p:nvPr/>
            </p:nvSpPr>
            <p:spPr>
              <a:xfrm>
                <a:off x="4800600" y="4529359"/>
                <a:ext cx="3886200" cy="113385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000" dirty="0" smtClean="0"/>
                  <a:t>Other</a:t>
                </a:r>
              </a:p>
            </p:txBody>
          </p:sp>
        </p:grpSp>
        <p:grpSp>
          <p:nvGrpSpPr>
            <p:cNvPr id="5" name="Group 4"/>
            <p:cNvGrpSpPr/>
            <p:nvPr/>
          </p:nvGrpSpPr>
          <p:grpSpPr>
            <a:xfrm>
              <a:off x="452511" y="1841432"/>
              <a:ext cx="3900266" cy="3835667"/>
              <a:chOff x="443134" y="1841432"/>
              <a:chExt cx="3900266" cy="3835667"/>
            </a:xfrm>
          </p:grpSpPr>
          <p:sp>
            <p:nvSpPr>
              <p:cNvPr id="6" name="Action Button: Custom 5">
                <a:hlinkClick r:id="rId7" action="ppaction://hlinksldjump" highlightClick="1"/>
              </p:cNvPr>
              <p:cNvSpPr/>
              <p:nvPr/>
            </p:nvSpPr>
            <p:spPr>
              <a:xfrm>
                <a:off x="457200" y="1841432"/>
                <a:ext cx="3886200" cy="113385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500" dirty="0" smtClean="0"/>
                  <a:t>Managing stakeholder conflict</a:t>
                </a:r>
                <a:endParaRPr lang="en-US" sz="2500" dirty="0"/>
              </a:p>
            </p:txBody>
          </p:sp>
          <p:sp>
            <p:nvSpPr>
              <p:cNvPr id="12" name="Action Button: Custom 11">
                <a:hlinkClick r:id="rId8" action="ppaction://hlinksldjump" highlightClick="1"/>
              </p:cNvPr>
              <p:cNvSpPr/>
              <p:nvPr/>
            </p:nvSpPr>
            <p:spPr>
              <a:xfrm>
                <a:off x="443134" y="3192337"/>
                <a:ext cx="3886200" cy="113385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500" dirty="0" smtClean="0"/>
                  <a:t>Ensuring stakeholders have time to participate</a:t>
                </a:r>
                <a:endParaRPr lang="en-US" sz="2500" dirty="0"/>
              </a:p>
            </p:txBody>
          </p:sp>
          <p:sp>
            <p:nvSpPr>
              <p:cNvPr id="14" name="Action Button: Custom 13">
                <a:hlinkClick r:id="rId9" action="ppaction://hlinksldjump" highlightClick="1"/>
              </p:cNvPr>
              <p:cNvSpPr/>
              <p:nvPr/>
            </p:nvSpPr>
            <p:spPr>
              <a:xfrm>
                <a:off x="443134" y="4543243"/>
                <a:ext cx="3886200" cy="1133856"/>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500" dirty="0" smtClean="0"/>
                  <a:t>Improving perceptions of process effectiveness</a:t>
                </a:r>
                <a:endParaRPr lang="en-US" sz="2500" dirty="0"/>
              </a:p>
            </p:txBody>
          </p:sp>
        </p:grpSp>
      </p:grpSp>
    </p:spTree>
    <p:extLst>
      <p:ext uri="{BB962C8B-B14F-4D97-AF65-F5344CB8AC3E}">
        <p14:creationId xmlns:p14="http://schemas.microsoft.com/office/powerpoint/2010/main" val="33378633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 Management</a:t>
            </a:r>
            <a:endParaRPr lang="en-US" b="1" dirty="0"/>
          </a:p>
        </p:txBody>
      </p:sp>
      <p:grpSp>
        <p:nvGrpSpPr>
          <p:cNvPr id="18" name="Group 17"/>
          <p:cNvGrpSpPr/>
          <p:nvPr/>
        </p:nvGrpSpPr>
        <p:grpSpPr>
          <a:xfrm>
            <a:off x="3604721" y="6168628"/>
            <a:ext cx="1272749" cy="498437"/>
            <a:chOff x="3917601" y="6168628"/>
            <a:chExt cx="1272749" cy="498437"/>
          </a:xfrm>
        </p:grpSpPr>
        <p:sp>
          <p:nvSpPr>
            <p:cNvPr id="20" name="Action Button: Back or Previous 1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Home 20">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3"/>
          <a:stretch>
            <a:fillRect/>
          </a:stretch>
        </p:blipFill>
        <p:spPr>
          <a:xfrm>
            <a:off x="7991028" y="5860236"/>
            <a:ext cx="1152972" cy="997764"/>
          </a:xfrm>
          <a:prstGeom prst="rect">
            <a:avLst/>
          </a:prstGeom>
        </p:spPr>
      </p:pic>
      <p:sp>
        <p:nvSpPr>
          <p:cNvPr id="11" name="Rectangle 10">
            <a:hlinkClick r:id="rId4" action="ppaction://hlinksldjump"/>
          </p:cNvPr>
          <p:cNvSpPr/>
          <p:nvPr/>
        </p:nvSpPr>
        <p:spPr>
          <a:xfrm>
            <a:off x="457200" y="1524000"/>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Facilitated Negotiation</a:t>
            </a:r>
            <a:endParaRPr lang="en-US" sz="3600" dirty="0"/>
          </a:p>
        </p:txBody>
      </p:sp>
      <p:sp>
        <p:nvSpPr>
          <p:cNvPr id="14" name="Rectangle 13">
            <a:hlinkClick r:id="rId5" action="ppaction://hlinksldjump"/>
          </p:cNvPr>
          <p:cNvSpPr/>
          <p:nvPr/>
        </p:nvSpPr>
        <p:spPr>
          <a:xfrm>
            <a:off x="457200" y="2913562"/>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Participant Coaching</a:t>
            </a:r>
            <a:endParaRPr lang="en-US" sz="3600" dirty="0"/>
          </a:p>
        </p:txBody>
      </p:sp>
      <p:sp>
        <p:nvSpPr>
          <p:cNvPr id="15" name="Rectangle 14">
            <a:hlinkClick r:id="rId6" action="ppaction://hlinksldjump"/>
          </p:cNvPr>
          <p:cNvSpPr/>
          <p:nvPr/>
        </p:nvSpPr>
        <p:spPr>
          <a:xfrm>
            <a:off x="465214" y="4303124"/>
            <a:ext cx="3843155"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Team-building Activities</a:t>
            </a:r>
            <a:endParaRPr lang="en-US" sz="3600" dirty="0"/>
          </a:p>
        </p:txBody>
      </p:sp>
      <p:sp>
        <p:nvSpPr>
          <p:cNvPr id="16" name="Rectangle 15">
            <a:hlinkClick r:id="rId7" action="ppaction://hlinksldjump"/>
          </p:cNvPr>
          <p:cNvSpPr/>
          <p:nvPr/>
        </p:nvSpPr>
        <p:spPr>
          <a:xfrm>
            <a:off x="4774665" y="2294981"/>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Caucusing</a:t>
            </a:r>
            <a:endParaRPr lang="en-US" sz="3600" dirty="0"/>
          </a:p>
        </p:txBody>
      </p:sp>
      <p:sp>
        <p:nvSpPr>
          <p:cNvPr id="17" name="Rectangle 16">
            <a:hlinkClick r:id="rId8" action="ppaction://hlinksldjump"/>
          </p:cNvPr>
          <p:cNvSpPr/>
          <p:nvPr/>
        </p:nvSpPr>
        <p:spPr>
          <a:xfrm>
            <a:off x="4774665" y="3684543"/>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Mentoring</a:t>
            </a:r>
            <a:endParaRPr lang="en-US" sz="3600" dirty="0"/>
          </a:p>
        </p:txBody>
      </p:sp>
      <p:sp>
        <p:nvSpPr>
          <p:cNvPr id="22" name="Rectangle 21">
            <a:hlinkClick r:id="rId9"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Barriers</a:t>
            </a:r>
            <a:endParaRPr lang="en-US" dirty="0"/>
          </a:p>
        </p:txBody>
      </p:sp>
    </p:spTree>
    <p:extLst>
      <p:ext uri="{BB962C8B-B14F-4D97-AF65-F5344CB8AC3E}">
        <p14:creationId xmlns:p14="http://schemas.microsoft.com/office/powerpoint/2010/main" val="2425016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175"/>
            <a:ext cx="8229600" cy="990600"/>
          </a:xfrm>
        </p:spPr>
        <p:txBody>
          <a:bodyPr/>
          <a:lstStyle/>
          <a:p>
            <a:r>
              <a:rPr lang="en-US" dirty="0" smtClean="0"/>
              <a:t>How to use this tool</a:t>
            </a:r>
            <a:endParaRPr lang="en-US" dirty="0"/>
          </a:p>
        </p:txBody>
      </p:sp>
      <p:sp>
        <p:nvSpPr>
          <p:cNvPr id="3" name="Content Placeholder 2"/>
          <p:cNvSpPr>
            <a:spLocks noGrp="1"/>
          </p:cNvSpPr>
          <p:nvPr>
            <p:ph idx="1"/>
          </p:nvPr>
        </p:nvSpPr>
        <p:spPr>
          <a:xfrm>
            <a:off x="457200" y="1143000"/>
            <a:ext cx="8229600" cy="5148707"/>
          </a:xfrm>
        </p:spPr>
        <p:txBody>
          <a:bodyPr>
            <a:normAutofit lnSpcReduction="10000"/>
          </a:bodyPr>
          <a:lstStyle/>
          <a:p>
            <a:r>
              <a:rPr lang="en-US" sz="2100" dirty="0" smtClean="0"/>
              <a:t>Begin by putting the </a:t>
            </a:r>
            <a:r>
              <a:rPr lang="en-US" sz="2100" dirty="0" err="1" smtClean="0"/>
              <a:t>Powerpoint</a:t>
            </a:r>
            <a:r>
              <a:rPr lang="en-US" sz="2100" dirty="0" smtClean="0"/>
              <a:t> in “Slide Show” mode.</a:t>
            </a:r>
          </a:p>
          <a:p>
            <a:r>
              <a:rPr lang="en-US" sz="2100" dirty="0" smtClean="0"/>
              <a:t>Green boxes containing text are buttons. </a:t>
            </a:r>
            <a:r>
              <a:rPr lang="en-US" sz="2100" i="1" dirty="0" smtClean="0"/>
              <a:t>Try it out by clicking on the box below.</a:t>
            </a:r>
          </a:p>
          <a:p>
            <a:pPr marL="0" indent="0">
              <a:buNone/>
            </a:pPr>
            <a:endParaRPr lang="en-US" sz="2100" dirty="0" smtClean="0"/>
          </a:p>
          <a:p>
            <a:r>
              <a:rPr lang="en-US" sz="2100" dirty="0" smtClean="0"/>
              <a:t>Forward arrow buttons (    ) at the bottom of the screen will advance you to the next relevant slide. If there is not a forward arrow button, you should use the backward arrow or home button.</a:t>
            </a:r>
          </a:p>
          <a:p>
            <a:r>
              <a:rPr lang="en-US" sz="2100" dirty="0" smtClean="0"/>
              <a:t>Backward arrow buttons (    ) at the bottom of the screen will return you to the last slide you viewed.</a:t>
            </a:r>
          </a:p>
          <a:p>
            <a:r>
              <a:rPr lang="en-US" sz="2100" dirty="0" smtClean="0"/>
              <a:t>Any additional buttons will clearly note their slide destination.</a:t>
            </a:r>
          </a:p>
          <a:p>
            <a:r>
              <a:rPr lang="en-US" sz="2100" dirty="0" smtClean="0"/>
              <a:t>The home button (    ) will return you to the upcoming Home slide.</a:t>
            </a:r>
          </a:p>
          <a:p>
            <a:pPr marL="182880" lvl="1"/>
            <a:r>
              <a:rPr lang="en-US" sz="2100" dirty="0"/>
              <a:t>This tool is intended for use as a decision tree. Slides are not meant to be viewed consecutively. </a:t>
            </a:r>
            <a:r>
              <a:rPr lang="en-US" sz="2100" dirty="0" smtClean="0"/>
              <a:t>Please click through the tool rather than using your keyboard arrow buttons.</a:t>
            </a:r>
          </a:p>
          <a:p>
            <a:r>
              <a:rPr lang="en-US" sz="2100" i="1" dirty="0" smtClean="0"/>
              <a:t>Click the forward arrow button now.</a:t>
            </a:r>
          </a:p>
          <a:p>
            <a:endParaRPr lang="en-US" dirty="0"/>
          </a:p>
        </p:txBody>
      </p:sp>
      <p:sp>
        <p:nvSpPr>
          <p:cNvPr id="5" name="Action Button: Custom 4">
            <a:hlinkClick r:id="rId2" action="ppaction://hlinksldjump" highlightClick="1"/>
          </p:cNvPr>
          <p:cNvSpPr/>
          <p:nvPr/>
        </p:nvSpPr>
        <p:spPr>
          <a:xfrm>
            <a:off x="3419692" y="1905000"/>
            <a:ext cx="2304617" cy="492443"/>
          </a:xfrm>
          <a:prstGeom prst="actionButtonBlank">
            <a:avLst/>
          </a:prstGeom>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2600" dirty="0" smtClean="0"/>
              <a:t>Text</a:t>
            </a:r>
            <a:endParaRPr lang="en-US" sz="2600" dirty="0"/>
          </a:p>
        </p:txBody>
      </p:sp>
      <p:grpSp>
        <p:nvGrpSpPr>
          <p:cNvPr id="9" name="Group 8"/>
          <p:cNvGrpSpPr/>
          <p:nvPr/>
        </p:nvGrpSpPr>
        <p:grpSpPr>
          <a:xfrm>
            <a:off x="3604721" y="6168628"/>
            <a:ext cx="1934559" cy="506492"/>
            <a:chOff x="3917601" y="6168628"/>
            <a:chExt cx="1934559" cy="506492"/>
          </a:xfrm>
        </p:grpSpPr>
        <p:sp>
          <p:nvSpPr>
            <p:cNvPr id="6" name="Action Button: Forward or Next 5">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3917601" y="6172200"/>
              <a:ext cx="502920" cy="50292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Home 3">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stretch>
            <a:fillRect/>
          </a:stretch>
        </p:blipFill>
        <p:spPr>
          <a:xfrm>
            <a:off x="7991028" y="5860236"/>
            <a:ext cx="1152972" cy="997764"/>
          </a:xfrm>
          <a:prstGeom prst="rect">
            <a:avLst/>
          </a:prstGeom>
        </p:spPr>
      </p:pic>
      <p:sp>
        <p:nvSpPr>
          <p:cNvPr id="12" name="Action Button: Forward or Next 11">
            <a:hlinkClick r:id="" action="ppaction://noaction" highlightClick="1"/>
          </p:cNvPr>
          <p:cNvSpPr>
            <a:spLocks noChangeAspect="1"/>
          </p:cNvSpPr>
          <p:nvPr/>
        </p:nvSpPr>
        <p:spPr>
          <a:xfrm>
            <a:off x="3583915" y="2575120"/>
            <a:ext cx="232321" cy="228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noaction" highlightClick="1"/>
          </p:cNvPr>
          <p:cNvSpPr/>
          <p:nvPr/>
        </p:nvSpPr>
        <p:spPr>
          <a:xfrm>
            <a:off x="3764648" y="3486537"/>
            <a:ext cx="228600" cy="2286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2934177" y="4486479"/>
            <a:ext cx="228600" cy="2286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8711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Stakeholders’ Sense of Importance</a:t>
            </a:r>
            <a:endParaRPr lang="en-US" b="1" dirty="0"/>
          </a:p>
        </p:txBody>
      </p:sp>
      <p:grpSp>
        <p:nvGrpSpPr>
          <p:cNvPr id="18" name="Group 17"/>
          <p:cNvGrpSpPr/>
          <p:nvPr/>
        </p:nvGrpSpPr>
        <p:grpSpPr>
          <a:xfrm>
            <a:off x="3604721" y="6168628"/>
            <a:ext cx="1272749" cy="498437"/>
            <a:chOff x="3917601" y="6168628"/>
            <a:chExt cx="1272749" cy="498437"/>
          </a:xfrm>
        </p:grpSpPr>
        <p:sp>
          <p:nvSpPr>
            <p:cNvPr id="20" name="Action Button: Back or Previous 1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Home 20">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a:stretch>
            <a:fillRect/>
          </a:stretch>
        </p:blipFill>
        <p:spPr>
          <a:xfrm>
            <a:off x="7991028" y="5860236"/>
            <a:ext cx="1152972" cy="997764"/>
          </a:xfrm>
          <a:prstGeom prst="rect">
            <a:avLst/>
          </a:prstGeom>
        </p:spPr>
      </p:pic>
      <p:sp>
        <p:nvSpPr>
          <p:cNvPr id="15" name="Rectangle 14">
            <a:hlinkClick r:id="rId4" action="ppaction://hlinksldjump"/>
          </p:cNvPr>
          <p:cNvSpPr/>
          <p:nvPr/>
        </p:nvSpPr>
        <p:spPr>
          <a:xfrm>
            <a:off x="4774665" y="3853895"/>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Subcommittees</a:t>
            </a:r>
            <a:endParaRPr lang="en-US" sz="3600" dirty="0"/>
          </a:p>
        </p:txBody>
      </p:sp>
      <p:sp>
        <p:nvSpPr>
          <p:cNvPr id="16" name="Rectangle 15">
            <a:hlinkClick r:id="rId5" action="ppaction://hlinksldjump"/>
          </p:cNvPr>
          <p:cNvSpPr/>
          <p:nvPr/>
        </p:nvSpPr>
        <p:spPr>
          <a:xfrm>
            <a:off x="480278" y="1526465"/>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Participant Coaching</a:t>
            </a:r>
            <a:endParaRPr lang="en-US" sz="3600" dirty="0"/>
          </a:p>
        </p:txBody>
      </p:sp>
      <p:sp>
        <p:nvSpPr>
          <p:cNvPr id="17" name="Rectangle 16">
            <a:hlinkClick r:id="rId6" action="ppaction://hlinksldjump"/>
          </p:cNvPr>
          <p:cNvSpPr/>
          <p:nvPr/>
        </p:nvSpPr>
        <p:spPr>
          <a:xfrm>
            <a:off x="4787455" y="2302275"/>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Caucusing</a:t>
            </a:r>
            <a:endParaRPr lang="en-US" sz="3600" dirty="0"/>
          </a:p>
        </p:txBody>
      </p:sp>
      <p:sp>
        <p:nvSpPr>
          <p:cNvPr id="22" name="Rectangle 21">
            <a:hlinkClick r:id="rId7" action="ppaction://hlinksldjump"/>
          </p:cNvPr>
          <p:cNvSpPr/>
          <p:nvPr/>
        </p:nvSpPr>
        <p:spPr>
          <a:xfrm>
            <a:off x="480278" y="3078085"/>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Mentoring</a:t>
            </a:r>
            <a:endParaRPr lang="en-US" sz="3600" dirty="0"/>
          </a:p>
        </p:txBody>
      </p:sp>
      <p:sp>
        <p:nvSpPr>
          <p:cNvPr id="23" name="Rectangle 22">
            <a:hlinkClick r:id="rId8" action="ppaction://hlinksldjump"/>
          </p:cNvPr>
          <p:cNvSpPr/>
          <p:nvPr/>
        </p:nvSpPr>
        <p:spPr>
          <a:xfrm>
            <a:off x="480278" y="4629703"/>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Team-building </a:t>
            </a:r>
            <a:r>
              <a:rPr lang="en-US" sz="3600" dirty="0"/>
              <a:t>Activities</a:t>
            </a:r>
          </a:p>
        </p:txBody>
      </p:sp>
      <p:sp>
        <p:nvSpPr>
          <p:cNvPr id="25" name="Rectangle 24">
            <a:hlinkClick r:id="rId9"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Barriers</a:t>
            </a:r>
            <a:endParaRPr lang="en-US" dirty="0"/>
          </a:p>
        </p:txBody>
      </p:sp>
    </p:spTree>
    <p:extLst>
      <p:ext uri="{BB962C8B-B14F-4D97-AF65-F5344CB8AC3E}">
        <p14:creationId xmlns:p14="http://schemas.microsoft.com/office/powerpoint/2010/main" val="17057713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 Management</a:t>
            </a:r>
            <a:endParaRPr lang="en-US" b="1" dirty="0"/>
          </a:p>
        </p:txBody>
      </p:sp>
      <p:grpSp>
        <p:nvGrpSpPr>
          <p:cNvPr id="18" name="Group 17"/>
          <p:cNvGrpSpPr/>
          <p:nvPr/>
        </p:nvGrpSpPr>
        <p:grpSpPr>
          <a:xfrm>
            <a:off x="3604721" y="6168628"/>
            <a:ext cx="1272749" cy="498437"/>
            <a:chOff x="3917601" y="6168628"/>
            <a:chExt cx="1272749" cy="498437"/>
          </a:xfrm>
        </p:grpSpPr>
        <p:sp>
          <p:nvSpPr>
            <p:cNvPr id="20" name="Action Button: Back or Previous 1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Home 20">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7991028" y="5860236"/>
            <a:ext cx="1152972" cy="997764"/>
          </a:xfrm>
          <a:prstGeom prst="rect">
            <a:avLst/>
          </a:prstGeom>
        </p:spPr>
      </p:pic>
      <p:sp>
        <p:nvSpPr>
          <p:cNvPr id="12" name="Rectangle 11">
            <a:hlinkClick r:id="rId4" action="ppaction://hlinksldjump"/>
          </p:cNvPr>
          <p:cNvSpPr/>
          <p:nvPr/>
        </p:nvSpPr>
        <p:spPr>
          <a:xfrm>
            <a:off x="465214" y="1512336"/>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Independent Advisors</a:t>
            </a:r>
            <a:endParaRPr lang="en-US" sz="3600" dirty="0"/>
          </a:p>
        </p:txBody>
      </p:sp>
      <p:sp>
        <p:nvSpPr>
          <p:cNvPr id="13" name="Rectangle 12">
            <a:hlinkClick r:id="rId5" action="ppaction://hlinksldjump"/>
          </p:cNvPr>
          <p:cNvSpPr/>
          <p:nvPr/>
        </p:nvSpPr>
        <p:spPr>
          <a:xfrm>
            <a:off x="465214" y="4542175"/>
            <a:ext cx="3843155"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Subcommittees</a:t>
            </a:r>
            <a:endParaRPr lang="en-US" sz="3600" dirty="0"/>
          </a:p>
        </p:txBody>
      </p:sp>
      <p:sp>
        <p:nvSpPr>
          <p:cNvPr id="14" name="Rectangle 13">
            <a:hlinkClick r:id="rId6" action="ppaction://hlinksldjump"/>
          </p:cNvPr>
          <p:cNvSpPr/>
          <p:nvPr/>
        </p:nvSpPr>
        <p:spPr>
          <a:xfrm>
            <a:off x="4665368" y="2269796"/>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Local Working Groups</a:t>
            </a:r>
          </a:p>
        </p:txBody>
      </p:sp>
      <p:sp>
        <p:nvSpPr>
          <p:cNvPr id="15" name="Rectangle 14">
            <a:hlinkClick r:id="rId7" action="ppaction://hlinksldjump"/>
          </p:cNvPr>
          <p:cNvSpPr/>
          <p:nvPr/>
        </p:nvSpPr>
        <p:spPr>
          <a:xfrm>
            <a:off x="4665368" y="3784716"/>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smtClean="0"/>
              <a:t>Technology-based </a:t>
            </a:r>
            <a:r>
              <a:rPr lang="en-US" sz="3400" dirty="0"/>
              <a:t>Collaboration</a:t>
            </a:r>
          </a:p>
        </p:txBody>
      </p:sp>
      <p:sp>
        <p:nvSpPr>
          <p:cNvPr id="16" name="Rectangle 15">
            <a:hlinkClick r:id="rId8" action="ppaction://hlinksldjump"/>
          </p:cNvPr>
          <p:cNvSpPr/>
          <p:nvPr/>
        </p:nvSpPr>
        <p:spPr>
          <a:xfrm>
            <a:off x="465214" y="3027256"/>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Leadership Committee</a:t>
            </a:r>
            <a:endParaRPr lang="en-US" sz="3600" dirty="0"/>
          </a:p>
        </p:txBody>
      </p:sp>
      <p:sp>
        <p:nvSpPr>
          <p:cNvPr id="23" name="Rectangle 22">
            <a:hlinkClick r:id="rId9"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Barriers</a:t>
            </a:r>
            <a:endParaRPr lang="en-US" dirty="0"/>
          </a:p>
        </p:txBody>
      </p:sp>
    </p:spTree>
    <p:extLst>
      <p:ext uri="{BB962C8B-B14F-4D97-AF65-F5344CB8AC3E}">
        <p14:creationId xmlns:p14="http://schemas.microsoft.com/office/powerpoint/2010/main" val="15017702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Forest Service Relationships</a:t>
            </a:r>
            <a:endParaRPr lang="en-US" b="1" dirty="0"/>
          </a:p>
        </p:txBody>
      </p:sp>
      <p:grpSp>
        <p:nvGrpSpPr>
          <p:cNvPr id="18" name="Group 17"/>
          <p:cNvGrpSpPr/>
          <p:nvPr/>
        </p:nvGrpSpPr>
        <p:grpSpPr>
          <a:xfrm>
            <a:off x="3604721" y="6168628"/>
            <a:ext cx="1272749" cy="498437"/>
            <a:chOff x="3917601" y="6168628"/>
            <a:chExt cx="1272749" cy="498437"/>
          </a:xfrm>
        </p:grpSpPr>
        <p:sp>
          <p:nvSpPr>
            <p:cNvPr id="20" name="Action Button: Back or Previous 1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Home 20">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a:off x="7991028" y="5860236"/>
            <a:ext cx="1152972" cy="997764"/>
          </a:xfrm>
          <a:prstGeom prst="rect">
            <a:avLst/>
          </a:prstGeom>
        </p:spPr>
      </p:pic>
      <p:sp>
        <p:nvSpPr>
          <p:cNvPr id="12" name="Rectangle 11">
            <a:hlinkClick r:id="rId4" action="ppaction://hlinksldjump"/>
          </p:cNvPr>
          <p:cNvSpPr/>
          <p:nvPr/>
        </p:nvSpPr>
        <p:spPr>
          <a:xfrm>
            <a:off x="465214" y="2009859"/>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Independent</a:t>
            </a:r>
          </a:p>
          <a:p>
            <a:pPr algn="ctr"/>
            <a:r>
              <a:rPr lang="en-US" sz="3600" dirty="0" smtClean="0"/>
              <a:t>Advisors</a:t>
            </a:r>
            <a:endParaRPr lang="en-US" sz="3600" dirty="0"/>
          </a:p>
        </p:txBody>
      </p:sp>
      <p:sp>
        <p:nvSpPr>
          <p:cNvPr id="13" name="Rectangle 12">
            <a:hlinkClick r:id="rId5" action="ppaction://hlinksldjump"/>
          </p:cNvPr>
          <p:cNvSpPr/>
          <p:nvPr/>
        </p:nvSpPr>
        <p:spPr>
          <a:xfrm>
            <a:off x="465214" y="3527165"/>
            <a:ext cx="3843155"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Leadership Committee</a:t>
            </a:r>
            <a:endParaRPr lang="en-US" sz="3600" dirty="0"/>
          </a:p>
        </p:txBody>
      </p:sp>
      <p:sp>
        <p:nvSpPr>
          <p:cNvPr id="14" name="Rectangle 13">
            <a:hlinkClick r:id="rId6" action="ppaction://hlinksldjump"/>
          </p:cNvPr>
          <p:cNvSpPr/>
          <p:nvPr/>
        </p:nvSpPr>
        <p:spPr>
          <a:xfrm>
            <a:off x="4665368" y="2026417"/>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Participant Coaching</a:t>
            </a:r>
          </a:p>
        </p:txBody>
      </p:sp>
      <p:sp>
        <p:nvSpPr>
          <p:cNvPr id="15" name="Rectangle 14">
            <a:hlinkClick r:id="rId7" action="ppaction://hlinksldjump"/>
          </p:cNvPr>
          <p:cNvSpPr/>
          <p:nvPr/>
        </p:nvSpPr>
        <p:spPr>
          <a:xfrm>
            <a:off x="4665368" y="3527165"/>
            <a:ext cx="385116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Liaison Outreach</a:t>
            </a:r>
            <a:endParaRPr lang="en-US" sz="3600" dirty="0"/>
          </a:p>
        </p:txBody>
      </p:sp>
      <p:sp>
        <p:nvSpPr>
          <p:cNvPr id="16" name="Rectangle 15">
            <a:hlinkClick r:id="rId8"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Barriers</a:t>
            </a:r>
            <a:endParaRPr lang="en-US" dirty="0"/>
          </a:p>
        </p:txBody>
      </p:sp>
    </p:spTree>
    <p:extLst>
      <p:ext uri="{BB962C8B-B14F-4D97-AF65-F5344CB8AC3E}">
        <p14:creationId xmlns:p14="http://schemas.microsoft.com/office/powerpoint/2010/main" val="38534838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575"/>
            <a:ext cx="8229600" cy="990600"/>
          </a:xfrm>
        </p:spPr>
        <p:txBody>
          <a:bodyPr>
            <a:noAutofit/>
          </a:bodyPr>
          <a:lstStyle/>
          <a:p>
            <a:r>
              <a:rPr lang="en-US" sz="3200" b="1" dirty="0" smtClean="0"/>
              <a:t>Perceptions of Effectiveness</a:t>
            </a:r>
            <a:endParaRPr lang="en-US" sz="3200" b="1" dirty="0"/>
          </a:p>
        </p:txBody>
      </p:sp>
      <p:grpSp>
        <p:nvGrpSpPr>
          <p:cNvPr id="13" name="Group 12"/>
          <p:cNvGrpSpPr/>
          <p:nvPr/>
        </p:nvGrpSpPr>
        <p:grpSpPr>
          <a:xfrm>
            <a:off x="3604721" y="6168628"/>
            <a:ext cx="1272749" cy="498437"/>
            <a:chOff x="3917601" y="6168628"/>
            <a:chExt cx="1272749" cy="498437"/>
          </a:xfrm>
        </p:grpSpPr>
        <p:sp>
          <p:nvSpPr>
            <p:cNvPr id="15" name="Action Button: Back or Previous 14">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Home 15">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78741" y="1401226"/>
            <a:ext cx="7786519" cy="4055547"/>
            <a:chOff x="661800" y="1375586"/>
            <a:chExt cx="7786519" cy="4055547"/>
          </a:xfrm>
        </p:grpSpPr>
        <p:sp>
          <p:nvSpPr>
            <p:cNvPr id="4" name="Rectangle 3">
              <a:hlinkClick r:id="rId3" action="ppaction://hlinksldjump"/>
            </p:cNvPr>
            <p:cNvSpPr/>
            <p:nvPr/>
          </p:nvSpPr>
          <p:spPr>
            <a:xfrm>
              <a:off x="661800" y="1375586"/>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Independent Advisors</a:t>
              </a:r>
              <a:endParaRPr lang="en-US" sz="3600" dirty="0"/>
            </a:p>
          </p:txBody>
        </p:sp>
        <p:sp>
          <p:nvSpPr>
            <p:cNvPr id="9" name="Rectangle 8">
              <a:hlinkClick r:id="rId4" action="ppaction://hlinksldjump"/>
            </p:cNvPr>
            <p:cNvSpPr/>
            <p:nvPr/>
          </p:nvSpPr>
          <p:spPr>
            <a:xfrm>
              <a:off x="661800" y="2784779"/>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Leadership Committee</a:t>
              </a:r>
              <a:endParaRPr lang="en-US" sz="3600" dirty="0"/>
            </a:p>
          </p:txBody>
        </p:sp>
        <p:sp>
          <p:nvSpPr>
            <p:cNvPr id="10" name="Rectangle 9">
              <a:hlinkClick r:id="rId5" action="ppaction://hlinksldjump"/>
            </p:cNvPr>
            <p:cNvSpPr/>
            <p:nvPr/>
          </p:nvSpPr>
          <p:spPr>
            <a:xfrm>
              <a:off x="661801" y="4193971"/>
              <a:ext cx="3727319"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Subcommittees</a:t>
              </a:r>
              <a:endParaRPr lang="en-US" sz="3600" dirty="0"/>
            </a:p>
          </p:txBody>
        </p:sp>
        <p:sp>
          <p:nvSpPr>
            <p:cNvPr id="12" name="Rectangle 11">
              <a:hlinkClick r:id="rId6" action="ppaction://hlinksldjump"/>
            </p:cNvPr>
            <p:cNvSpPr/>
            <p:nvPr/>
          </p:nvSpPr>
          <p:spPr>
            <a:xfrm>
              <a:off x="4720999" y="1388535"/>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Local Working Groups</a:t>
              </a:r>
              <a:endParaRPr lang="en-US" sz="3600" dirty="0"/>
            </a:p>
          </p:txBody>
        </p:sp>
        <p:sp>
          <p:nvSpPr>
            <p:cNvPr id="17" name="Rectangle 16">
              <a:hlinkClick r:id="rId7" action="ppaction://hlinksldjump"/>
            </p:cNvPr>
            <p:cNvSpPr/>
            <p:nvPr/>
          </p:nvSpPr>
          <p:spPr>
            <a:xfrm>
              <a:off x="4720999" y="2784779"/>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Mini-</a:t>
              </a:r>
              <a:r>
                <a:rPr lang="en-US" sz="3600" dirty="0" err="1" smtClean="0"/>
                <a:t>Collaboratives</a:t>
              </a:r>
              <a:endParaRPr lang="en-US" sz="3600" dirty="0"/>
            </a:p>
          </p:txBody>
        </p:sp>
      </p:grpSp>
      <p:pic>
        <p:nvPicPr>
          <p:cNvPr id="18" name="Picture 17"/>
          <p:cNvPicPr>
            <a:picLocks noChangeAspect="1"/>
          </p:cNvPicPr>
          <p:nvPr/>
        </p:nvPicPr>
        <p:blipFill>
          <a:blip r:embed="rId8"/>
          <a:stretch>
            <a:fillRect/>
          </a:stretch>
        </p:blipFill>
        <p:spPr>
          <a:xfrm>
            <a:off x="7991028" y="5860236"/>
            <a:ext cx="1152972" cy="997764"/>
          </a:xfrm>
          <a:prstGeom prst="rect">
            <a:avLst/>
          </a:prstGeom>
        </p:spPr>
      </p:pic>
      <p:sp>
        <p:nvSpPr>
          <p:cNvPr id="19" name="Rectangle 18">
            <a:hlinkClick r:id="rId9" action="ppaction://hlinksldjump"/>
          </p:cNvPr>
          <p:cNvSpPr/>
          <p:nvPr/>
        </p:nvSpPr>
        <p:spPr>
          <a:xfrm>
            <a:off x="4737940" y="4219611"/>
            <a:ext cx="3727320" cy="12371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Team-building </a:t>
            </a:r>
            <a:r>
              <a:rPr lang="en-US" sz="3600" dirty="0"/>
              <a:t>Activities</a:t>
            </a:r>
          </a:p>
        </p:txBody>
      </p:sp>
      <p:sp>
        <p:nvSpPr>
          <p:cNvPr id="20" name="Rectangle 19">
            <a:hlinkClick r:id="rId10" action="ppaction://hlinksldjump"/>
          </p:cNvPr>
          <p:cNvSpPr/>
          <p:nvPr/>
        </p:nvSpPr>
        <p:spPr>
          <a:xfrm>
            <a:off x="457199" y="6168628"/>
            <a:ext cx="2223681"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All Barriers</a:t>
            </a:r>
            <a:endParaRPr lang="en-US" dirty="0"/>
          </a:p>
        </p:txBody>
      </p:sp>
    </p:spTree>
    <p:extLst>
      <p:ext uri="{BB962C8B-B14F-4D97-AF65-F5344CB8AC3E}">
        <p14:creationId xmlns:p14="http://schemas.microsoft.com/office/powerpoint/2010/main" val="8280631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Caucusing</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1015663"/>
          </a:xfrm>
          <a:prstGeom prst="rect">
            <a:avLst/>
          </a:prstGeom>
        </p:spPr>
        <p:txBody>
          <a:bodyPr wrap="square">
            <a:spAutoFit/>
          </a:bodyPr>
          <a:lstStyle/>
          <a:p>
            <a:r>
              <a:rPr lang="en-US" sz="2000" b="1" dirty="0" smtClean="0"/>
              <a:t>What is it? </a:t>
            </a:r>
            <a:r>
              <a:rPr lang="en-US" sz="2000" dirty="0" smtClean="0"/>
              <a:t>Members who share a </a:t>
            </a:r>
            <a:r>
              <a:rPr lang="en-US" sz="2000" dirty="0"/>
              <a:t>common interest </a:t>
            </a:r>
            <a:r>
              <a:rPr lang="en-US" sz="2000" dirty="0" smtClean="0"/>
              <a:t>convene </a:t>
            </a:r>
            <a:r>
              <a:rPr lang="en-US" sz="2000" dirty="0"/>
              <a:t>separately from the </a:t>
            </a:r>
            <a:r>
              <a:rPr lang="en-US" sz="2000" dirty="0" smtClean="0"/>
              <a:t>rest of the collaborative in order to discuss an issue or create a proposal for the larger collaborative.</a:t>
            </a:r>
            <a:endParaRPr lang="en-US" sz="2000" dirty="0"/>
          </a:p>
        </p:txBody>
      </p:sp>
      <p:grpSp>
        <p:nvGrpSpPr>
          <p:cNvPr id="8" name="Group 7"/>
          <p:cNvGrpSpPr>
            <a:grpSpLocks noChangeAspect="1"/>
          </p:cNvGrpSpPr>
          <p:nvPr/>
        </p:nvGrpSpPr>
        <p:grpSpPr>
          <a:xfrm>
            <a:off x="1128112" y="2601796"/>
            <a:ext cx="6887776" cy="3258440"/>
            <a:chOff x="1578165" y="2769189"/>
            <a:chExt cx="5987671" cy="2832622"/>
          </a:xfrm>
        </p:grpSpPr>
        <p:cxnSp>
          <p:nvCxnSpPr>
            <p:cNvPr id="62" name="Straight Arrow Connector 61"/>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3" name="Group 2"/>
            <p:cNvGrpSpPr/>
            <p:nvPr/>
          </p:nvGrpSpPr>
          <p:grpSpPr>
            <a:xfrm>
              <a:off x="5999848" y="3474595"/>
              <a:ext cx="1565988" cy="1421811"/>
              <a:chOff x="5999848" y="3529506"/>
              <a:chExt cx="1565988" cy="1421811"/>
            </a:xfrm>
          </p:grpSpPr>
          <p:sp>
            <p:nvSpPr>
              <p:cNvPr id="64" name="Oval 63"/>
              <p:cNvSpPr>
                <a:spLocks noChangeAspect="1"/>
              </p:cNvSpPr>
              <p:nvPr/>
            </p:nvSpPr>
            <p:spPr>
              <a:xfrm>
                <a:off x="6400800" y="4191000"/>
                <a:ext cx="760317" cy="760317"/>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999848" y="3529506"/>
                <a:ext cx="760317" cy="760317"/>
              </a:xfrm>
              <a:prstGeom prst="ellipse">
                <a:avLst/>
              </a:prstGeom>
              <a:solidFill>
                <a:srgbClr val="3366FF"/>
              </a:solidFill>
              <a:ln>
                <a:solidFill>
                  <a:srgbClr val="3366FF"/>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solidFill>
                <a:srgbClr val="3366FF"/>
              </a:solidFill>
              <a:ln>
                <a:solidFill>
                  <a:srgbClr val="3366FF"/>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1" name="Picture 30"/>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3495551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Caucusing</a:t>
            </a:r>
            <a:endParaRPr lang="en-US" b="1" dirty="0"/>
          </a:p>
        </p:txBody>
      </p:sp>
      <p:grpSp>
        <p:nvGrpSpPr>
          <p:cNvPr id="60" name="Group 59"/>
          <p:cNvGrpSpPr>
            <a:grpSpLocks noChangeAspect="1"/>
          </p:cNvGrpSpPr>
          <p:nvPr/>
        </p:nvGrpSpPr>
        <p:grpSpPr>
          <a:xfrm>
            <a:off x="555198" y="1528748"/>
            <a:ext cx="8033605" cy="3800504"/>
            <a:chOff x="1578165" y="2769189"/>
            <a:chExt cx="5987671" cy="2832622"/>
          </a:xfrm>
        </p:grpSpPr>
        <p:cxnSp>
          <p:nvCxnSpPr>
            <p:cNvPr id="61" name="Straight Arrow Connector 60"/>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2" name="Group 61"/>
            <p:cNvGrpSpPr>
              <a:grpSpLocks noChangeAspect="1"/>
            </p:cNvGrpSpPr>
            <p:nvPr/>
          </p:nvGrpSpPr>
          <p:grpSpPr>
            <a:xfrm>
              <a:off x="1578165" y="2769189"/>
              <a:ext cx="5987671" cy="2832622"/>
              <a:chOff x="1578165" y="2769189"/>
              <a:chExt cx="5987671" cy="2832622"/>
            </a:xfrm>
          </p:grpSpPr>
          <p:grpSp>
            <p:nvGrpSpPr>
              <p:cNvPr id="63" name="Group 62"/>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4" name="Group 63"/>
              <p:cNvGrpSpPr/>
              <p:nvPr/>
            </p:nvGrpSpPr>
            <p:grpSpPr>
              <a:xfrm>
                <a:off x="5999848" y="3474595"/>
                <a:ext cx="1565988" cy="1421811"/>
                <a:chOff x="5999848" y="3529506"/>
                <a:chExt cx="1565988" cy="1421811"/>
              </a:xfrm>
            </p:grpSpPr>
            <p:sp>
              <p:nvSpPr>
                <p:cNvPr id="65" name="Oval 64"/>
                <p:cNvSpPr>
                  <a:spLocks noChangeAspect="1"/>
                </p:cNvSpPr>
                <p:nvPr/>
              </p:nvSpPr>
              <p:spPr>
                <a:xfrm>
                  <a:off x="6400800" y="4191000"/>
                  <a:ext cx="760317" cy="760317"/>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5999848" y="3529506"/>
                  <a:ext cx="760317" cy="760317"/>
                </a:xfrm>
                <a:prstGeom prst="ellipse">
                  <a:avLst/>
                </a:prstGeom>
                <a:solidFill>
                  <a:srgbClr val="3366FF"/>
                </a:solidFill>
                <a:ln>
                  <a:solidFill>
                    <a:srgbClr val="3366FF"/>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solidFill>
                  <a:srgbClr val="3366FF"/>
                </a:solidFill>
                <a:ln>
                  <a:solidFill>
                    <a:srgbClr val="3366FF"/>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83" name="Text Placeholder 5"/>
          <p:cNvSpPr>
            <a:spLocks noGrp="1"/>
          </p:cNvSpPr>
          <p:nvPr>
            <p:ph idx="1"/>
          </p:nvPr>
        </p:nvSpPr>
        <p:spPr>
          <a:xfrm>
            <a:off x="457200" y="1347174"/>
            <a:ext cx="8229600" cy="4689521"/>
          </a:xfrm>
          <a:solidFill>
            <a:schemeClr val="bg1">
              <a:alpha val="84000"/>
            </a:schemeClr>
          </a:solidFill>
        </p:spPr>
        <p:txBody>
          <a:bodyPr>
            <a:normAutofit lnSpcReduction="10000"/>
          </a:bodyPr>
          <a:lstStyle/>
          <a:p>
            <a:pPr marL="0" indent="0">
              <a:buNone/>
            </a:pPr>
            <a:r>
              <a:rPr lang="en-US" sz="2600" b="1" dirty="0" smtClean="0"/>
              <a:t>Why use it?</a:t>
            </a:r>
          </a:p>
          <a:p>
            <a:pPr lvl="1"/>
            <a:r>
              <a:rPr lang="en-US" sz="2400" dirty="0" smtClean="0"/>
              <a:t>Enables groups </a:t>
            </a:r>
            <a:r>
              <a:rPr lang="en-US" sz="2400" dirty="0"/>
              <a:t>to communicate and clarify their interests </a:t>
            </a:r>
            <a:r>
              <a:rPr lang="en-US" sz="2400" dirty="0" smtClean="0"/>
              <a:t>apart from </a:t>
            </a:r>
            <a:r>
              <a:rPr lang="en-US" sz="2400" dirty="0"/>
              <a:t>the </a:t>
            </a:r>
            <a:r>
              <a:rPr lang="en-US" sz="2400" dirty="0" smtClean="0"/>
              <a:t>entire collaborative.</a:t>
            </a:r>
          </a:p>
          <a:p>
            <a:pPr lvl="1"/>
            <a:r>
              <a:rPr lang="en-US" sz="2400" dirty="0" smtClean="0"/>
              <a:t>Allows ideas and concerns to be voiced in a smaller settings and then reported back to collaborative, potentially increasing efficiency or time management.</a:t>
            </a:r>
            <a:endParaRPr lang="en-US" sz="2400" b="1" dirty="0" smtClean="0"/>
          </a:p>
          <a:p>
            <a:pPr marL="274320" lvl="1" indent="0">
              <a:buNone/>
            </a:pPr>
            <a:r>
              <a:rPr lang="en-US" sz="2600" b="1" dirty="0" smtClean="0"/>
              <a:t>When? </a:t>
            </a:r>
            <a:r>
              <a:rPr lang="en-US" sz="2600" dirty="0" err="1" smtClean="0"/>
              <a:t>Collaboratives</a:t>
            </a:r>
            <a:r>
              <a:rPr lang="en-US" sz="2600" dirty="0" smtClean="0"/>
              <a:t> can use caucusing when…</a:t>
            </a:r>
          </a:p>
          <a:p>
            <a:pPr lvl="1"/>
            <a:r>
              <a:rPr lang="en-US" sz="2200" dirty="0" smtClean="0"/>
              <a:t>They want to test proposals with various representatives before submitting to the larger group.</a:t>
            </a:r>
          </a:p>
          <a:p>
            <a:pPr lvl="1"/>
            <a:r>
              <a:rPr lang="en-US" sz="2200" dirty="0" smtClean="0"/>
              <a:t>Interest groups in a larger collaborative are in conflict with one another and caucusing may allow them to address each other’s concerns.</a:t>
            </a:r>
            <a:endParaRPr lang="en-US" dirty="0" smtClean="0"/>
          </a:p>
          <a:p>
            <a:pPr lvl="1"/>
            <a:endParaRPr lang="en-US" dirty="0"/>
          </a:p>
        </p:txBody>
      </p:sp>
      <p:pic>
        <p:nvPicPr>
          <p:cNvPr id="34" name="Picture 33"/>
          <p:cNvPicPr>
            <a:picLocks noChangeAspect="1"/>
          </p:cNvPicPr>
          <p:nvPr/>
        </p:nvPicPr>
        <p:blipFill>
          <a:blip r:embed="rId2"/>
          <a:stretch>
            <a:fillRect/>
          </a:stretch>
        </p:blipFill>
        <p:spPr>
          <a:xfrm>
            <a:off x="7991028" y="5860236"/>
            <a:ext cx="1152972" cy="997764"/>
          </a:xfrm>
          <a:prstGeom prst="rect">
            <a:avLst/>
          </a:prstGeom>
        </p:spPr>
      </p:pic>
      <p:grpSp>
        <p:nvGrpSpPr>
          <p:cNvPr id="40" name="Group 39"/>
          <p:cNvGrpSpPr/>
          <p:nvPr/>
        </p:nvGrpSpPr>
        <p:grpSpPr>
          <a:xfrm>
            <a:off x="3604721" y="6168628"/>
            <a:ext cx="1934559" cy="498437"/>
            <a:chOff x="3917601" y="6168628"/>
            <a:chExt cx="1934559" cy="498437"/>
          </a:xfrm>
        </p:grpSpPr>
        <p:sp>
          <p:nvSpPr>
            <p:cNvPr id="41" name="Action Button: Forward or Next 40">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Action Button: Back or Previous 41">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ction Button: Home 42">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8853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
                                            <p:bg/>
                                          </p:spTgt>
                                        </p:tgtEl>
                                        <p:attrNameLst>
                                          <p:attrName>style.visibility</p:attrName>
                                        </p:attrNameLst>
                                      </p:cBhvr>
                                      <p:to>
                                        <p:strVal val="visible"/>
                                      </p:to>
                                    </p:set>
                                    <p:animEffect transition="in" filter="dissolve">
                                      <p:cBhvr>
                                        <p:cTn id="7" dur="500"/>
                                        <p:tgtEl>
                                          <p:spTgt spid="8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xEl>
                                              <p:pRg st="0" end="0"/>
                                            </p:txEl>
                                          </p:spTgt>
                                        </p:tgtEl>
                                        <p:attrNameLst>
                                          <p:attrName>style.visibility</p:attrName>
                                        </p:attrNameLst>
                                      </p:cBhvr>
                                      <p:to>
                                        <p:strVal val="visible"/>
                                      </p:to>
                                    </p:set>
                                    <p:animEffect transition="in" filter="dissolve">
                                      <p:cBhvr>
                                        <p:cTn id="10"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Caucusing</a:t>
            </a:r>
            <a:endParaRPr lang="en-US" b="1" dirty="0"/>
          </a:p>
        </p:txBody>
      </p:sp>
      <p:grpSp>
        <p:nvGrpSpPr>
          <p:cNvPr id="60" name="Group 59"/>
          <p:cNvGrpSpPr>
            <a:grpSpLocks noChangeAspect="1"/>
          </p:cNvGrpSpPr>
          <p:nvPr/>
        </p:nvGrpSpPr>
        <p:grpSpPr>
          <a:xfrm>
            <a:off x="555198" y="1528748"/>
            <a:ext cx="8033605" cy="3800504"/>
            <a:chOff x="1578165" y="2769189"/>
            <a:chExt cx="5987671" cy="2832622"/>
          </a:xfrm>
        </p:grpSpPr>
        <p:cxnSp>
          <p:nvCxnSpPr>
            <p:cNvPr id="61" name="Straight Arrow Connector 60"/>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2" name="Group 61"/>
            <p:cNvGrpSpPr>
              <a:grpSpLocks noChangeAspect="1"/>
            </p:cNvGrpSpPr>
            <p:nvPr/>
          </p:nvGrpSpPr>
          <p:grpSpPr>
            <a:xfrm>
              <a:off x="1578165" y="2769189"/>
              <a:ext cx="5987671" cy="2832622"/>
              <a:chOff x="1578165" y="2769189"/>
              <a:chExt cx="5987671" cy="2832622"/>
            </a:xfrm>
          </p:grpSpPr>
          <p:grpSp>
            <p:nvGrpSpPr>
              <p:cNvPr id="63" name="Group 62"/>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4" name="Group 63"/>
              <p:cNvGrpSpPr/>
              <p:nvPr/>
            </p:nvGrpSpPr>
            <p:grpSpPr>
              <a:xfrm>
                <a:off x="5999848" y="3474595"/>
                <a:ext cx="1565988" cy="1421811"/>
                <a:chOff x="5999848" y="3529506"/>
                <a:chExt cx="1565988" cy="1421811"/>
              </a:xfrm>
            </p:grpSpPr>
            <p:sp>
              <p:nvSpPr>
                <p:cNvPr id="65" name="Oval 64"/>
                <p:cNvSpPr>
                  <a:spLocks noChangeAspect="1"/>
                </p:cNvSpPr>
                <p:nvPr/>
              </p:nvSpPr>
              <p:spPr>
                <a:xfrm>
                  <a:off x="6400800" y="4191000"/>
                  <a:ext cx="760317" cy="760317"/>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5999848" y="3529506"/>
                  <a:ext cx="760317" cy="760317"/>
                </a:xfrm>
                <a:prstGeom prst="ellipse">
                  <a:avLst/>
                </a:prstGeom>
                <a:solidFill>
                  <a:srgbClr val="3366FF"/>
                </a:solidFill>
                <a:ln>
                  <a:solidFill>
                    <a:srgbClr val="3366FF"/>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solidFill>
                  <a:srgbClr val="3366FF"/>
                </a:solidFill>
                <a:ln>
                  <a:solidFill>
                    <a:srgbClr val="3366FF"/>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1"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sz="2600" b="1" dirty="0" smtClean="0"/>
              <a:t>How?</a:t>
            </a:r>
          </a:p>
          <a:p>
            <a:pPr lvl="1"/>
            <a:r>
              <a:rPr lang="en-US" sz="2500" dirty="0" smtClean="0"/>
              <a:t>Consider involving even stakeholders </a:t>
            </a:r>
            <a:r>
              <a:rPr lang="en-US" sz="2500" dirty="0"/>
              <a:t>who </a:t>
            </a:r>
            <a:r>
              <a:rPr lang="en-US" sz="2500" dirty="0" smtClean="0"/>
              <a:t>might not </a:t>
            </a:r>
            <a:r>
              <a:rPr lang="en-US" sz="2500" dirty="0"/>
              <a:t>otherwise participate in the collaborative process.  </a:t>
            </a:r>
            <a:endParaRPr lang="en-US" sz="2500" dirty="0" smtClean="0"/>
          </a:p>
          <a:p>
            <a:pPr lvl="1"/>
            <a:r>
              <a:rPr lang="en-US" sz="2500" dirty="0" smtClean="0"/>
              <a:t>Identify an appropriate level of generality. Caucusing may involve </a:t>
            </a:r>
            <a:r>
              <a:rPr lang="en-US" sz="2500" dirty="0"/>
              <a:t>a broad interest </a:t>
            </a:r>
            <a:r>
              <a:rPr lang="en-US" sz="2500" dirty="0" smtClean="0"/>
              <a:t>group or </a:t>
            </a:r>
            <a:r>
              <a:rPr lang="en-US" sz="2500" dirty="0"/>
              <a:t>smaller interest groups, like members of a particular environmental </a:t>
            </a:r>
            <a:r>
              <a:rPr lang="en-US" sz="2500" dirty="0" smtClean="0"/>
              <a:t>organization.</a:t>
            </a:r>
            <a:endParaRPr lang="en-US" sz="2500" dirty="0"/>
          </a:p>
        </p:txBody>
      </p:sp>
      <p:pic>
        <p:nvPicPr>
          <p:cNvPr id="35" name="Picture 34"/>
          <p:cNvPicPr>
            <a:picLocks noChangeAspect="1"/>
          </p:cNvPicPr>
          <p:nvPr/>
        </p:nvPicPr>
        <p:blipFill>
          <a:blip r:embed="rId3"/>
          <a:stretch>
            <a:fillRect/>
          </a:stretch>
        </p:blipFill>
        <p:spPr>
          <a:xfrm>
            <a:off x="7991028" y="5860236"/>
            <a:ext cx="1152972" cy="997764"/>
          </a:xfrm>
          <a:prstGeom prst="rect">
            <a:avLst/>
          </a:prstGeom>
        </p:spPr>
      </p:pic>
      <p:grpSp>
        <p:nvGrpSpPr>
          <p:cNvPr id="33" name="Group 32"/>
          <p:cNvGrpSpPr/>
          <p:nvPr/>
        </p:nvGrpSpPr>
        <p:grpSpPr>
          <a:xfrm>
            <a:off x="1382575" y="6150836"/>
            <a:ext cx="6378850" cy="524284"/>
            <a:chOff x="1382575" y="6150836"/>
            <a:chExt cx="6378850" cy="524284"/>
          </a:xfrm>
        </p:grpSpPr>
        <p:sp>
          <p:nvSpPr>
            <p:cNvPr id="34" name="Rectangle 33">
              <a:hlinkClick r:id="rId4"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6" name="Rectangle 35">
              <a:hlinkClick r:id="rId5"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7" name="Group 36"/>
          <p:cNvGrpSpPr/>
          <p:nvPr/>
        </p:nvGrpSpPr>
        <p:grpSpPr>
          <a:xfrm>
            <a:off x="3604721" y="6168628"/>
            <a:ext cx="1272749" cy="498437"/>
            <a:chOff x="3917601" y="6168628"/>
            <a:chExt cx="1272749" cy="498437"/>
          </a:xfrm>
        </p:grpSpPr>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6"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Custom 39">
            <a:hlinkClick r:id="rId7" action="ppaction://hlinkfile" highlightClick="1"/>
          </p:cNvPr>
          <p:cNvSpPr/>
          <p:nvPr/>
        </p:nvSpPr>
        <p:spPr>
          <a:xfrm>
            <a:off x="1108706" y="4821426"/>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16630913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Facilitated Negotiation</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1154162"/>
          </a:xfrm>
          <a:prstGeom prst="rect">
            <a:avLst/>
          </a:prstGeom>
        </p:spPr>
        <p:txBody>
          <a:bodyPr wrap="square">
            <a:spAutoFit/>
          </a:bodyPr>
          <a:lstStyle/>
          <a:p>
            <a:r>
              <a:rPr lang="en-US" sz="2300" b="1" dirty="0" smtClean="0"/>
              <a:t>What is it? </a:t>
            </a:r>
            <a:r>
              <a:rPr lang="en-US" sz="2300" dirty="0"/>
              <a:t>Facilitated negotiation </a:t>
            </a:r>
            <a:r>
              <a:rPr lang="en-US" sz="2300" dirty="0" smtClean="0"/>
              <a:t>enlists a neutral third party to moderate conversations and resolve conflicts between stakeholders.</a:t>
            </a:r>
            <a:endParaRPr lang="en-US" sz="2300" dirty="0"/>
          </a:p>
        </p:txBody>
      </p:sp>
      <p:grpSp>
        <p:nvGrpSpPr>
          <p:cNvPr id="3" name="Group 2"/>
          <p:cNvGrpSpPr>
            <a:grpSpLocks noChangeAspect="1"/>
          </p:cNvGrpSpPr>
          <p:nvPr/>
        </p:nvGrpSpPr>
        <p:grpSpPr>
          <a:xfrm>
            <a:off x="1938262" y="2573863"/>
            <a:ext cx="5267476" cy="3117943"/>
            <a:chOff x="3017150" y="2765947"/>
            <a:chExt cx="3109699" cy="1800875"/>
          </a:xfrm>
        </p:grpSpPr>
        <p:sp>
          <p:nvSpPr>
            <p:cNvPr id="40" name="Oval 39"/>
            <p:cNvSpPr>
              <a:spLocks noChangeAspect="1"/>
            </p:cNvSpPr>
            <p:nvPr/>
          </p:nvSpPr>
          <p:spPr>
            <a:xfrm>
              <a:off x="3017150" y="3806505"/>
              <a:ext cx="760317" cy="760317"/>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366532" y="3804175"/>
              <a:ext cx="760317" cy="760317"/>
            </a:xfrm>
            <a:prstGeom prst="ellipse">
              <a:avLst/>
            </a:prstGeom>
            <a:solidFill>
              <a:srgbClr val="408000"/>
            </a:solidFill>
            <a:ln>
              <a:solidFill>
                <a:srgbClr val="408000"/>
              </a:solidFill>
            </a:ln>
            <a:scene3d>
              <a:camera prst="orthographicFront">
                <a:rot lat="0" lon="0" rev="81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Arrow Connector 86"/>
            <p:cNvCxnSpPr/>
            <p:nvPr/>
          </p:nvCxnSpPr>
          <p:spPr>
            <a:xfrm>
              <a:off x="3945672" y="4267831"/>
              <a:ext cx="1252655" cy="0"/>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59" name="Oval 58"/>
            <p:cNvSpPr>
              <a:spLocks noChangeAspect="1"/>
            </p:cNvSpPr>
            <p:nvPr/>
          </p:nvSpPr>
          <p:spPr>
            <a:xfrm>
              <a:off x="4191841" y="2765947"/>
              <a:ext cx="760317" cy="760317"/>
            </a:xfrm>
            <a:prstGeom prst="ellipse">
              <a:avLst/>
            </a:prstGeom>
            <a:solidFill>
              <a:schemeClr val="tx1">
                <a:lumMod val="75000"/>
                <a:lumOff val="25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6448633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Facilitated Negotiation</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a:grpSpLocks noChangeAspect="1"/>
          </p:cNvGrpSpPr>
          <p:nvPr/>
        </p:nvGrpSpPr>
        <p:grpSpPr>
          <a:xfrm>
            <a:off x="1777137" y="1774655"/>
            <a:ext cx="5589727" cy="3308691"/>
            <a:chOff x="3017150" y="2765947"/>
            <a:chExt cx="3109699" cy="1800875"/>
          </a:xfrm>
        </p:grpSpPr>
        <p:sp>
          <p:nvSpPr>
            <p:cNvPr id="61" name="Oval 60"/>
            <p:cNvSpPr>
              <a:spLocks noChangeAspect="1"/>
            </p:cNvSpPr>
            <p:nvPr/>
          </p:nvSpPr>
          <p:spPr>
            <a:xfrm>
              <a:off x="3017150" y="3806505"/>
              <a:ext cx="760317" cy="760317"/>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5366532" y="3804175"/>
              <a:ext cx="760317" cy="760317"/>
            </a:xfrm>
            <a:prstGeom prst="ellipse">
              <a:avLst/>
            </a:prstGeom>
            <a:solidFill>
              <a:srgbClr val="408000"/>
            </a:solidFill>
            <a:ln>
              <a:solidFill>
                <a:srgbClr val="408000"/>
              </a:solidFill>
            </a:ln>
            <a:scene3d>
              <a:camera prst="orthographicFront">
                <a:rot lat="0" lon="0" rev="81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3945672" y="4267831"/>
              <a:ext cx="1252655" cy="0"/>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4191841" y="2765947"/>
              <a:ext cx="760317" cy="760317"/>
            </a:xfrm>
            <a:prstGeom prst="ellipse">
              <a:avLst/>
            </a:prstGeom>
            <a:solidFill>
              <a:schemeClr val="tx1">
                <a:lumMod val="75000"/>
                <a:lumOff val="25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Text Placeholder 5"/>
          <p:cNvSpPr>
            <a:spLocks noGrp="1"/>
          </p:cNvSpPr>
          <p:nvPr>
            <p:ph idx="1"/>
          </p:nvPr>
        </p:nvSpPr>
        <p:spPr>
          <a:xfrm>
            <a:off x="457200" y="1347174"/>
            <a:ext cx="8229600" cy="4689521"/>
          </a:xfrm>
          <a:solidFill>
            <a:schemeClr val="bg1">
              <a:alpha val="84000"/>
            </a:schemeClr>
          </a:solidFill>
        </p:spPr>
        <p:txBody>
          <a:bodyPr>
            <a:normAutofit/>
          </a:bodyPr>
          <a:lstStyle/>
          <a:p>
            <a:pPr marL="0" indent="0">
              <a:buNone/>
            </a:pPr>
            <a:r>
              <a:rPr lang="en-US" sz="2600" b="1" dirty="0" smtClean="0"/>
              <a:t>Why use it?</a:t>
            </a:r>
            <a:endParaRPr lang="en-US" sz="2900" dirty="0" smtClean="0"/>
          </a:p>
          <a:p>
            <a:r>
              <a:rPr lang="en-US" sz="2500" dirty="0" smtClean="0"/>
              <a:t>Improves </a:t>
            </a:r>
            <a:r>
              <a:rPr lang="en-US" sz="2500" dirty="0"/>
              <a:t>relationships between </a:t>
            </a:r>
            <a:r>
              <a:rPr lang="en-US" sz="2500" dirty="0" smtClean="0"/>
              <a:t>stakeholders</a:t>
            </a:r>
            <a:endParaRPr lang="en-US" sz="2500" dirty="0"/>
          </a:p>
          <a:p>
            <a:r>
              <a:rPr lang="en-US" sz="2500" dirty="0" smtClean="0"/>
              <a:t>Reduces unproductive arguments</a:t>
            </a:r>
          </a:p>
          <a:p>
            <a:r>
              <a:rPr lang="en-US" sz="2500" dirty="0" smtClean="0"/>
              <a:t>Helps resolve interpersonal conflicts </a:t>
            </a:r>
            <a:r>
              <a:rPr lang="en-US" sz="2500" dirty="0"/>
              <a:t>that may prevent agreement on </a:t>
            </a:r>
            <a:r>
              <a:rPr lang="en-US" sz="2500" dirty="0" smtClean="0"/>
              <a:t>substantive topics  </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a:t>
            </a:r>
            <a:r>
              <a:rPr lang="en-US" sz="2600" dirty="0" smtClean="0"/>
              <a:t>facilitated negotiation when…</a:t>
            </a:r>
          </a:p>
          <a:p>
            <a:r>
              <a:rPr lang="en-US" sz="2500" dirty="0" smtClean="0"/>
              <a:t>An interpersonal conflict arises between two or more members (whether in group meetings, over email chains, or on traditional and social media).</a:t>
            </a:r>
          </a:p>
        </p:txBody>
      </p:sp>
      <p:pic>
        <p:nvPicPr>
          <p:cNvPr id="15" name="Picture 14"/>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174653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
                                            <p:bg/>
                                          </p:spTgt>
                                        </p:tgtEl>
                                        <p:attrNameLst>
                                          <p:attrName>style.visibility</p:attrName>
                                        </p:attrNameLst>
                                      </p:cBhvr>
                                      <p:to>
                                        <p:strVal val="visible"/>
                                      </p:to>
                                    </p:set>
                                    <p:animEffect transition="in" filter="dissolve">
                                      <p:cBhvr>
                                        <p:cTn id="7" dur="500"/>
                                        <p:tgtEl>
                                          <p:spTgt spid="6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dissolve">
                                      <p:cBhvr>
                                        <p:cTn id="10"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Facilitated Negotiation</a:t>
            </a:r>
            <a:endParaRPr lang="en-US" b="1" dirty="0"/>
          </a:p>
        </p:txBody>
      </p:sp>
      <p:grpSp>
        <p:nvGrpSpPr>
          <p:cNvPr id="9" name="Group 8"/>
          <p:cNvGrpSpPr/>
          <p:nvPr/>
        </p:nvGrpSpPr>
        <p:grpSpPr>
          <a:xfrm>
            <a:off x="3604721" y="6168628"/>
            <a:ext cx="1272749" cy="498437"/>
            <a:chOff x="3917601" y="6168628"/>
            <a:chExt cx="1272749" cy="498437"/>
          </a:xfrm>
        </p:grpSpPr>
        <p:sp>
          <p:nvSpPr>
            <p:cNvPr id="11" name="Action Button: Back or Previous 10">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a:grpSpLocks noChangeAspect="1"/>
          </p:cNvGrpSpPr>
          <p:nvPr/>
        </p:nvGrpSpPr>
        <p:grpSpPr>
          <a:xfrm>
            <a:off x="1777137" y="1774655"/>
            <a:ext cx="5589727" cy="3308691"/>
            <a:chOff x="3017150" y="2765947"/>
            <a:chExt cx="3109699" cy="1800875"/>
          </a:xfrm>
        </p:grpSpPr>
        <p:sp>
          <p:nvSpPr>
            <p:cNvPr id="61" name="Oval 60"/>
            <p:cNvSpPr>
              <a:spLocks noChangeAspect="1"/>
            </p:cNvSpPr>
            <p:nvPr/>
          </p:nvSpPr>
          <p:spPr>
            <a:xfrm>
              <a:off x="3017150" y="3806505"/>
              <a:ext cx="760317" cy="760317"/>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5366532" y="3804175"/>
              <a:ext cx="760317" cy="760317"/>
            </a:xfrm>
            <a:prstGeom prst="ellipse">
              <a:avLst/>
            </a:prstGeom>
            <a:solidFill>
              <a:srgbClr val="408000"/>
            </a:solidFill>
            <a:ln>
              <a:solidFill>
                <a:srgbClr val="408000"/>
              </a:solidFill>
            </a:ln>
            <a:scene3d>
              <a:camera prst="orthographicFront">
                <a:rot lat="0" lon="0" rev="81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3945672" y="4267831"/>
              <a:ext cx="1252655" cy="0"/>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4191841" y="2765947"/>
              <a:ext cx="760317" cy="760317"/>
            </a:xfrm>
            <a:prstGeom prst="ellipse">
              <a:avLst/>
            </a:prstGeom>
            <a:solidFill>
              <a:schemeClr val="tx1">
                <a:lumMod val="75000"/>
                <a:lumOff val="25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b="1" dirty="0" smtClean="0"/>
              <a:t>How?</a:t>
            </a:r>
          </a:p>
          <a:p>
            <a:pPr lvl="1"/>
            <a:r>
              <a:rPr lang="en-US" sz="2200" dirty="0" smtClean="0"/>
              <a:t>Select a neutral third party to reach out to the members involved in conflict. This party may be facilitator or another collaborative member who both parties perceive as neutral in the conflict.</a:t>
            </a:r>
          </a:p>
          <a:p>
            <a:pPr lvl="1"/>
            <a:r>
              <a:rPr lang="en-US" sz="2200" dirty="0" smtClean="0"/>
              <a:t>Listen to stakeholders separately before bringing them together to discuss their differences.</a:t>
            </a:r>
          </a:p>
          <a:p>
            <a:pPr lvl="1"/>
            <a:r>
              <a:rPr lang="en-US" sz="2200" dirty="0" smtClean="0"/>
              <a:t>Empathize with all sides but evaluate none.</a:t>
            </a:r>
          </a:p>
          <a:p>
            <a:pPr lvl="1"/>
            <a:r>
              <a:rPr lang="en-US" sz="2200" dirty="0" smtClean="0"/>
              <a:t>Remind them and the larger group of their group norms regarding civil behavior.</a:t>
            </a:r>
            <a:endParaRPr lang="en-US" sz="2200" dirty="0"/>
          </a:p>
          <a:p>
            <a:pPr marL="0" indent="0">
              <a:buNone/>
            </a:pPr>
            <a:endParaRPr lang="en-US" dirty="0"/>
          </a:p>
          <a:p>
            <a:endParaRPr lang="en-US" dirty="0"/>
          </a:p>
        </p:txBody>
      </p:sp>
      <p:pic>
        <p:nvPicPr>
          <p:cNvPr id="18" name="Picture 17"/>
          <p:cNvPicPr>
            <a:picLocks noChangeAspect="1"/>
          </p:cNvPicPr>
          <p:nvPr/>
        </p:nvPicPr>
        <p:blipFill>
          <a:blip r:embed="rId4"/>
          <a:stretch>
            <a:fillRect/>
          </a:stretch>
        </p:blipFill>
        <p:spPr>
          <a:xfrm>
            <a:off x="7991028" y="5860236"/>
            <a:ext cx="1152972" cy="997764"/>
          </a:xfrm>
          <a:prstGeom prst="rect">
            <a:avLst/>
          </a:prstGeom>
        </p:spPr>
      </p:pic>
      <p:grpSp>
        <p:nvGrpSpPr>
          <p:cNvPr id="16" name="Group 15"/>
          <p:cNvGrpSpPr/>
          <p:nvPr/>
        </p:nvGrpSpPr>
        <p:grpSpPr>
          <a:xfrm>
            <a:off x="1382575" y="6150836"/>
            <a:ext cx="6378850" cy="524284"/>
            <a:chOff x="1382575" y="6150836"/>
            <a:chExt cx="6378850" cy="524284"/>
          </a:xfrm>
        </p:grpSpPr>
        <p:sp>
          <p:nvSpPr>
            <p:cNvPr id="17" name="Rectangle 16">
              <a:hlinkClick r:id="rId5"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19" name="Rectangle 18">
              <a:hlinkClick r:id="rId6"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sp>
        <p:nvSpPr>
          <p:cNvPr id="21" name="Action Button: Custom 20">
            <a:hlinkClick r:id="rId7" action="ppaction://hlinkfile" highlightClick="1"/>
          </p:cNvPr>
          <p:cNvSpPr/>
          <p:nvPr/>
        </p:nvSpPr>
        <p:spPr>
          <a:xfrm>
            <a:off x="1108706" y="5187334"/>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1538239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p:txBody>
          <a:bodyPr>
            <a:normAutofit/>
          </a:bodyPr>
          <a:lstStyle/>
          <a:p>
            <a:r>
              <a:rPr lang="en-US" dirty="0" smtClean="0"/>
              <a:t>Fall 2016 </a:t>
            </a:r>
            <a:r>
              <a:rPr lang="en-US" b="1" dirty="0" smtClean="0"/>
              <a:t>Harvard Negotiation and Mediation Program</a:t>
            </a:r>
            <a:r>
              <a:rPr lang="en-US" dirty="0" smtClean="0"/>
              <a:t> (“HNMCP”) students created this tool at the request of the </a:t>
            </a:r>
            <a:r>
              <a:rPr lang="en-US" b="1" dirty="0" smtClean="0"/>
              <a:t>National Forest Foundation</a:t>
            </a:r>
            <a:r>
              <a:rPr lang="en-US" dirty="0" smtClean="0"/>
              <a:t> (“NFF”)</a:t>
            </a:r>
            <a:r>
              <a:rPr lang="en-US" dirty="0"/>
              <a:t> </a:t>
            </a:r>
            <a:r>
              <a:rPr lang="en-US" dirty="0" smtClean="0"/>
              <a:t>to address the felt problem of </a:t>
            </a:r>
            <a:r>
              <a:rPr lang="en-US" b="1" dirty="0" smtClean="0"/>
              <a:t>stakeholder disengagement</a:t>
            </a:r>
            <a:r>
              <a:rPr lang="en-US" dirty="0" smtClean="0"/>
              <a:t> from forest collaboration.</a:t>
            </a:r>
          </a:p>
          <a:p>
            <a:r>
              <a:rPr lang="en-US" b="1" dirty="0" smtClean="0"/>
              <a:t>Key questions to address:</a:t>
            </a:r>
          </a:p>
          <a:p>
            <a:pPr marL="731520" lvl="1" indent="-457200">
              <a:buFont typeface="+mj-lt"/>
              <a:buAutoNum type="arabicPeriod"/>
            </a:pPr>
            <a:r>
              <a:rPr lang="en-US" sz="2100" dirty="0" smtClean="0"/>
              <a:t>Why do stakeholders engage in </a:t>
            </a:r>
            <a:r>
              <a:rPr lang="en-US" sz="2100" dirty="0" err="1" smtClean="0"/>
              <a:t>collaboratives</a:t>
            </a:r>
            <a:r>
              <a:rPr lang="en-US" sz="2100" dirty="0" smtClean="0"/>
              <a:t>?</a:t>
            </a:r>
            <a:endParaRPr lang="en-US" sz="2100" dirty="0"/>
          </a:p>
          <a:p>
            <a:pPr marL="731520" lvl="1" indent="-457200">
              <a:buFont typeface="+mj-lt"/>
              <a:buAutoNum type="arabicPeriod"/>
            </a:pPr>
            <a:r>
              <a:rPr lang="en-US" sz="2100" dirty="0" smtClean="0"/>
              <a:t>Why do stakeholders disengage from </a:t>
            </a:r>
            <a:r>
              <a:rPr lang="en-US" sz="2100" dirty="0" err="1" smtClean="0"/>
              <a:t>collaboratives</a:t>
            </a:r>
            <a:r>
              <a:rPr lang="en-US" sz="2100" dirty="0" smtClean="0"/>
              <a:t>?</a:t>
            </a:r>
          </a:p>
          <a:p>
            <a:pPr marL="731520" lvl="1" indent="-457200">
              <a:buFont typeface="+mj-lt"/>
              <a:buAutoNum type="arabicPeriod"/>
            </a:pPr>
            <a:r>
              <a:rPr lang="en-US" sz="2100" dirty="0" smtClean="0"/>
              <a:t>What structures and strategies can </a:t>
            </a:r>
            <a:r>
              <a:rPr lang="en-US" sz="2100" dirty="0" err="1" smtClean="0"/>
              <a:t>collaboratives</a:t>
            </a:r>
            <a:r>
              <a:rPr lang="en-US" sz="2100" dirty="0" smtClean="0"/>
              <a:t> use to promote engagement?</a:t>
            </a:r>
            <a:endParaRPr lang="en-US" sz="2100" dirty="0"/>
          </a:p>
        </p:txBody>
      </p:sp>
      <p:grpSp>
        <p:nvGrpSpPr>
          <p:cNvPr id="8" name="Group 7"/>
          <p:cNvGrpSpPr/>
          <p:nvPr/>
        </p:nvGrpSpPr>
        <p:grpSpPr>
          <a:xfrm>
            <a:off x="3604721" y="6168628"/>
            <a:ext cx="1934559" cy="498437"/>
            <a:chOff x="3917601" y="6168628"/>
            <a:chExt cx="1934559" cy="498437"/>
          </a:xfrm>
        </p:grpSpPr>
        <p:sp>
          <p:nvSpPr>
            <p:cNvPr id="9" name="Action Button: Forward or Next 8">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Home 10">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stretch>
            <a:fillRect/>
          </a:stretch>
        </p:blipFill>
        <p:spPr>
          <a:xfrm>
            <a:off x="7991028" y="5860236"/>
            <a:ext cx="1152972" cy="997764"/>
          </a:xfrm>
          <a:prstGeom prst="rect">
            <a:avLst/>
          </a:prstGeom>
        </p:spPr>
      </p:pic>
      <p:pic>
        <p:nvPicPr>
          <p:cNvPr id="13" name="Picture 12"/>
          <p:cNvPicPr>
            <a:picLocks noChangeAspect="1"/>
          </p:cNvPicPr>
          <p:nvPr/>
        </p:nvPicPr>
        <p:blipFill>
          <a:blip r:embed="rId5"/>
          <a:stretch>
            <a:fillRect/>
          </a:stretch>
        </p:blipFill>
        <p:spPr>
          <a:xfrm>
            <a:off x="111125" y="5817267"/>
            <a:ext cx="2160751" cy="938221"/>
          </a:xfrm>
          <a:prstGeom prst="rect">
            <a:avLst/>
          </a:prstGeom>
        </p:spPr>
      </p:pic>
    </p:spTree>
    <p:extLst>
      <p:ext uri="{BB962C8B-B14F-4D97-AF65-F5344CB8AC3E}">
        <p14:creationId xmlns:p14="http://schemas.microsoft.com/office/powerpoint/2010/main" val="20260067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Independent Advisors</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a:grpSpLocks noChangeAspect="1"/>
          </p:cNvGrpSpPr>
          <p:nvPr/>
        </p:nvGrpSpPr>
        <p:grpSpPr>
          <a:xfrm>
            <a:off x="508148" y="2141041"/>
            <a:ext cx="8127705" cy="3453782"/>
            <a:chOff x="1533210" y="2762201"/>
            <a:chExt cx="6665944" cy="2832622"/>
          </a:xfrm>
        </p:grpSpPr>
        <p:grpSp>
          <p:nvGrpSpPr>
            <p:cNvPr id="3" name="Group 2"/>
            <p:cNvGrpSpPr/>
            <p:nvPr/>
          </p:nvGrpSpPr>
          <p:grpSpPr>
            <a:xfrm>
              <a:off x="1533210" y="3043860"/>
              <a:ext cx="1937051" cy="2273964"/>
              <a:chOff x="1533210" y="3043860"/>
              <a:chExt cx="1937051" cy="2273964"/>
            </a:xfrm>
          </p:grpSpPr>
          <p:grpSp>
            <p:nvGrpSpPr>
              <p:cNvPr id="31" name="Group 30"/>
              <p:cNvGrpSpPr/>
              <p:nvPr/>
            </p:nvGrpSpPr>
            <p:grpSpPr>
              <a:xfrm>
                <a:off x="1533210" y="3799518"/>
                <a:ext cx="1937051" cy="762646"/>
                <a:chOff x="3604720" y="1414577"/>
                <a:chExt cx="1747205" cy="687901"/>
              </a:xfrm>
            </p:grpSpPr>
            <p:sp>
              <p:nvSpPr>
                <p:cNvPr id="22" name="Oval 21"/>
                <p:cNvSpPr>
                  <a:spLocks noChangeAspect="1"/>
                </p:cNvSpPr>
                <p:nvPr/>
              </p:nvSpPr>
              <p:spPr>
                <a:xfrm>
                  <a:off x="3604720"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4666125"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1364753" y="3800682"/>
                <a:ext cx="2273964" cy="760319"/>
                <a:chOff x="3377015" y="1414577"/>
                <a:chExt cx="2051098" cy="685801"/>
              </a:xfrm>
            </p:grpSpPr>
            <p:sp>
              <p:nvSpPr>
                <p:cNvPr id="33" name="Oval 32"/>
                <p:cNvSpPr>
                  <a:spLocks noChangeAspect="1"/>
                </p:cNvSpPr>
                <p:nvPr/>
              </p:nvSpPr>
              <p:spPr>
                <a:xfrm>
                  <a:off x="3377015"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4742313" y="14145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5366531" y="2762201"/>
              <a:ext cx="2832623" cy="2832622"/>
              <a:chOff x="3294499" y="868900"/>
              <a:chExt cx="2555003" cy="2555003"/>
            </a:xfrm>
          </p:grpSpPr>
          <p:grpSp>
            <p:nvGrpSpPr>
              <p:cNvPr id="45" name="Group 44"/>
              <p:cNvGrpSpPr/>
              <p:nvPr/>
            </p:nvGrpSpPr>
            <p:grpSpPr>
              <a:xfrm>
                <a:off x="3294499" y="868900"/>
                <a:ext cx="2555003" cy="2555003"/>
                <a:chOff x="3294499" y="868900"/>
                <a:chExt cx="2555003" cy="2555003"/>
              </a:xfrm>
            </p:grpSpPr>
            <p:grpSp>
              <p:nvGrpSpPr>
                <p:cNvPr id="53" name="Group 52"/>
                <p:cNvGrpSpPr/>
                <p:nvPr/>
              </p:nvGrpSpPr>
              <p:grpSpPr>
                <a:xfrm>
                  <a:off x="3294499" y="1802451"/>
                  <a:ext cx="2555003" cy="687901"/>
                  <a:chOff x="3261821" y="1414577"/>
                  <a:chExt cx="2555003" cy="687901"/>
                </a:xfrm>
              </p:grpSpPr>
              <p:sp>
                <p:nvSpPr>
                  <p:cNvPr id="57" name="Oval 5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3294499" y="1802451"/>
                  <a:ext cx="2555003" cy="687901"/>
                  <a:chOff x="3261821" y="1414577"/>
                  <a:chExt cx="2555003" cy="687901"/>
                </a:xfrm>
              </p:grpSpPr>
              <p:sp>
                <p:nvSpPr>
                  <p:cNvPr id="55" name="Oval 5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3294499" y="1804552"/>
                <a:ext cx="2555003" cy="690002"/>
                <a:chOff x="6463748" y="4017351"/>
                <a:chExt cx="2555003" cy="690002"/>
              </a:xfrm>
            </p:grpSpPr>
            <p:grpSp>
              <p:nvGrpSpPr>
                <p:cNvPr id="47" name="Group 46"/>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51" name="Oval 50"/>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9" name="Oval 4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87" name="Straight Arrow Connector 86"/>
            <p:cNvCxnSpPr/>
            <p:nvPr/>
          </p:nvCxnSpPr>
          <p:spPr>
            <a:xfrm>
              <a:off x="3945673" y="4180842"/>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457200" y="1371600"/>
            <a:ext cx="8222440" cy="769441"/>
          </a:xfrm>
          <a:prstGeom prst="rect">
            <a:avLst/>
          </a:prstGeom>
        </p:spPr>
        <p:txBody>
          <a:bodyPr wrap="square">
            <a:spAutoFit/>
          </a:bodyPr>
          <a:lstStyle/>
          <a:p>
            <a:r>
              <a:rPr lang="en-US" sz="2200" b="1" dirty="0" smtClean="0"/>
              <a:t>What is it? </a:t>
            </a:r>
            <a:r>
              <a:rPr lang="en-US" sz="2200" dirty="0" smtClean="0"/>
              <a:t>An independent group of experts advises, trains, or otherwise supports stakeholders in a collaborative.</a:t>
            </a:r>
            <a:endParaRPr lang="en-US" sz="2200" dirty="0"/>
          </a:p>
        </p:txBody>
      </p:sp>
      <p:pic>
        <p:nvPicPr>
          <p:cNvPr id="37" name="Picture 36"/>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8620046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Independent Advisors</a:t>
            </a:r>
            <a:endParaRPr lang="en-US" b="1" dirty="0"/>
          </a:p>
        </p:txBody>
      </p:sp>
      <p:grpSp>
        <p:nvGrpSpPr>
          <p:cNvPr id="60" name="Group 59"/>
          <p:cNvGrpSpPr>
            <a:grpSpLocks noChangeAspect="1"/>
          </p:cNvGrpSpPr>
          <p:nvPr/>
        </p:nvGrpSpPr>
        <p:grpSpPr>
          <a:xfrm>
            <a:off x="596599" y="1739696"/>
            <a:ext cx="7950802" cy="3378609"/>
            <a:chOff x="1533210" y="2762201"/>
            <a:chExt cx="6665944" cy="2832622"/>
          </a:xfrm>
        </p:grpSpPr>
        <p:grpSp>
          <p:nvGrpSpPr>
            <p:cNvPr id="61" name="Group 60"/>
            <p:cNvGrpSpPr/>
            <p:nvPr/>
          </p:nvGrpSpPr>
          <p:grpSpPr>
            <a:xfrm>
              <a:off x="1533210" y="3043860"/>
              <a:ext cx="1937051" cy="2273964"/>
              <a:chOff x="1533210" y="3043860"/>
              <a:chExt cx="1937051" cy="2273964"/>
            </a:xfrm>
          </p:grpSpPr>
          <p:grpSp>
            <p:nvGrpSpPr>
              <p:cNvPr id="78" name="Group 77"/>
              <p:cNvGrpSpPr/>
              <p:nvPr/>
            </p:nvGrpSpPr>
            <p:grpSpPr>
              <a:xfrm>
                <a:off x="1533210" y="3799518"/>
                <a:ext cx="1937051" cy="762646"/>
                <a:chOff x="3604720" y="1414577"/>
                <a:chExt cx="1747205" cy="687901"/>
              </a:xfrm>
            </p:grpSpPr>
            <p:sp>
              <p:nvSpPr>
                <p:cNvPr id="83" name="Oval 82"/>
                <p:cNvSpPr>
                  <a:spLocks noChangeAspect="1"/>
                </p:cNvSpPr>
                <p:nvPr/>
              </p:nvSpPr>
              <p:spPr>
                <a:xfrm>
                  <a:off x="3604720"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666125"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rot="5400000">
                <a:off x="1364753" y="3800682"/>
                <a:ext cx="2273964" cy="760319"/>
                <a:chOff x="3377015" y="1414577"/>
                <a:chExt cx="2051098" cy="685801"/>
              </a:xfrm>
            </p:grpSpPr>
            <p:sp>
              <p:nvSpPr>
                <p:cNvPr id="80" name="Oval 79"/>
                <p:cNvSpPr>
                  <a:spLocks noChangeAspect="1"/>
                </p:cNvSpPr>
                <p:nvPr/>
              </p:nvSpPr>
              <p:spPr>
                <a:xfrm>
                  <a:off x="3377015"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742313" y="14145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5366531" y="2762201"/>
              <a:ext cx="2832623" cy="2832622"/>
              <a:chOff x="3294499" y="868900"/>
              <a:chExt cx="2555003" cy="2555003"/>
            </a:xfrm>
          </p:grpSpPr>
          <p:grpSp>
            <p:nvGrpSpPr>
              <p:cNvPr id="64" name="Group 63"/>
              <p:cNvGrpSpPr/>
              <p:nvPr/>
            </p:nvGrpSpPr>
            <p:grpSpPr>
              <a:xfrm>
                <a:off x="3294499" y="868900"/>
                <a:ext cx="2555003" cy="2555003"/>
                <a:chOff x="3294499" y="868900"/>
                <a:chExt cx="2555003" cy="2555003"/>
              </a:xfrm>
            </p:grpSpPr>
            <p:grpSp>
              <p:nvGrpSpPr>
                <p:cNvPr id="72" name="Group 71"/>
                <p:cNvGrpSpPr/>
                <p:nvPr/>
              </p:nvGrpSpPr>
              <p:grpSpPr>
                <a:xfrm>
                  <a:off x="3294499" y="1802451"/>
                  <a:ext cx="2555003" cy="687901"/>
                  <a:chOff x="3261821" y="1414577"/>
                  <a:chExt cx="2555003" cy="687901"/>
                </a:xfrm>
              </p:grpSpPr>
              <p:sp>
                <p:nvSpPr>
                  <p:cNvPr id="76" name="Oval 7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rot="5400000">
                  <a:off x="3294499" y="1802451"/>
                  <a:ext cx="2555003" cy="687901"/>
                  <a:chOff x="3261821" y="1414577"/>
                  <a:chExt cx="2555003" cy="687901"/>
                </a:xfrm>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3294499" y="1804552"/>
                <a:ext cx="2555003" cy="690002"/>
                <a:chOff x="6463748" y="4017351"/>
                <a:chExt cx="2555003" cy="690002"/>
              </a:xfrm>
            </p:grpSpPr>
            <p:grpSp>
              <p:nvGrpSpPr>
                <p:cNvPr id="66" name="Group 65"/>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0" name="Oval 6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68" name="Oval 6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63" name="Straight Arrow Connector 62"/>
            <p:cNvCxnSpPr/>
            <p:nvPr/>
          </p:nvCxnSpPr>
          <p:spPr>
            <a:xfrm>
              <a:off x="3945673" y="4180842"/>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13" name="Text Placeholder 5"/>
          <p:cNvSpPr>
            <a:spLocks noGrp="1"/>
          </p:cNvSpPr>
          <p:nvPr>
            <p:ph idx="1"/>
          </p:nvPr>
        </p:nvSpPr>
        <p:spPr>
          <a:xfrm>
            <a:off x="457200" y="1347174"/>
            <a:ext cx="8229600" cy="4689521"/>
          </a:xfrm>
          <a:solidFill>
            <a:schemeClr val="bg1">
              <a:alpha val="84000"/>
            </a:schemeClr>
          </a:solidFill>
        </p:spPr>
        <p:txBody>
          <a:bodyPr>
            <a:normAutofit/>
          </a:bodyPr>
          <a:lstStyle/>
          <a:p>
            <a:pPr marL="0" indent="0">
              <a:buNone/>
            </a:pPr>
            <a:r>
              <a:rPr lang="en-US" sz="2600" b="1" dirty="0" smtClean="0"/>
              <a:t>Why use it?</a:t>
            </a:r>
          </a:p>
          <a:p>
            <a:pPr lvl="1"/>
            <a:r>
              <a:rPr lang="en-US" sz="2200" dirty="0" smtClean="0"/>
              <a:t>Lends expertise and informs the collaborative of best practices in collaboration</a:t>
            </a:r>
          </a:p>
          <a:p>
            <a:pPr lvl="1"/>
            <a:r>
              <a:rPr lang="en-US" sz="2200" dirty="0" smtClean="0"/>
              <a:t>Counsels collaborative on process and content</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a:t>
            </a:r>
            <a:r>
              <a:rPr lang="en-US" sz="2600" dirty="0" smtClean="0"/>
              <a:t>enlist independent advisors when…</a:t>
            </a:r>
            <a:endParaRPr lang="en-US" sz="2600" dirty="0"/>
          </a:p>
          <a:p>
            <a:pPr lvl="1"/>
            <a:r>
              <a:rPr lang="en-US" sz="2200" dirty="0" smtClean="0"/>
              <a:t>They want outside expertise in establishing collaborative procedures.</a:t>
            </a:r>
          </a:p>
          <a:p>
            <a:pPr lvl="1"/>
            <a:r>
              <a:rPr lang="en-US" sz="2200" dirty="0" smtClean="0"/>
              <a:t>They want to increase collaborative efficiency and effectiveness by learning from best practices.</a:t>
            </a:r>
          </a:p>
        </p:txBody>
      </p:sp>
      <p:pic>
        <p:nvPicPr>
          <p:cNvPr id="36" name="Picture 35"/>
          <p:cNvPicPr>
            <a:picLocks noChangeAspect="1"/>
          </p:cNvPicPr>
          <p:nvPr/>
        </p:nvPicPr>
        <p:blipFill>
          <a:blip r:embed="rId2"/>
          <a:stretch>
            <a:fillRect/>
          </a:stretch>
        </p:blipFill>
        <p:spPr>
          <a:xfrm>
            <a:off x="7991028" y="5860236"/>
            <a:ext cx="1152972" cy="997764"/>
          </a:xfrm>
          <a:prstGeom prst="rect">
            <a:avLst/>
          </a:prstGeom>
        </p:spPr>
      </p:pic>
      <p:grpSp>
        <p:nvGrpSpPr>
          <p:cNvPr id="41" name="Group 40"/>
          <p:cNvGrpSpPr/>
          <p:nvPr/>
        </p:nvGrpSpPr>
        <p:grpSpPr>
          <a:xfrm>
            <a:off x="3604721" y="6168628"/>
            <a:ext cx="1934559" cy="498437"/>
            <a:chOff x="3917601" y="6168628"/>
            <a:chExt cx="1934559" cy="498437"/>
          </a:xfrm>
        </p:grpSpPr>
        <p:sp>
          <p:nvSpPr>
            <p:cNvPr id="42" name="Action Button: Forward or Next 41">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ction Button: Back or Previous 42">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Action Button: Home 43">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1882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bg/>
                                          </p:spTgt>
                                        </p:tgtEl>
                                        <p:attrNameLst>
                                          <p:attrName>style.visibility</p:attrName>
                                        </p:attrNameLst>
                                      </p:cBhvr>
                                      <p:to>
                                        <p:strVal val="visible"/>
                                      </p:to>
                                    </p:set>
                                    <p:animEffect transition="in" filter="dissolve">
                                      <p:cBhvr>
                                        <p:cTn id="7" dur="500"/>
                                        <p:tgtEl>
                                          <p:spTgt spid="11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3">
                                            <p:txEl>
                                              <p:pRg st="0" end="0"/>
                                            </p:txEl>
                                          </p:spTgt>
                                        </p:tgtEl>
                                        <p:attrNameLst>
                                          <p:attrName>style.visibility</p:attrName>
                                        </p:attrNameLst>
                                      </p:cBhvr>
                                      <p:to>
                                        <p:strVal val="visible"/>
                                      </p:to>
                                    </p:set>
                                    <p:animEffect transition="in" filter="dissolve">
                                      <p:cBhvr>
                                        <p:cTn id="10" dur="500"/>
                                        <p:tgtEl>
                                          <p:spTgt spid="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Independent Advisors</a:t>
            </a:r>
            <a:endParaRPr lang="en-US" b="1" dirty="0"/>
          </a:p>
        </p:txBody>
      </p:sp>
      <p:grpSp>
        <p:nvGrpSpPr>
          <p:cNvPr id="60" name="Group 59"/>
          <p:cNvGrpSpPr>
            <a:grpSpLocks noChangeAspect="1"/>
          </p:cNvGrpSpPr>
          <p:nvPr/>
        </p:nvGrpSpPr>
        <p:grpSpPr>
          <a:xfrm>
            <a:off x="596599" y="1739696"/>
            <a:ext cx="7950802" cy="3378609"/>
            <a:chOff x="1533210" y="2762201"/>
            <a:chExt cx="6665944" cy="2832622"/>
          </a:xfrm>
        </p:grpSpPr>
        <p:grpSp>
          <p:nvGrpSpPr>
            <p:cNvPr id="61" name="Group 60"/>
            <p:cNvGrpSpPr/>
            <p:nvPr/>
          </p:nvGrpSpPr>
          <p:grpSpPr>
            <a:xfrm>
              <a:off x="1533210" y="3043860"/>
              <a:ext cx="1937051" cy="2273964"/>
              <a:chOff x="1533210" y="3043860"/>
              <a:chExt cx="1937051" cy="2273964"/>
            </a:xfrm>
          </p:grpSpPr>
          <p:grpSp>
            <p:nvGrpSpPr>
              <p:cNvPr id="78" name="Group 77"/>
              <p:cNvGrpSpPr/>
              <p:nvPr/>
            </p:nvGrpSpPr>
            <p:grpSpPr>
              <a:xfrm>
                <a:off x="1533210" y="3799518"/>
                <a:ext cx="1937051" cy="762646"/>
                <a:chOff x="3604720" y="1414577"/>
                <a:chExt cx="1747205" cy="687901"/>
              </a:xfrm>
            </p:grpSpPr>
            <p:sp>
              <p:nvSpPr>
                <p:cNvPr id="83" name="Oval 82"/>
                <p:cNvSpPr>
                  <a:spLocks noChangeAspect="1"/>
                </p:cNvSpPr>
                <p:nvPr/>
              </p:nvSpPr>
              <p:spPr>
                <a:xfrm>
                  <a:off x="3604720" y="14166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666125"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rot="5400000">
                <a:off x="1364753" y="3800682"/>
                <a:ext cx="2273964" cy="760319"/>
                <a:chOff x="3377015" y="1414577"/>
                <a:chExt cx="2051098" cy="685801"/>
              </a:xfrm>
            </p:grpSpPr>
            <p:sp>
              <p:nvSpPr>
                <p:cNvPr id="80" name="Oval 79"/>
                <p:cNvSpPr>
                  <a:spLocks noChangeAspect="1"/>
                </p:cNvSpPr>
                <p:nvPr/>
              </p:nvSpPr>
              <p:spPr>
                <a:xfrm>
                  <a:off x="3377015"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742313" y="1414578"/>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5366531" y="2762201"/>
              <a:ext cx="2832623" cy="2832622"/>
              <a:chOff x="3294499" y="868900"/>
              <a:chExt cx="2555003" cy="2555003"/>
            </a:xfrm>
          </p:grpSpPr>
          <p:grpSp>
            <p:nvGrpSpPr>
              <p:cNvPr id="64" name="Group 63"/>
              <p:cNvGrpSpPr/>
              <p:nvPr/>
            </p:nvGrpSpPr>
            <p:grpSpPr>
              <a:xfrm>
                <a:off x="3294499" y="868900"/>
                <a:ext cx="2555003" cy="2555003"/>
                <a:chOff x="3294499" y="868900"/>
                <a:chExt cx="2555003" cy="2555003"/>
              </a:xfrm>
            </p:grpSpPr>
            <p:grpSp>
              <p:nvGrpSpPr>
                <p:cNvPr id="72" name="Group 71"/>
                <p:cNvGrpSpPr/>
                <p:nvPr/>
              </p:nvGrpSpPr>
              <p:grpSpPr>
                <a:xfrm>
                  <a:off x="3294499" y="1802451"/>
                  <a:ext cx="2555003" cy="687901"/>
                  <a:chOff x="3261821" y="1414577"/>
                  <a:chExt cx="2555003" cy="687901"/>
                </a:xfrm>
              </p:grpSpPr>
              <p:sp>
                <p:nvSpPr>
                  <p:cNvPr id="76" name="Oval 7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rot="5400000">
                  <a:off x="3294499" y="1802451"/>
                  <a:ext cx="2555003" cy="687901"/>
                  <a:chOff x="3261821" y="1414577"/>
                  <a:chExt cx="2555003" cy="687901"/>
                </a:xfrm>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3294499" y="1804552"/>
                <a:ext cx="2555003" cy="690002"/>
                <a:chOff x="6463748" y="4017351"/>
                <a:chExt cx="2555003" cy="690002"/>
              </a:xfrm>
            </p:grpSpPr>
            <p:grpSp>
              <p:nvGrpSpPr>
                <p:cNvPr id="66" name="Group 65"/>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0" name="Oval 6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5131024" y="1414577"/>
                    <a:ext cx="685800" cy="6858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68" name="Oval 6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63" name="Straight Arrow Connector 62"/>
            <p:cNvCxnSpPr/>
            <p:nvPr/>
          </p:nvCxnSpPr>
          <p:spPr>
            <a:xfrm>
              <a:off x="3945673" y="4180842"/>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33"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sz="2600" b="1" dirty="0" smtClean="0"/>
              <a:t>How?</a:t>
            </a:r>
          </a:p>
          <a:p>
            <a:pPr lvl="1"/>
            <a:r>
              <a:rPr lang="en-US" sz="2400" dirty="0" smtClean="0">
                <a:solidFill>
                  <a:srgbClr val="000000"/>
                </a:solidFill>
              </a:rPr>
              <a:t>Identify only a single advisor if this meets the </a:t>
            </a:r>
            <a:r>
              <a:rPr lang="en-US" sz="2400" dirty="0" err="1" smtClean="0">
                <a:solidFill>
                  <a:srgbClr val="000000"/>
                </a:solidFill>
              </a:rPr>
              <a:t>collaborative’s</a:t>
            </a:r>
            <a:r>
              <a:rPr lang="en-US" sz="2400" dirty="0" smtClean="0">
                <a:solidFill>
                  <a:srgbClr val="000000"/>
                </a:solidFill>
              </a:rPr>
              <a:t> needs.</a:t>
            </a:r>
          </a:p>
          <a:p>
            <a:pPr lvl="1"/>
            <a:r>
              <a:rPr lang="en-US" sz="2400" dirty="0" smtClean="0">
                <a:solidFill>
                  <a:srgbClr val="000000"/>
                </a:solidFill>
              </a:rPr>
              <a:t>Recruit independent advisors who study collaboration generally or specialize in the </a:t>
            </a:r>
            <a:r>
              <a:rPr lang="en-US" sz="2400" dirty="0" err="1" smtClean="0">
                <a:solidFill>
                  <a:srgbClr val="000000"/>
                </a:solidFill>
              </a:rPr>
              <a:t>collaborative’s</a:t>
            </a:r>
            <a:r>
              <a:rPr lang="en-US" sz="2400" dirty="0" smtClean="0">
                <a:solidFill>
                  <a:srgbClr val="000000"/>
                </a:solidFill>
              </a:rPr>
              <a:t> focus area.</a:t>
            </a:r>
          </a:p>
          <a:p>
            <a:pPr lvl="1"/>
            <a:r>
              <a:rPr lang="en-US" sz="2400" dirty="0" smtClean="0">
                <a:solidFill>
                  <a:srgbClr val="000000"/>
                </a:solidFill>
              </a:rPr>
              <a:t>Consider partnering with another collaborative to appoint a joint group of advisors.</a:t>
            </a:r>
            <a:endParaRPr lang="en-US" sz="2400" b="1" dirty="0" smtClean="0"/>
          </a:p>
        </p:txBody>
      </p:sp>
      <p:pic>
        <p:nvPicPr>
          <p:cNvPr id="37" name="Picture 36"/>
          <p:cNvPicPr>
            <a:picLocks noChangeAspect="1"/>
          </p:cNvPicPr>
          <p:nvPr/>
        </p:nvPicPr>
        <p:blipFill>
          <a:blip r:embed="rId3"/>
          <a:stretch>
            <a:fillRect/>
          </a:stretch>
        </p:blipFill>
        <p:spPr>
          <a:xfrm>
            <a:off x="7991028" y="5860236"/>
            <a:ext cx="1152972" cy="997764"/>
          </a:xfrm>
          <a:prstGeom prst="rect">
            <a:avLst/>
          </a:prstGeom>
        </p:spPr>
      </p:pic>
      <p:grpSp>
        <p:nvGrpSpPr>
          <p:cNvPr id="35" name="Group 34"/>
          <p:cNvGrpSpPr/>
          <p:nvPr/>
        </p:nvGrpSpPr>
        <p:grpSpPr>
          <a:xfrm>
            <a:off x="1382575" y="6150836"/>
            <a:ext cx="6378850" cy="524284"/>
            <a:chOff x="1382575" y="6150836"/>
            <a:chExt cx="6378850" cy="524284"/>
          </a:xfrm>
        </p:grpSpPr>
        <p:sp>
          <p:nvSpPr>
            <p:cNvPr id="36" name="Rectangle 35">
              <a:hlinkClick r:id="rId4"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8" name="Rectangle 37">
              <a:hlinkClick r:id="rId5"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9" name="Group 38"/>
          <p:cNvGrpSpPr/>
          <p:nvPr/>
        </p:nvGrpSpPr>
        <p:grpSpPr>
          <a:xfrm>
            <a:off x="3604721" y="6168628"/>
            <a:ext cx="1272749" cy="498437"/>
            <a:chOff x="3917601" y="6168628"/>
            <a:chExt cx="1272749" cy="498437"/>
          </a:xfrm>
        </p:grpSpPr>
        <p:sp>
          <p:nvSpPr>
            <p:cNvPr id="40" name="Action Button: Back or Previous 39">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Action Button: Home 40">
              <a:hlinkClick r:id="rId6"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Action Button: Custom 42">
            <a:hlinkClick r:id="rId7" action="ppaction://hlinkfile" highlightClick="1"/>
          </p:cNvPr>
          <p:cNvSpPr/>
          <p:nvPr/>
        </p:nvSpPr>
        <p:spPr>
          <a:xfrm>
            <a:off x="1108706" y="4692282"/>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36885892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Leadership Committee</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1631216"/>
          </a:xfrm>
          <a:prstGeom prst="rect">
            <a:avLst/>
          </a:prstGeom>
        </p:spPr>
        <p:txBody>
          <a:bodyPr wrap="square">
            <a:spAutoFit/>
          </a:bodyPr>
          <a:lstStyle/>
          <a:p>
            <a:r>
              <a:rPr lang="en-US" sz="2000" b="1" dirty="0" smtClean="0"/>
              <a:t>What is it? </a:t>
            </a:r>
            <a:r>
              <a:rPr lang="en-US" sz="2000" dirty="0" smtClean="0"/>
              <a:t>A leadership </a:t>
            </a:r>
            <a:r>
              <a:rPr lang="en-US" sz="2000" dirty="0"/>
              <a:t>committee undertakes </a:t>
            </a:r>
            <a:r>
              <a:rPr lang="en-US" sz="2000" dirty="0" smtClean="0"/>
              <a:t>administrative or </a:t>
            </a:r>
            <a:r>
              <a:rPr lang="en-US" sz="2000" dirty="0"/>
              <a:t>management </a:t>
            </a:r>
            <a:r>
              <a:rPr lang="en-US" sz="2000" dirty="0" smtClean="0"/>
              <a:t>activities, </a:t>
            </a:r>
            <a:r>
              <a:rPr lang="en-US" sz="2000" dirty="0"/>
              <a:t>such as financing, agenda-setting, delegation, and final decision-making.  </a:t>
            </a:r>
            <a:r>
              <a:rPr lang="en-US" sz="2000" dirty="0" smtClean="0"/>
              <a:t>Various </a:t>
            </a:r>
            <a:r>
              <a:rPr lang="en-US" sz="2000" dirty="0" err="1" smtClean="0"/>
              <a:t>collaboratives</a:t>
            </a:r>
            <a:r>
              <a:rPr lang="en-US" sz="2000" dirty="0" smtClean="0"/>
              <a:t> may refer to it as </a:t>
            </a:r>
            <a:r>
              <a:rPr lang="en-US" sz="2000" dirty="0"/>
              <a:t>a steering committee, an executive committee, an organizing committee, or a board of directors. </a:t>
            </a:r>
          </a:p>
        </p:txBody>
      </p:sp>
      <p:grpSp>
        <p:nvGrpSpPr>
          <p:cNvPr id="7" name="Group 6"/>
          <p:cNvGrpSpPr>
            <a:grpSpLocks noChangeAspect="1"/>
          </p:cNvGrpSpPr>
          <p:nvPr/>
        </p:nvGrpSpPr>
        <p:grpSpPr>
          <a:xfrm rot="16200000">
            <a:off x="3025690" y="2536910"/>
            <a:ext cx="2785971" cy="3960551"/>
            <a:chOff x="1578165" y="-158041"/>
            <a:chExt cx="4051652" cy="5759852"/>
          </a:xfrm>
        </p:grpSpPr>
        <p:cxnSp>
          <p:nvCxnSpPr>
            <p:cNvPr id="62" name="Straight Arrow Connector 61"/>
            <p:cNvCxnSpPr/>
            <p:nvPr/>
          </p:nvCxnSpPr>
          <p:spPr>
            <a:xfrm rot="5400000" flipH="1" flipV="1">
              <a:off x="3369272" y="1702054"/>
              <a:ext cx="1388158" cy="626326"/>
            </a:xfrm>
            <a:prstGeom prst="straightConnector1">
              <a:avLst/>
            </a:prstGeom>
            <a:ln w="63500">
              <a:solidFill>
                <a:srgbClr val="564B3C"/>
              </a:solidFill>
              <a:headEnd type="triangle" w="lg" len="med"/>
              <a:tailEnd type="none" w="lg" len="med"/>
            </a:ln>
          </p:spPr>
          <p:style>
            <a:lnRef idx="2">
              <a:schemeClr val="accent1"/>
            </a:lnRef>
            <a:fillRef idx="0">
              <a:schemeClr val="accent1"/>
            </a:fillRef>
            <a:effectRef idx="1">
              <a:schemeClr val="accent1"/>
            </a:effectRef>
            <a:fontRef idx="minor">
              <a:schemeClr val="tx1"/>
            </a:fontRef>
          </p:style>
        </p:cxnSp>
        <p:grpSp>
          <p:nvGrpSpPr>
            <p:cNvPr id="6" name="Group 5"/>
            <p:cNvGrpSpPr>
              <a:grpSpLocks noChangeAspect="1"/>
            </p:cNvGrpSpPr>
            <p:nvPr/>
          </p:nvGrpSpPr>
          <p:grpSpPr>
            <a:xfrm>
              <a:off x="1578165" y="-158041"/>
              <a:ext cx="4051652" cy="5759852"/>
              <a:chOff x="1578165" y="-158041"/>
              <a:chExt cx="4051652" cy="5759852"/>
            </a:xfrm>
          </p:grpSpPr>
          <p:grpSp>
            <p:nvGrpSpPr>
              <p:cNvPr id="61" name="Group 60"/>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3" name="Group 2"/>
              <p:cNvGrpSpPr/>
              <p:nvPr/>
            </p:nvGrpSpPr>
            <p:grpSpPr>
              <a:xfrm>
                <a:off x="4063829" y="-158041"/>
                <a:ext cx="1565988" cy="1421813"/>
                <a:chOff x="4063829" y="-103130"/>
                <a:chExt cx="1565988" cy="1421813"/>
              </a:xfrm>
            </p:grpSpPr>
            <p:sp>
              <p:nvSpPr>
                <p:cNvPr id="64" name="Oval 63"/>
                <p:cNvSpPr>
                  <a:spLocks noChangeAspect="1"/>
                </p:cNvSpPr>
                <p:nvPr/>
              </p:nvSpPr>
              <p:spPr>
                <a:xfrm>
                  <a:off x="4464780" y="558365"/>
                  <a:ext cx="760318" cy="760318"/>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4063829" y="-103130"/>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869499" y="-103128"/>
                  <a:ext cx="760318"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34" name="Picture 33"/>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6108416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a:grpSpLocks noChangeAspect="1"/>
          </p:cNvGrpSpPr>
          <p:nvPr/>
        </p:nvGrpSpPr>
        <p:grpSpPr>
          <a:xfrm rot="16200000">
            <a:off x="2487150" y="581418"/>
            <a:ext cx="4169701" cy="5927669"/>
            <a:chOff x="1578165" y="-158041"/>
            <a:chExt cx="4051652" cy="5759852"/>
          </a:xfrm>
        </p:grpSpPr>
        <p:cxnSp>
          <p:nvCxnSpPr>
            <p:cNvPr id="32" name="Straight Arrow Connector 31"/>
            <p:cNvCxnSpPr/>
            <p:nvPr/>
          </p:nvCxnSpPr>
          <p:spPr>
            <a:xfrm rot="5400000" flipH="1" flipV="1">
              <a:off x="3369272" y="1702054"/>
              <a:ext cx="1388158" cy="626326"/>
            </a:xfrm>
            <a:prstGeom prst="straightConnector1">
              <a:avLst/>
            </a:prstGeom>
            <a:ln w="63500">
              <a:solidFill>
                <a:srgbClr val="564B3C"/>
              </a:solidFill>
              <a:headEnd type="triangle" w="lg" len="med"/>
              <a:tailEnd type="none" w="lg" len="med"/>
            </a:ln>
          </p:spPr>
          <p:style>
            <a:lnRef idx="2">
              <a:schemeClr val="accent1"/>
            </a:lnRef>
            <a:fillRef idx="0">
              <a:schemeClr val="accent1"/>
            </a:fillRef>
            <a:effectRef idx="1">
              <a:schemeClr val="accent1"/>
            </a:effectRef>
            <a:fontRef idx="minor">
              <a:schemeClr val="tx1"/>
            </a:fontRef>
          </p:style>
        </p:cxnSp>
        <p:grpSp>
          <p:nvGrpSpPr>
            <p:cNvPr id="33" name="Group 32"/>
            <p:cNvGrpSpPr>
              <a:grpSpLocks noChangeAspect="1"/>
            </p:cNvGrpSpPr>
            <p:nvPr/>
          </p:nvGrpSpPr>
          <p:grpSpPr>
            <a:xfrm>
              <a:off x="1578165" y="-158041"/>
              <a:ext cx="4051652" cy="5759852"/>
              <a:chOff x="1578165" y="-158041"/>
              <a:chExt cx="4051652" cy="5759852"/>
            </a:xfrm>
          </p:grpSpPr>
          <p:grpSp>
            <p:nvGrpSpPr>
              <p:cNvPr id="35" name="Group 34"/>
              <p:cNvGrpSpPr/>
              <p:nvPr/>
            </p:nvGrpSpPr>
            <p:grpSpPr>
              <a:xfrm>
                <a:off x="1578165" y="2769189"/>
                <a:ext cx="2832622" cy="2832622"/>
                <a:chOff x="3294499" y="868900"/>
                <a:chExt cx="2555003" cy="2555003"/>
              </a:xfrm>
            </p:grpSpPr>
            <p:grpSp>
              <p:nvGrpSpPr>
                <p:cNvPr id="44" name="Group 43"/>
                <p:cNvGrpSpPr/>
                <p:nvPr/>
              </p:nvGrpSpPr>
              <p:grpSpPr>
                <a:xfrm>
                  <a:off x="3294499" y="868900"/>
                  <a:ext cx="2555003" cy="2555003"/>
                  <a:chOff x="3294499" y="868900"/>
                  <a:chExt cx="2555003" cy="2555003"/>
                </a:xfrm>
              </p:grpSpPr>
              <p:grpSp>
                <p:nvGrpSpPr>
                  <p:cNvPr id="52" name="Group 51"/>
                  <p:cNvGrpSpPr/>
                  <p:nvPr/>
                </p:nvGrpSpPr>
                <p:grpSpPr>
                  <a:xfrm>
                    <a:off x="3294499" y="1802451"/>
                    <a:ext cx="2555003" cy="687901"/>
                    <a:chOff x="3261821" y="1414577"/>
                    <a:chExt cx="2555003" cy="687901"/>
                  </a:xfrm>
                </p:grpSpPr>
                <p:sp>
                  <p:nvSpPr>
                    <p:cNvPr id="56" name="Oval 5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rot="5400000">
                    <a:off x="3294499" y="1802451"/>
                    <a:ext cx="2555003" cy="687901"/>
                    <a:chOff x="3261821" y="1414577"/>
                    <a:chExt cx="2555003" cy="687901"/>
                  </a:xfrm>
                </p:grpSpPr>
                <p:sp>
                  <p:nvSpPr>
                    <p:cNvPr id="54" name="Oval 53"/>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3294499" y="1804552"/>
                  <a:ext cx="2555003" cy="690002"/>
                  <a:chOff x="6463748" y="4017351"/>
                  <a:chExt cx="2555003" cy="690002"/>
                </a:xfrm>
              </p:grpSpPr>
              <p:grpSp>
                <p:nvGrpSpPr>
                  <p:cNvPr id="46" name="Group 45"/>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50" name="Oval 49"/>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8" name="Oval 4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4063829" y="-158041"/>
                <a:ext cx="1565988" cy="1421813"/>
                <a:chOff x="4063829" y="-103130"/>
                <a:chExt cx="1565988" cy="1421813"/>
              </a:xfrm>
            </p:grpSpPr>
            <p:sp>
              <p:nvSpPr>
                <p:cNvPr id="41" name="Oval 40"/>
                <p:cNvSpPr>
                  <a:spLocks noChangeAspect="1"/>
                </p:cNvSpPr>
                <p:nvPr/>
              </p:nvSpPr>
              <p:spPr>
                <a:xfrm>
                  <a:off x="4464780" y="558365"/>
                  <a:ext cx="760318" cy="760318"/>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4063829" y="-103130"/>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4869499" y="-103128"/>
                  <a:ext cx="760318"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p:nvPr>
        </p:nvSpPr>
        <p:spPr>
          <a:xfrm>
            <a:off x="457200" y="421320"/>
            <a:ext cx="8229600" cy="990600"/>
          </a:xfrm>
        </p:spPr>
        <p:txBody>
          <a:bodyPr>
            <a:normAutofit/>
          </a:bodyPr>
          <a:lstStyle/>
          <a:p>
            <a:r>
              <a:rPr lang="en-US" b="1" dirty="0" smtClean="0"/>
              <a:t>Leadership Committee</a:t>
            </a:r>
            <a:endParaRPr lang="en-US" b="1" dirty="0"/>
          </a:p>
        </p:txBody>
      </p:sp>
      <p:sp>
        <p:nvSpPr>
          <p:cNvPr id="107" name="Text Placeholder 5"/>
          <p:cNvSpPr>
            <a:spLocks noGrp="1"/>
          </p:cNvSpPr>
          <p:nvPr>
            <p:ph idx="1"/>
          </p:nvPr>
        </p:nvSpPr>
        <p:spPr>
          <a:xfrm>
            <a:off x="457200" y="1321476"/>
            <a:ext cx="8229600" cy="4689521"/>
          </a:xfrm>
          <a:solidFill>
            <a:schemeClr val="bg1">
              <a:alpha val="84000"/>
            </a:schemeClr>
          </a:solidFill>
        </p:spPr>
        <p:txBody>
          <a:bodyPr>
            <a:normAutofit fontScale="92500" lnSpcReduction="10000"/>
          </a:bodyPr>
          <a:lstStyle/>
          <a:p>
            <a:pPr marL="0" indent="0">
              <a:buNone/>
            </a:pPr>
            <a:r>
              <a:rPr lang="en-US" sz="2600" b="1" dirty="0" smtClean="0"/>
              <a:t>Why use it?</a:t>
            </a:r>
          </a:p>
          <a:p>
            <a:r>
              <a:rPr lang="en-US" dirty="0" smtClean="0"/>
              <a:t>Reduces the workload on individual stakeholders by centralizing administrative tasks</a:t>
            </a:r>
          </a:p>
          <a:p>
            <a:r>
              <a:rPr lang="en-US" dirty="0" smtClean="0"/>
              <a:t>Streamlines a </a:t>
            </a:r>
            <a:r>
              <a:rPr lang="en-US" dirty="0" err="1" smtClean="0"/>
              <a:t>collaborative’s</a:t>
            </a:r>
            <a:r>
              <a:rPr lang="en-US" dirty="0" smtClean="0"/>
              <a:t> decision-making</a:t>
            </a:r>
          </a:p>
          <a:p>
            <a:r>
              <a:rPr lang="en-US" dirty="0" smtClean="0"/>
              <a:t>Creates sense of continuity when a process involves multiple small groups that convene and disband as each meets its goals</a:t>
            </a:r>
          </a:p>
          <a:p>
            <a:pPr marL="0" indent="0">
              <a:buNone/>
            </a:pPr>
            <a:r>
              <a:rPr lang="en-US" sz="2600" b="1" dirty="0" smtClean="0"/>
              <a:t>When</a:t>
            </a:r>
            <a:r>
              <a:rPr lang="en-US" sz="2600" b="1" dirty="0"/>
              <a:t>? </a:t>
            </a:r>
            <a:r>
              <a:rPr lang="en-US" sz="2600" dirty="0" err="1" smtClean="0"/>
              <a:t>Collaboratives</a:t>
            </a:r>
            <a:r>
              <a:rPr lang="en-US" sz="2600" dirty="0" smtClean="0"/>
              <a:t> can </a:t>
            </a:r>
            <a:r>
              <a:rPr lang="en-US" sz="2600" dirty="0"/>
              <a:t>use </a:t>
            </a:r>
            <a:r>
              <a:rPr lang="en-US" sz="2600" dirty="0" smtClean="0"/>
              <a:t>a leadership committee when</a:t>
            </a:r>
            <a:r>
              <a:rPr lang="en-US" sz="2600" dirty="0"/>
              <a:t>…</a:t>
            </a:r>
          </a:p>
          <a:p>
            <a:r>
              <a:rPr lang="en-US" dirty="0" smtClean="0"/>
              <a:t>Administrative tasks distract a collaborative from getting more substantive work done.</a:t>
            </a:r>
          </a:p>
          <a:p>
            <a:r>
              <a:rPr lang="en-US" dirty="0" smtClean="0"/>
              <a:t>A process requires an overarching structure to coordinate multiple subgroups, perform oversight, and communicate with the Forest Service.</a:t>
            </a:r>
          </a:p>
        </p:txBody>
      </p:sp>
      <p:pic>
        <p:nvPicPr>
          <p:cNvPr id="34" name="Picture 33"/>
          <p:cNvPicPr>
            <a:picLocks noChangeAspect="1"/>
          </p:cNvPicPr>
          <p:nvPr/>
        </p:nvPicPr>
        <p:blipFill>
          <a:blip r:embed="rId2"/>
          <a:stretch>
            <a:fillRect/>
          </a:stretch>
        </p:blipFill>
        <p:spPr>
          <a:xfrm>
            <a:off x="7991028" y="5860236"/>
            <a:ext cx="1152972" cy="997764"/>
          </a:xfrm>
          <a:prstGeom prst="rect">
            <a:avLst/>
          </a:prstGeom>
        </p:spPr>
      </p:pic>
      <p:grpSp>
        <p:nvGrpSpPr>
          <p:cNvPr id="36" name="Group 35"/>
          <p:cNvGrpSpPr/>
          <p:nvPr/>
        </p:nvGrpSpPr>
        <p:grpSpPr>
          <a:xfrm>
            <a:off x="3604721" y="6168628"/>
            <a:ext cx="1934559" cy="498437"/>
            <a:chOff x="3917601" y="6168628"/>
            <a:chExt cx="1934559" cy="498437"/>
          </a:xfrm>
        </p:grpSpPr>
        <p:sp>
          <p:nvSpPr>
            <p:cNvPr id="37" name="Action Button: Forward or Next 36">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235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
                                            <p:bg/>
                                          </p:spTgt>
                                        </p:tgtEl>
                                        <p:attrNameLst>
                                          <p:attrName>style.visibility</p:attrName>
                                        </p:attrNameLst>
                                      </p:cBhvr>
                                      <p:to>
                                        <p:strVal val="visible"/>
                                      </p:to>
                                    </p:set>
                                    <p:animEffect transition="in" filter="dissolve">
                                      <p:cBhvr>
                                        <p:cTn id="7" dur="500"/>
                                        <p:tgtEl>
                                          <p:spTgt spid="10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
                                            <p:txEl>
                                              <p:pRg st="0" end="0"/>
                                            </p:txEl>
                                          </p:spTgt>
                                        </p:tgtEl>
                                        <p:attrNameLst>
                                          <p:attrName>style.visibility</p:attrName>
                                        </p:attrNameLst>
                                      </p:cBhvr>
                                      <p:to>
                                        <p:strVal val="visible"/>
                                      </p:to>
                                    </p:set>
                                    <p:animEffect transition="in" filter="dissolve">
                                      <p:cBhvr>
                                        <p:cTn id="10" dur="500"/>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noChangeAspect="1"/>
          </p:cNvGrpSpPr>
          <p:nvPr/>
        </p:nvGrpSpPr>
        <p:grpSpPr>
          <a:xfrm rot="16200000">
            <a:off x="2487150" y="465165"/>
            <a:ext cx="4169701" cy="5927669"/>
            <a:chOff x="1578165" y="-158041"/>
            <a:chExt cx="4051652" cy="5759852"/>
          </a:xfrm>
        </p:grpSpPr>
        <p:cxnSp>
          <p:nvCxnSpPr>
            <p:cNvPr id="41" name="Straight Arrow Connector 40"/>
            <p:cNvCxnSpPr/>
            <p:nvPr/>
          </p:nvCxnSpPr>
          <p:spPr>
            <a:xfrm rot="5400000" flipH="1" flipV="1">
              <a:off x="3369272" y="1702054"/>
              <a:ext cx="1388158" cy="626326"/>
            </a:xfrm>
            <a:prstGeom prst="straightConnector1">
              <a:avLst/>
            </a:prstGeom>
            <a:ln w="63500">
              <a:solidFill>
                <a:srgbClr val="564B3C"/>
              </a:solidFill>
              <a:headEnd type="triangle" w="lg" len="med"/>
              <a:tailEnd type="none" w="lg" len="med"/>
            </a:ln>
          </p:spPr>
          <p:style>
            <a:lnRef idx="2">
              <a:schemeClr val="accent1"/>
            </a:lnRef>
            <a:fillRef idx="0">
              <a:schemeClr val="accent1"/>
            </a:fillRef>
            <a:effectRef idx="1">
              <a:schemeClr val="accent1"/>
            </a:effectRef>
            <a:fontRef idx="minor">
              <a:schemeClr val="tx1"/>
            </a:fontRef>
          </p:style>
        </p:cxnSp>
        <p:grpSp>
          <p:nvGrpSpPr>
            <p:cNvPr id="42" name="Group 41"/>
            <p:cNvGrpSpPr>
              <a:grpSpLocks noChangeAspect="1"/>
            </p:cNvGrpSpPr>
            <p:nvPr/>
          </p:nvGrpSpPr>
          <p:grpSpPr>
            <a:xfrm>
              <a:off x="1578165" y="-158041"/>
              <a:ext cx="4051652" cy="5759852"/>
              <a:chOff x="1578165" y="-158041"/>
              <a:chExt cx="4051652" cy="5759852"/>
            </a:xfrm>
          </p:grpSpPr>
          <p:grpSp>
            <p:nvGrpSpPr>
              <p:cNvPr id="43" name="Group 42"/>
              <p:cNvGrpSpPr/>
              <p:nvPr/>
            </p:nvGrpSpPr>
            <p:grpSpPr>
              <a:xfrm>
                <a:off x="1578165" y="2769189"/>
                <a:ext cx="2832622" cy="2832622"/>
                <a:chOff x="3294499" y="868900"/>
                <a:chExt cx="2555003" cy="2555003"/>
              </a:xfrm>
            </p:grpSpPr>
            <p:grpSp>
              <p:nvGrpSpPr>
                <p:cNvPr id="48" name="Group 47"/>
                <p:cNvGrpSpPr/>
                <p:nvPr/>
              </p:nvGrpSpPr>
              <p:grpSpPr>
                <a:xfrm>
                  <a:off x="3294499" y="868900"/>
                  <a:ext cx="2555003" cy="2555003"/>
                  <a:chOff x="3294499" y="868900"/>
                  <a:chExt cx="2555003" cy="2555003"/>
                </a:xfrm>
              </p:grpSpPr>
              <p:grpSp>
                <p:nvGrpSpPr>
                  <p:cNvPr id="56" name="Group 55"/>
                  <p:cNvGrpSpPr/>
                  <p:nvPr/>
                </p:nvGrpSpPr>
                <p:grpSpPr>
                  <a:xfrm>
                    <a:off x="3294499" y="1802451"/>
                    <a:ext cx="2555003" cy="687901"/>
                    <a:chOff x="3261821" y="1414577"/>
                    <a:chExt cx="2555003" cy="687901"/>
                  </a:xfrm>
                </p:grpSpPr>
                <p:sp>
                  <p:nvSpPr>
                    <p:cNvPr id="60" name="Oval 5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rot="5400000">
                    <a:off x="3294499" y="1802451"/>
                    <a:ext cx="2555003" cy="687901"/>
                    <a:chOff x="3261821" y="1414577"/>
                    <a:chExt cx="2555003" cy="687901"/>
                  </a:xfrm>
                </p:grpSpPr>
                <p:sp>
                  <p:nvSpPr>
                    <p:cNvPr id="58" name="Oval 5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3294499" y="1804552"/>
                  <a:ext cx="2555003" cy="690002"/>
                  <a:chOff x="6463748" y="4017351"/>
                  <a:chExt cx="2555003" cy="690002"/>
                </a:xfrm>
              </p:grpSpPr>
              <p:grpSp>
                <p:nvGrpSpPr>
                  <p:cNvPr id="50" name="Group 4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54" name="Oval 53"/>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52" name="Oval 51"/>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44" name="Group 43"/>
              <p:cNvGrpSpPr/>
              <p:nvPr/>
            </p:nvGrpSpPr>
            <p:grpSpPr>
              <a:xfrm>
                <a:off x="4063829" y="-158041"/>
                <a:ext cx="1565988" cy="1421813"/>
                <a:chOff x="4063829" y="-103130"/>
                <a:chExt cx="1565988" cy="1421813"/>
              </a:xfrm>
            </p:grpSpPr>
            <p:sp>
              <p:nvSpPr>
                <p:cNvPr id="45" name="Oval 44"/>
                <p:cNvSpPr>
                  <a:spLocks noChangeAspect="1"/>
                </p:cNvSpPr>
                <p:nvPr/>
              </p:nvSpPr>
              <p:spPr>
                <a:xfrm>
                  <a:off x="4464780" y="558365"/>
                  <a:ext cx="760318" cy="760318"/>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4063829" y="-103130"/>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4869499" y="-103128"/>
                  <a:ext cx="760318"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p:nvPr>
        </p:nvSpPr>
        <p:spPr>
          <a:xfrm>
            <a:off x="457200" y="421320"/>
            <a:ext cx="8229600" cy="990600"/>
          </a:xfrm>
        </p:spPr>
        <p:txBody>
          <a:bodyPr>
            <a:normAutofit/>
          </a:bodyPr>
          <a:lstStyle/>
          <a:p>
            <a:r>
              <a:rPr lang="en-US" b="1" dirty="0" smtClean="0"/>
              <a:t>Leadership Committee</a:t>
            </a:r>
            <a:endParaRPr lang="en-US" b="1" dirty="0"/>
          </a:p>
        </p:txBody>
      </p:sp>
      <p:sp>
        <p:nvSpPr>
          <p:cNvPr id="32" name="Text Placeholder 5"/>
          <p:cNvSpPr>
            <a:spLocks noGrp="1"/>
          </p:cNvSpPr>
          <p:nvPr>
            <p:ph idx="1"/>
          </p:nvPr>
        </p:nvSpPr>
        <p:spPr>
          <a:xfrm>
            <a:off x="396513" y="1337185"/>
            <a:ext cx="8229600" cy="4401596"/>
          </a:xfrm>
          <a:solidFill>
            <a:schemeClr val="bg1">
              <a:alpha val="84000"/>
            </a:schemeClr>
          </a:solidFill>
        </p:spPr>
        <p:txBody>
          <a:bodyPr>
            <a:normAutofit/>
          </a:bodyPr>
          <a:lstStyle/>
          <a:p>
            <a:pPr marL="0" indent="0">
              <a:buNone/>
            </a:pPr>
            <a:r>
              <a:rPr lang="en-US" b="1" dirty="0" smtClean="0"/>
              <a:t>How?</a:t>
            </a:r>
          </a:p>
          <a:p>
            <a:pPr lvl="1"/>
            <a:r>
              <a:rPr lang="en-US" dirty="0" smtClean="0"/>
              <a:t>Consider how to select leaders. Groups may elect</a:t>
            </a:r>
            <a:r>
              <a:rPr lang="en-US" dirty="0"/>
              <a:t> </a:t>
            </a:r>
            <a:r>
              <a:rPr lang="en-US" dirty="0" smtClean="0"/>
              <a:t>leaders; leaders may volunteer; or a convener or facilitator may identify them.</a:t>
            </a:r>
          </a:p>
          <a:p>
            <a:pPr lvl="1"/>
            <a:r>
              <a:rPr lang="en-US" dirty="0" smtClean="0"/>
              <a:t>Ensure that the leadership committee is representative of the broader stakeholder interests to avoid causing other members of the collaborative to feel left out.</a:t>
            </a:r>
          </a:p>
          <a:p>
            <a:pPr lvl="1"/>
            <a:r>
              <a:rPr lang="en-US" dirty="0" smtClean="0"/>
              <a:t>Establish clear procedures for communication between the leadership committee and the larger collaborative.</a:t>
            </a:r>
          </a:p>
          <a:p>
            <a:pPr lvl="1"/>
            <a:r>
              <a:rPr lang="en-US" dirty="0" smtClean="0"/>
              <a:t>Clearly define the scope of the leadership committee’s decision-making authority. </a:t>
            </a:r>
          </a:p>
          <a:p>
            <a:pPr marL="0" indent="0">
              <a:buNone/>
            </a:pPr>
            <a:endParaRPr lang="en-US" b="1" dirty="0" smtClean="0"/>
          </a:p>
        </p:txBody>
      </p:sp>
      <p:pic>
        <p:nvPicPr>
          <p:cNvPr id="35" name="Picture 34"/>
          <p:cNvPicPr>
            <a:picLocks noChangeAspect="1"/>
          </p:cNvPicPr>
          <p:nvPr/>
        </p:nvPicPr>
        <p:blipFill>
          <a:blip r:embed="rId3"/>
          <a:stretch>
            <a:fillRect/>
          </a:stretch>
        </p:blipFill>
        <p:spPr>
          <a:xfrm>
            <a:off x="7991028" y="5860236"/>
            <a:ext cx="1152972" cy="997764"/>
          </a:xfrm>
          <a:prstGeom prst="rect">
            <a:avLst/>
          </a:prstGeom>
        </p:spPr>
      </p:pic>
      <p:grpSp>
        <p:nvGrpSpPr>
          <p:cNvPr id="33" name="Group 32"/>
          <p:cNvGrpSpPr/>
          <p:nvPr/>
        </p:nvGrpSpPr>
        <p:grpSpPr>
          <a:xfrm>
            <a:off x="1382575" y="6150836"/>
            <a:ext cx="6378850" cy="524284"/>
            <a:chOff x="1382575" y="6150836"/>
            <a:chExt cx="6378850" cy="524284"/>
          </a:xfrm>
        </p:grpSpPr>
        <p:sp>
          <p:nvSpPr>
            <p:cNvPr id="34" name="Rectangle 33">
              <a:hlinkClick r:id="rId4"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6" name="Rectangle 35">
              <a:hlinkClick r:id="rId5"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7" name="Group 36"/>
          <p:cNvGrpSpPr/>
          <p:nvPr/>
        </p:nvGrpSpPr>
        <p:grpSpPr>
          <a:xfrm>
            <a:off x="3604721" y="6168628"/>
            <a:ext cx="1272749" cy="498437"/>
            <a:chOff x="3917601" y="6168628"/>
            <a:chExt cx="1272749" cy="498437"/>
          </a:xfrm>
        </p:grpSpPr>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6"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Action Button: Custom 62">
            <a:hlinkClick r:id="rId7" action="ppaction://hlinkfile" highlightClick="1"/>
          </p:cNvPr>
          <p:cNvSpPr/>
          <p:nvPr/>
        </p:nvSpPr>
        <p:spPr>
          <a:xfrm>
            <a:off x="1108706" y="4993618"/>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18962587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Liaison Outreach</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a:grpSpLocks noChangeAspect="1"/>
          </p:cNvGrpSpPr>
          <p:nvPr/>
        </p:nvGrpSpPr>
        <p:grpSpPr>
          <a:xfrm>
            <a:off x="944846" y="2848297"/>
            <a:ext cx="7254308" cy="2839610"/>
            <a:chOff x="708085" y="1799084"/>
            <a:chExt cx="7727827" cy="2839610"/>
          </a:xfrm>
        </p:grpSpPr>
        <p:grpSp>
          <p:nvGrpSpPr>
            <p:cNvPr id="81" name="Group 80"/>
            <p:cNvGrpSpPr/>
            <p:nvPr/>
          </p:nvGrpSpPr>
          <p:grpSpPr>
            <a:xfrm>
              <a:off x="708085" y="1799084"/>
              <a:ext cx="7727827" cy="2839610"/>
              <a:chOff x="587201" y="1927733"/>
              <a:chExt cx="7727828" cy="3024964"/>
            </a:xfrm>
          </p:grpSpPr>
          <p:grpSp>
            <p:nvGrpSpPr>
              <p:cNvPr id="43" name="Group 42"/>
              <p:cNvGrpSpPr/>
              <p:nvPr/>
            </p:nvGrpSpPr>
            <p:grpSpPr>
              <a:xfrm>
                <a:off x="587201" y="1935177"/>
                <a:ext cx="3017520" cy="3017520"/>
                <a:chOff x="3294499" y="868900"/>
                <a:chExt cx="2555003" cy="2555003"/>
              </a:xfrm>
            </p:grpSpPr>
            <p:grpSp>
              <p:nvGrpSpPr>
                <p:cNvPr id="41" name="Group 40"/>
                <p:cNvGrpSpPr/>
                <p:nvPr/>
              </p:nvGrpSpPr>
              <p:grpSpPr>
                <a:xfrm>
                  <a:off x="3294499" y="868900"/>
                  <a:ext cx="2555003" cy="2555003"/>
                  <a:chOff x="3294499" y="868900"/>
                  <a:chExt cx="2555003" cy="2555003"/>
                </a:xfrm>
              </p:grpSpPr>
              <p:grpSp>
                <p:nvGrpSpPr>
                  <p:cNvPr id="31" name="Group 30"/>
                  <p:cNvGrpSpPr/>
                  <p:nvPr/>
                </p:nvGrpSpPr>
                <p:grpSpPr>
                  <a:xfrm>
                    <a:off x="3294499" y="1802451"/>
                    <a:ext cx="2555003" cy="687901"/>
                    <a:chOff x="3261821" y="1414577"/>
                    <a:chExt cx="2555003" cy="687901"/>
                  </a:xfrm>
                </p:grpSpPr>
                <p:sp>
                  <p:nvSpPr>
                    <p:cNvPr id="22" name="Oval 2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3294499" y="1802451"/>
                    <a:ext cx="2555003" cy="687901"/>
                    <a:chOff x="3261821" y="1414577"/>
                    <a:chExt cx="2555003" cy="687901"/>
                  </a:xfrm>
                </p:grpSpPr>
                <p:sp>
                  <p:nvSpPr>
                    <p:cNvPr id="33" name="Oval 3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6" name="Oval 3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44" name="Group 43"/>
              <p:cNvGrpSpPr/>
              <p:nvPr/>
            </p:nvGrpSpPr>
            <p:grpSpPr>
              <a:xfrm>
                <a:off x="5297509" y="1927733"/>
                <a:ext cx="3017520" cy="3017520"/>
                <a:chOff x="3294499" y="868900"/>
                <a:chExt cx="2555003" cy="2555003"/>
              </a:xfrm>
            </p:grpSpPr>
            <p:grpSp>
              <p:nvGrpSpPr>
                <p:cNvPr id="45" name="Group 44"/>
                <p:cNvGrpSpPr/>
                <p:nvPr/>
              </p:nvGrpSpPr>
              <p:grpSpPr>
                <a:xfrm>
                  <a:off x="3294499" y="868900"/>
                  <a:ext cx="2555003" cy="2555003"/>
                  <a:chOff x="3294499" y="868900"/>
                  <a:chExt cx="2555003" cy="2555003"/>
                </a:xfrm>
              </p:grpSpPr>
              <p:grpSp>
                <p:nvGrpSpPr>
                  <p:cNvPr id="53" name="Group 52"/>
                  <p:cNvGrpSpPr/>
                  <p:nvPr/>
                </p:nvGrpSpPr>
                <p:grpSpPr>
                  <a:xfrm>
                    <a:off x="3294499" y="1802451"/>
                    <a:ext cx="2555003" cy="687901"/>
                    <a:chOff x="3261821" y="1414577"/>
                    <a:chExt cx="2555003" cy="687901"/>
                  </a:xfrm>
                </p:grpSpPr>
                <p:sp>
                  <p:nvSpPr>
                    <p:cNvPr id="57" name="Oval 5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3294499" y="1802451"/>
                    <a:ext cx="2555003" cy="687901"/>
                    <a:chOff x="3261821" y="1414577"/>
                    <a:chExt cx="2555003" cy="687901"/>
                  </a:xfrm>
                </p:grpSpPr>
                <p:sp>
                  <p:nvSpPr>
                    <p:cNvPr id="55" name="Oval 54"/>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3294499" y="1804552"/>
                  <a:ext cx="2555003" cy="690002"/>
                  <a:chOff x="6463748" y="4017351"/>
                  <a:chExt cx="2555003" cy="690002"/>
                </a:xfrm>
              </p:grpSpPr>
              <p:grpSp>
                <p:nvGrpSpPr>
                  <p:cNvPr id="47" name="Group 46"/>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51" name="Oval 50"/>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9" name="Oval 48"/>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cxnSp>
          <p:nvCxnSpPr>
            <p:cNvPr id="87" name="Straight Arrow Connector 86"/>
            <p:cNvCxnSpPr/>
            <p:nvPr/>
          </p:nvCxnSpPr>
          <p:spPr>
            <a:xfrm>
              <a:off x="3904790" y="3520427"/>
              <a:ext cx="1334421" cy="0"/>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457200" y="1371600"/>
            <a:ext cx="8222440" cy="1323439"/>
          </a:xfrm>
          <a:prstGeom prst="rect">
            <a:avLst/>
          </a:prstGeom>
        </p:spPr>
        <p:txBody>
          <a:bodyPr wrap="square">
            <a:spAutoFit/>
          </a:bodyPr>
          <a:lstStyle/>
          <a:p>
            <a:r>
              <a:rPr lang="en-US" sz="2000" b="1" dirty="0" smtClean="0"/>
              <a:t>What is it? </a:t>
            </a:r>
            <a:r>
              <a:rPr lang="en-US" sz="2000" dirty="0"/>
              <a:t>A </a:t>
            </a:r>
            <a:r>
              <a:rPr lang="en-US" sz="2000" dirty="0" smtClean="0"/>
              <a:t>collaborative sends a representative n to participate in an external group’s meetings </a:t>
            </a:r>
            <a:r>
              <a:rPr lang="en-US" sz="2000" dirty="0"/>
              <a:t>and </a:t>
            </a:r>
            <a:r>
              <a:rPr lang="en-US" sz="2000" dirty="0" smtClean="0"/>
              <a:t>present collaborative </a:t>
            </a:r>
            <a:r>
              <a:rPr lang="en-US" sz="2000" dirty="0"/>
              <a:t>work to </a:t>
            </a:r>
            <a:r>
              <a:rPr lang="en-US" sz="2000" dirty="0" smtClean="0"/>
              <a:t>that group. </a:t>
            </a:r>
            <a:r>
              <a:rPr lang="en-US" sz="2000" dirty="0"/>
              <a:t>The </a:t>
            </a:r>
            <a:r>
              <a:rPr lang="en-US" sz="2000" dirty="0" smtClean="0"/>
              <a:t>representative then reports back the external group’s news </a:t>
            </a:r>
            <a:r>
              <a:rPr lang="en-US" sz="2000" dirty="0"/>
              <a:t>and feedback </a:t>
            </a:r>
            <a:r>
              <a:rPr lang="en-US" sz="2000" dirty="0" smtClean="0"/>
              <a:t>to her collaborative</a:t>
            </a:r>
            <a:r>
              <a:rPr lang="en-US" sz="2000" dirty="0"/>
              <a:t>.</a:t>
            </a:r>
          </a:p>
        </p:txBody>
      </p:sp>
      <p:pic>
        <p:nvPicPr>
          <p:cNvPr id="60" name="Picture 59"/>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353842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Liaison Outreach</a:t>
            </a:r>
            <a:endParaRPr lang="en-US" b="1" dirty="0"/>
          </a:p>
        </p:txBody>
      </p:sp>
      <p:grpSp>
        <p:nvGrpSpPr>
          <p:cNvPr id="89" name="Group 88"/>
          <p:cNvGrpSpPr/>
          <p:nvPr/>
        </p:nvGrpSpPr>
        <p:grpSpPr>
          <a:xfrm>
            <a:off x="708086" y="1916518"/>
            <a:ext cx="7727828" cy="3024964"/>
            <a:chOff x="708086" y="1916518"/>
            <a:chExt cx="7727828" cy="3024964"/>
          </a:xfrm>
        </p:grpSpPr>
        <p:grpSp>
          <p:nvGrpSpPr>
            <p:cNvPr id="81" name="Group 80"/>
            <p:cNvGrpSpPr/>
            <p:nvPr/>
          </p:nvGrpSpPr>
          <p:grpSpPr>
            <a:xfrm>
              <a:off x="708086" y="1916518"/>
              <a:ext cx="7727828" cy="3024964"/>
              <a:chOff x="587201" y="1927733"/>
              <a:chExt cx="7727828" cy="3024964"/>
            </a:xfrm>
          </p:grpSpPr>
          <p:grpSp>
            <p:nvGrpSpPr>
              <p:cNvPr id="43" name="Group 42"/>
              <p:cNvGrpSpPr/>
              <p:nvPr/>
            </p:nvGrpSpPr>
            <p:grpSpPr>
              <a:xfrm>
                <a:off x="587201" y="1935177"/>
                <a:ext cx="3017520" cy="3017520"/>
                <a:chOff x="3294499" y="868900"/>
                <a:chExt cx="2555003" cy="2555003"/>
              </a:xfrm>
            </p:grpSpPr>
            <p:grpSp>
              <p:nvGrpSpPr>
                <p:cNvPr id="41" name="Group 40"/>
                <p:cNvGrpSpPr/>
                <p:nvPr/>
              </p:nvGrpSpPr>
              <p:grpSpPr>
                <a:xfrm>
                  <a:off x="3294499" y="868900"/>
                  <a:ext cx="2555003" cy="2555003"/>
                  <a:chOff x="3294499" y="868900"/>
                  <a:chExt cx="2555003" cy="2555003"/>
                </a:xfrm>
              </p:grpSpPr>
              <p:grpSp>
                <p:nvGrpSpPr>
                  <p:cNvPr id="31" name="Group 30"/>
                  <p:cNvGrpSpPr/>
                  <p:nvPr/>
                </p:nvGrpSpPr>
                <p:grpSpPr>
                  <a:xfrm>
                    <a:off x="3294499" y="1802451"/>
                    <a:ext cx="2555003" cy="687901"/>
                    <a:chOff x="3261821" y="1414577"/>
                    <a:chExt cx="2555003" cy="687901"/>
                  </a:xfrm>
                </p:grpSpPr>
                <p:sp>
                  <p:nvSpPr>
                    <p:cNvPr id="22" name="Oval 2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3294499" y="1802451"/>
                    <a:ext cx="2555003" cy="687901"/>
                    <a:chOff x="3261821" y="1414577"/>
                    <a:chExt cx="2555003" cy="687901"/>
                  </a:xfrm>
                </p:grpSpPr>
                <p:sp>
                  <p:nvSpPr>
                    <p:cNvPr id="33" name="Oval 3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6" name="Oval 3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44" name="Group 43"/>
              <p:cNvGrpSpPr/>
              <p:nvPr/>
            </p:nvGrpSpPr>
            <p:grpSpPr>
              <a:xfrm>
                <a:off x="5297509" y="1927733"/>
                <a:ext cx="3017520" cy="3017520"/>
                <a:chOff x="3294499" y="868900"/>
                <a:chExt cx="2555003" cy="2555003"/>
              </a:xfrm>
            </p:grpSpPr>
            <p:grpSp>
              <p:nvGrpSpPr>
                <p:cNvPr id="45" name="Group 44"/>
                <p:cNvGrpSpPr/>
                <p:nvPr/>
              </p:nvGrpSpPr>
              <p:grpSpPr>
                <a:xfrm>
                  <a:off x="3294499" y="868900"/>
                  <a:ext cx="2555003" cy="2555003"/>
                  <a:chOff x="3294499" y="868900"/>
                  <a:chExt cx="2555003" cy="2555003"/>
                </a:xfrm>
              </p:grpSpPr>
              <p:grpSp>
                <p:nvGrpSpPr>
                  <p:cNvPr id="53" name="Group 52"/>
                  <p:cNvGrpSpPr/>
                  <p:nvPr/>
                </p:nvGrpSpPr>
                <p:grpSpPr>
                  <a:xfrm>
                    <a:off x="3294499" y="1802451"/>
                    <a:ext cx="2555003" cy="687901"/>
                    <a:chOff x="3261821" y="1414577"/>
                    <a:chExt cx="2555003" cy="687901"/>
                  </a:xfrm>
                </p:grpSpPr>
                <p:sp>
                  <p:nvSpPr>
                    <p:cNvPr id="57" name="Oval 5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3294499" y="1802451"/>
                    <a:ext cx="2555003" cy="687901"/>
                    <a:chOff x="3261821" y="1414577"/>
                    <a:chExt cx="2555003" cy="687901"/>
                  </a:xfrm>
                </p:grpSpPr>
                <p:sp>
                  <p:nvSpPr>
                    <p:cNvPr id="55" name="Oval 54"/>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3294499" y="1804552"/>
                  <a:ext cx="2555003" cy="690002"/>
                  <a:chOff x="6463748" y="4017351"/>
                  <a:chExt cx="2555003" cy="690002"/>
                </a:xfrm>
              </p:grpSpPr>
              <p:grpSp>
                <p:nvGrpSpPr>
                  <p:cNvPr id="47" name="Group 46"/>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51" name="Oval 50"/>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9" name="Oval 48"/>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cxnSp>
          <p:nvCxnSpPr>
            <p:cNvPr id="87" name="Straight Arrow Connector 86"/>
            <p:cNvCxnSpPr/>
            <p:nvPr/>
          </p:nvCxnSpPr>
          <p:spPr>
            <a:xfrm>
              <a:off x="3904790" y="3520427"/>
              <a:ext cx="1334421" cy="0"/>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91" name="Text Placeholder 5"/>
          <p:cNvSpPr>
            <a:spLocks noGrp="1"/>
          </p:cNvSpPr>
          <p:nvPr>
            <p:ph idx="1"/>
          </p:nvPr>
        </p:nvSpPr>
        <p:spPr>
          <a:xfrm>
            <a:off x="457200" y="1347174"/>
            <a:ext cx="8229600" cy="4689521"/>
          </a:xfrm>
          <a:solidFill>
            <a:schemeClr val="bg1">
              <a:alpha val="84000"/>
            </a:schemeClr>
          </a:solidFill>
        </p:spPr>
        <p:txBody>
          <a:bodyPr>
            <a:normAutofit fontScale="92500"/>
          </a:bodyPr>
          <a:lstStyle/>
          <a:p>
            <a:pPr marL="0" indent="0">
              <a:buNone/>
            </a:pPr>
            <a:r>
              <a:rPr lang="en-US" sz="2600" b="1" dirty="0" smtClean="0"/>
              <a:t>Why use it?</a:t>
            </a:r>
          </a:p>
          <a:p>
            <a:pPr lvl="1"/>
            <a:r>
              <a:rPr lang="en-US" sz="2200" dirty="0" smtClean="0"/>
              <a:t>Allows more members of a stakeholder group to provide input to collaborative work, including those unable or reluctant to join in the ongoing collaborative process.</a:t>
            </a:r>
          </a:p>
          <a:p>
            <a:pPr lvl="1"/>
            <a:r>
              <a:rPr lang="en-US" sz="2200" dirty="0" smtClean="0"/>
              <a:t>Helps build a </a:t>
            </a:r>
            <a:r>
              <a:rPr lang="en-US" sz="2200" dirty="0" err="1" smtClean="0"/>
              <a:t>collaborative’s</a:t>
            </a:r>
            <a:r>
              <a:rPr lang="en-US" sz="2200" dirty="0" smtClean="0"/>
              <a:t> credibility in a community by keeping others informed about the </a:t>
            </a:r>
            <a:r>
              <a:rPr lang="en-US" sz="2200" dirty="0" err="1" smtClean="0"/>
              <a:t>collaborative’s</a:t>
            </a:r>
            <a:r>
              <a:rPr lang="en-US" sz="2200" dirty="0" smtClean="0"/>
              <a:t> efforts.</a:t>
            </a:r>
          </a:p>
          <a:p>
            <a:pPr marL="0" indent="0">
              <a:buNone/>
            </a:pPr>
            <a:r>
              <a:rPr lang="en-US" sz="2600" b="1" dirty="0"/>
              <a:t>When? </a:t>
            </a:r>
            <a:r>
              <a:rPr lang="en-US" sz="2600" dirty="0" err="1" smtClean="0"/>
              <a:t>Collaboratives</a:t>
            </a:r>
            <a:r>
              <a:rPr lang="en-US" sz="2600" dirty="0" smtClean="0"/>
              <a:t> </a:t>
            </a:r>
            <a:r>
              <a:rPr lang="en-US" sz="2600" dirty="0"/>
              <a:t>can use liaison outreach when…</a:t>
            </a:r>
          </a:p>
          <a:p>
            <a:pPr lvl="1"/>
            <a:r>
              <a:rPr lang="en-US" sz="2200" dirty="0"/>
              <a:t>They want to solicit the expertise of stakeholders who cannot be adequately represented by a small number of representatives.</a:t>
            </a:r>
          </a:p>
          <a:p>
            <a:pPr lvl="1"/>
            <a:r>
              <a:rPr lang="en-US" sz="2200" dirty="0"/>
              <a:t>They want to </a:t>
            </a:r>
            <a:r>
              <a:rPr lang="en-US" sz="2200" dirty="0" smtClean="0"/>
              <a:t>persuade external stakeholder </a:t>
            </a:r>
            <a:r>
              <a:rPr lang="en-US" sz="2200" dirty="0"/>
              <a:t>groups </a:t>
            </a:r>
            <a:r>
              <a:rPr lang="en-US" sz="2200" dirty="0" smtClean="0"/>
              <a:t>to support </a:t>
            </a:r>
            <a:r>
              <a:rPr lang="en-US" sz="2200" dirty="0"/>
              <a:t>or </a:t>
            </a:r>
            <a:r>
              <a:rPr lang="en-US" sz="2200" dirty="0" smtClean="0"/>
              <a:t>implement the </a:t>
            </a:r>
            <a:r>
              <a:rPr lang="en-US" sz="2200" dirty="0" err="1" smtClean="0"/>
              <a:t>collaborative’s</a:t>
            </a:r>
            <a:r>
              <a:rPr lang="en-US" sz="2200" dirty="0" smtClean="0"/>
              <a:t> recommendations</a:t>
            </a:r>
            <a:r>
              <a:rPr lang="en-US" sz="2200" dirty="0"/>
              <a:t>.</a:t>
            </a:r>
          </a:p>
          <a:p>
            <a:pPr lvl="1"/>
            <a:r>
              <a:rPr lang="en-US" sz="2200" dirty="0"/>
              <a:t>They want to </a:t>
            </a:r>
            <a:r>
              <a:rPr lang="en-US" sz="2200" dirty="0" smtClean="0"/>
              <a:t>keep stakeholder </a:t>
            </a:r>
            <a:r>
              <a:rPr lang="en-US" sz="2200" dirty="0"/>
              <a:t>groups supporting forest </a:t>
            </a:r>
            <a:r>
              <a:rPr lang="en-US" sz="2200" dirty="0" smtClean="0"/>
              <a:t>stewardship on the same page.</a:t>
            </a:r>
            <a:endParaRPr lang="en-US" sz="2200" dirty="0"/>
          </a:p>
        </p:txBody>
      </p:sp>
      <p:pic>
        <p:nvPicPr>
          <p:cNvPr id="59" name="Picture 58"/>
          <p:cNvPicPr>
            <a:picLocks noChangeAspect="1"/>
          </p:cNvPicPr>
          <p:nvPr/>
        </p:nvPicPr>
        <p:blipFill>
          <a:blip r:embed="rId2"/>
          <a:stretch>
            <a:fillRect/>
          </a:stretch>
        </p:blipFill>
        <p:spPr>
          <a:xfrm>
            <a:off x="7991028" y="5860236"/>
            <a:ext cx="1152972" cy="997764"/>
          </a:xfrm>
          <a:prstGeom prst="rect">
            <a:avLst/>
          </a:prstGeom>
        </p:spPr>
      </p:pic>
      <p:grpSp>
        <p:nvGrpSpPr>
          <p:cNvPr id="64" name="Group 63"/>
          <p:cNvGrpSpPr/>
          <p:nvPr/>
        </p:nvGrpSpPr>
        <p:grpSpPr>
          <a:xfrm>
            <a:off x="3604721" y="6168628"/>
            <a:ext cx="1934559" cy="498437"/>
            <a:chOff x="3917601" y="6168628"/>
            <a:chExt cx="1934559" cy="498437"/>
          </a:xfrm>
        </p:grpSpPr>
        <p:sp>
          <p:nvSpPr>
            <p:cNvPr id="65" name="Action Button: Forward or Next 64">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Action Button: Back or Previous 65">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Action Button: Home 66">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2973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
                                            <p:bg/>
                                          </p:spTgt>
                                        </p:tgtEl>
                                        <p:attrNameLst>
                                          <p:attrName>style.visibility</p:attrName>
                                        </p:attrNameLst>
                                      </p:cBhvr>
                                      <p:to>
                                        <p:strVal val="visible"/>
                                      </p:to>
                                    </p:set>
                                    <p:animEffect transition="in" filter="dissolve">
                                      <p:cBhvr>
                                        <p:cTn id="7" dur="500"/>
                                        <p:tgtEl>
                                          <p:spTgt spid="9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422"/>
            <a:ext cx="8229600" cy="990600"/>
          </a:xfrm>
        </p:spPr>
        <p:txBody>
          <a:bodyPr>
            <a:normAutofit/>
          </a:bodyPr>
          <a:lstStyle/>
          <a:p>
            <a:r>
              <a:rPr lang="en-US" b="1" dirty="0" smtClean="0"/>
              <a:t>Liaison Outreach</a:t>
            </a:r>
            <a:endParaRPr lang="en-US" b="1" dirty="0"/>
          </a:p>
        </p:txBody>
      </p:sp>
      <p:grpSp>
        <p:nvGrpSpPr>
          <p:cNvPr id="89" name="Group 88"/>
          <p:cNvGrpSpPr/>
          <p:nvPr/>
        </p:nvGrpSpPr>
        <p:grpSpPr>
          <a:xfrm>
            <a:off x="708086" y="1916518"/>
            <a:ext cx="7727828" cy="3024964"/>
            <a:chOff x="708086" y="1916518"/>
            <a:chExt cx="7727828" cy="3024964"/>
          </a:xfrm>
        </p:grpSpPr>
        <p:grpSp>
          <p:nvGrpSpPr>
            <p:cNvPr id="81" name="Group 80"/>
            <p:cNvGrpSpPr/>
            <p:nvPr/>
          </p:nvGrpSpPr>
          <p:grpSpPr>
            <a:xfrm>
              <a:off x="708086" y="1916518"/>
              <a:ext cx="7727828" cy="3024964"/>
              <a:chOff x="587201" y="1927733"/>
              <a:chExt cx="7727828" cy="3024964"/>
            </a:xfrm>
          </p:grpSpPr>
          <p:grpSp>
            <p:nvGrpSpPr>
              <p:cNvPr id="43" name="Group 42"/>
              <p:cNvGrpSpPr/>
              <p:nvPr/>
            </p:nvGrpSpPr>
            <p:grpSpPr>
              <a:xfrm>
                <a:off x="587201" y="1935177"/>
                <a:ext cx="3017520" cy="3017520"/>
                <a:chOff x="3294499" y="868900"/>
                <a:chExt cx="2555003" cy="2555003"/>
              </a:xfrm>
            </p:grpSpPr>
            <p:grpSp>
              <p:nvGrpSpPr>
                <p:cNvPr id="41" name="Group 40"/>
                <p:cNvGrpSpPr/>
                <p:nvPr/>
              </p:nvGrpSpPr>
              <p:grpSpPr>
                <a:xfrm>
                  <a:off x="3294499" y="868900"/>
                  <a:ext cx="2555003" cy="2555003"/>
                  <a:chOff x="3294499" y="868900"/>
                  <a:chExt cx="2555003" cy="2555003"/>
                </a:xfrm>
              </p:grpSpPr>
              <p:grpSp>
                <p:nvGrpSpPr>
                  <p:cNvPr id="31" name="Group 30"/>
                  <p:cNvGrpSpPr/>
                  <p:nvPr/>
                </p:nvGrpSpPr>
                <p:grpSpPr>
                  <a:xfrm>
                    <a:off x="3294499" y="1802451"/>
                    <a:ext cx="2555003" cy="687901"/>
                    <a:chOff x="3261821" y="1414577"/>
                    <a:chExt cx="2555003" cy="687901"/>
                  </a:xfrm>
                </p:grpSpPr>
                <p:sp>
                  <p:nvSpPr>
                    <p:cNvPr id="22" name="Oval 2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3294499" y="1802451"/>
                    <a:ext cx="2555003" cy="687901"/>
                    <a:chOff x="3261821" y="1414577"/>
                    <a:chExt cx="2555003" cy="687901"/>
                  </a:xfrm>
                </p:grpSpPr>
                <p:sp>
                  <p:nvSpPr>
                    <p:cNvPr id="33" name="Oval 3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6" name="Oval 3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44" name="Group 43"/>
              <p:cNvGrpSpPr/>
              <p:nvPr/>
            </p:nvGrpSpPr>
            <p:grpSpPr>
              <a:xfrm>
                <a:off x="5297509" y="1927733"/>
                <a:ext cx="3017520" cy="3017520"/>
                <a:chOff x="3294499" y="868900"/>
                <a:chExt cx="2555003" cy="2555003"/>
              </a:xfrm>
            </p:grpSpPr>
            <p:grpSp>
              <p:nvGrpSpPr>
                <p:cNvPr id="45" name="Group 44"/>
                <p:cNvGrpSpPr/>
                <p:nvPr/>
              </p:nvGrpSpPr>
              <p:grpSpPr>
                <a:xfrm>
                  <a:off x="3294499" y="868900"/>
                  <a:ext cx="2555003" cy="2555003"/>
                  <a:chOff x="3294499" y="868900"/>
                  <a:chExt cx="2555003" cy="2555003"/>
                </a:xfrm>
              </p:grpSpPr>
              <p:grpSp>
                <p:nvGrpSpPr>
                  <p:cNvPr id="53" name="Group 52"/>
                  <p:cNvGrpSpPr/>
                  <p:nvPr/>
                </p:nvGrpSpPr>
                <p:grpSpPr>
                  <a:xfrm>
                    <a:off x="3294499" y="1802451"/>
                    <a:ext cx="2555003" cy="687901"/>
                    <a:chOff x="3261821" y="1414577"/>
                    <a:chExt cx="2555003" cy="687901"/>
                  </a:xfrm>
                </p:grpSpPr>
                <p:sp>
                  <p:nvSpPr>
                    <p:cNvPr id="57" name="Oval 5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3294499" y="1802451"/>
                    <a:ext cx="2555003" cy="687901"/>
                    <a:chOff x="3261821" y="1414577"/>
                    <a:chExt cx="2555003" cy="687901"/>
                  </a:xfrm>
                </p:grpSpPr>
                <p:sp>
                  <p:nvSpPr>
                    <p:cNvPr id="55" name="Oval 54"/>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3294499" y="1804552"/>
                  <a:ext cx="2555003" cy="690002"/>
                  <a:chOff x="6463748" y="4017351"/>
                  <a:chExt cx="2555003" cy="690002"/>
                </a:xfrm>
              </p:grpSpPr>
              <p:grpSp>
                <p:nvGrpSpPr>
                  <p:cNvPr id="47" name="Group 46"/>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51" name="Oval 50"/>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9" name="Oval 48"/>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31024" y="1414577"/>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cxnSp>
          <p:nvCxnSpPr>
            <p:cNvPr id="87" name="Straight Arrow Connector 86"/>
            <p:cNvCxnSpPr/>
            <p:nvPr/>
          </p:nvCxnSpPr>
          <p:spPr>
            <a:xfrm>
              <a:off x="3904790" y="3520427"/>
              <a:ext cx="1334421" cy="0"/>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91"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b="1" dirty="0" smtClean="0"/>
              <a:t>How?</a:t>
            </a:r>
          </a:p>
          <a:p>
            <a:pPr lvl="1"/>
            <a:r>
              <a:rPr lang="en-US" sz="2100" dirty="0"/>
              <a:t>Host a liaison training session to promote quality communication between the liaison, the collaborative, and the external group.</a:t>
            </a:r>
          </a:p>
          <a:p>
            <a:pPr lvl="1"/>
            <a:r>
              <a:rPr lang="en-US" sz="2100" dirty="0"/>
              <a:t>Pre-schedule liaison report-outs to the whole collaborative to ensure active communication.</a:t>
            </a:r>
          </a:p>
          <a:p>
            <a:pPr lvl="1"/>
            <a:r>
              <a:rPr lang="en-US" sz="2100" dirty="0"/>
              <a:t>Encourage strong relationships between liaisons and external stakeholder groups by selecting liaisons </a:t>
            </a:r>
            <a:r>
              <a:rPr lang="en-US" sz="2100" dirty="0" smtClean="0"/>
              <a:t>who have pre-existing credibility </a:t>
            </a:r>
            <a:r>
              <a:rPr lang="en-US" sz="2100" dirty="0"/>
              <a:t>with the external group or </a:t>
            </a:r>
            <a:r>
              <a:rPr lang="en-US" sz="2100" dirty="0" smtClean="0"/>
              <a:t>asking the </a:t>
            </a:r>
            <a:r>
              <a:rPr lang="en-US" sz="2100" dirty="0"/>
              <a:t>liaison to connect </a:t>
            </a:r>
            <a:r>
              <a:rPr lang="en-US" sz="2100" dirty="0" smtClean="0"/>
              <a:t>with that group’s leadership </a:t>
            </a:r>
            <a:r>
              <a:rPr lang="en-US" sz="2100" dirty="0"/>
              <a:t>before beginning work</a:t>
            </a:r>
            <a:r>
              <a:rPr lang="en-US" sz="2100" dirty="0" smtClean="0"/>
              <a:t>.</a:t>
            </a:r>
            <a:endParaRPr lang="en-US" sz="2100" b="1" dirty="0" smtClean="0"/>
          </a:p>
        </p:txBody>
      </p:sp>
      <p:pic>
        <p:nvPicPr>
          <p:cNvPr id="59" name="Picture 58"/>
          <p:cNvPicPr>
            <a:picLocks noChangeAspect="1"/>
          </p:cNvPicPr>
          <p:nvPr/>
        </p:nvPicPr>
        <p:blipFill>
          <a:blip r:embed="rId3"/>
          <a:stretch>
            <a:fillRect/>
          </a:stretch>
        </p:blipFill>
        <p:spPr>
          <a:xfrm>
            <a:off x="7991028" y="5860236"/>
            <a:ext cx="1152972" cy="997764"/>
          </a:xfrm>
          <a:prstGeom prst="rect">
            <a:avLst/>
          </a:prstGeom>
        </p:spPr>
      </p:pic>
      <p:grpSp>
        <p:nvGrpSpPr>
          <p:cNvPr id="3" name="Group 2"/>
          <p:cNvGrpSpPr/>
          <p:nvPr/>
        </p:nvGrpSpPr>
        <p:grpSpPr>
          <a:xfrm>
            <a:off x="1382575" y="6150836"/>
            <a:ext cx="6378850" cy="524284"/>
            <a:chOff x="1382575" y="6150836"/>
            <a:chExt cx="6378850" cy="524284"/>
          </a:xfrm>
        </p:grpSpPr>
        <p:sp>
          <p:nvSpPr>
            <p:cNvPr id="61" name="Rectangle 60">
              <a:hlinkClick r:id="rId4"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62" name="Rectangle 61">
              <a:hlinkClick r:id="rId5"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63" name="Group 62"/>
          <p:cNvGrpSpPr/>
          <p:nvPr/>
        </p:nvGrpSpPr>
        <p:grpSpPr>
          <a:xfrm>
            <a:off x="3604721" y="6168628"/>
            <a:ext cx="1272749" cy="498437"/>
            <a:chOff x="3917601" y="6168628"/>
            <a:chExt cx="1272749" cy="498437"/>
          </a:xfrm>
        </p:grpSpPr>
        <p:sp>
          <p:nvSpPr>
            <p:cNvPr id="64" name="Action Button: Back or Previous 63">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Action Button: Home 64">
              <a:hlinkClick r:id="rId6"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Action Button: Custom 59">
            <a:hlinkClick r:id="rId7" action="ppaction://hlinkfile" highlightClick="1"/>
          </p:cNvPr>
          <p:cNvSpPr/>
          <p:nvPr/>
        </p:nvSpPr>
        <p:spPr>
          <a:xfrm>
            <a:off x="1108706" y="4821426"/>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27987599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Local Working Group</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707886"/>
          </a:xfrm>
          <a:prstGeom prst="rect">
            <a:avLst/>
          </a:prstGeom>
        </p:spPr>
        <p:txBody>
          <a:bodyPr wrap="square">
            <a:spAutoFit/>
          </a:bodyPr>
          <a:lstStyle/>
          <a:p>
            <a:r>
              <a:rPr lang="en-US" sz="2000" b="1" dirty="0" smtClean="0"/>
              <a:t>What is it? </a:t>
            </a:r>
            <a:r>
              <a:rPr lang="en-US" sz="2000" dirty="0"/>
              <a:t>Local working groups are small groups organized </a:t>
            </a:r>
            <a:r>
              <a:rPr lang="en-US" sz="2000" dirty="0" smtClean="0"/>
              <a:t>around </a:t>
            </a:r>
            <a:r>
              <a:rPr lang="en-US" sz="2000" dirty="0"/>
              <a:t>participants’ proximity to one another within </a:t>
            </a:r>
            <a:r>
              <a:rPr lang="en-US" sz="2000" dirty="0" smtClean="0"/>
              <a:t>a geographical region</a:t>
            </a:r>
            <a:r>
              <a:rPr lang="en-US" sz="2000" dirty="0"/>
              <a:t>. </a:t>
            </a:r>
            <a:r>
              <a:rPr lang="en-US" sz="2000" b="1" dirty="0" smtClean="0"/>
              <a:t> </a:t>
            </a:r>
            <a:endParaRPr lang="en-US" sz="2000" dirty="0"/>
          </a:p>
        </p:txBody>
      </p:sp>
      <p:grpSp>
        <p:nvGrpSpPr>
          <p:cNvPr id="59" name="Group 58"/>
          <p:cNvGrpSpPr>
            <a:grpSpLocks noChangeAspect="1"/>
          </p:cNvGrpSpPr>
          <p:nvPr/>
        </p:nvGrpSpPr>
        <p:grpSpPr>
          <a:xfrm>
            <a:off x="1004639" y="2226547"/>
            <a:ext cx="7134722" cy="3375264"/>
            <a:chOff x="1578165" y="2769189"/>
            <a:chExt cx="5987671" cy="2832622"/>
          </a:xfrm>
        </p:grpSpPr>
        <p:cxnSp>
          <p:nvCxnSpPr>
            <p:cNvPr id="61" name="Straight Arrow Connector 60"/>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2" name="Group 61"/>
            <p:cNvGrpSpPr>
              <a:grpSpLocks noChangeAspect="1"/>
            </p:cNvGrpSpPr>
            <p:nvPr/>
          </p:nvGrpSpPr>
          <p:grpSpPr>
            <a:xfrm>
              <a:off x="1578165" y="2769189"/>
              <a:ext cx="5987671" cy="2832622"/>
              <a:chOff x="1578165" y="2769189"/>
              <a:chExt cx="5987671" cy="2832622"/>
            </a:xfrm>
          </p:grpSpPr>
          <p:grpSp>
            <p:nvGrpSpPr>
              <p:cNvPr id="63" name="Group 62"/>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blipFill rotWithShape="0">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blipFill rotWithShape="1">
                      <a:blip r:embed="rId3"/>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blipFill rotWithShape="0">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4" name="Group 63"/>
              <p:cNvGrpSpPr/>
              <p:nvPr/>
            </p:nvGrpSpPr>
            <p:grpSpPr>
              <a:xfrm>
                <a:off x="5999848" y="3474595"/>
                <a:ext cx="1565988" cy="1421811"/>
                <a:chOff x="5999848" y="3529506"/>
                <a:chExt cx="1565988" cy="1421811"/>
              </a:xfrm>
            </p:grpSpPr>
            <p:sp>
              <p:nvSpPr>
                <p:cNvPr id="65" name="Oval 64"/>
                <p:cNvSpPr>
                  <a:spLocks noChangeAspect="1"/>
                </p:cNvSpPr>
                <p:nvPr/>
              </p:nvSpPr>
              <p:spPr>
                <a:xfrm>
                  <a:off x="6400800" y="4191000"/>
                  <a:ext cx="760317" cy="760317"/>
                </a:xfrm>
                <a:prstGeom prst="ellipse">
                  <a:avLst/>
                </a:prstGeom>
                <a:blipFill rotWithShape="1">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5999848" y="3529506"/>
                  <a:ext cx="760317" cy="760317"/>
                </a:xfrm>
                <a:prstGeom prst="ellipse">
                  <a:avLst/>
                </a:prstGeom>
                <a:blipFill rotWithShape="1">
                  <a:blip r:embed="rId3"/>
                  <a:stretch>
                    <a:fillRect/>
                  </a:stretch>
                </a:blip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blipFill rotWithShape="1">
                  <a:blip r:embed="rId3"/>
                  <a:stretch>
                    <a:fillRect/>
                  </a:stretch>
                </a:blip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34" name="Picture 33"/>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610841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Purpose</a:t>
            </a:r>
            <a:endParaRPr lang="en-US" cap="none" dirty="0"/>
          </a:p>
        </p:txBody>
      </p:sp>
      <p:sp>
        <p:nvSpPr>
          <p:cNvPr id="3" name="Content Placeholder 2"/>
          <p:cNvSpPr>
            <a:spLocks noGrp="1"/>
          </p:cNvSpPr>
          <p:nvPr>
            <p:ph sz="half" idx="1"/>
          </p:nvPr>
        </p:nvSpPr>
        <p:spPr/>
        <p:txBody>
          <a:bodyPr>
            <a:noAutofit/>
          </a:bodyPr>
          <a:lstStyle/>
          <a:p>
            <a:r>
              <a:rPr lang="en-US" dirty="0"/>
              <a:t>To aid communities in designing a collaborative process that </a:t>
            </a:r>
            <a:r>
              <a:rPr lang="en-US" dirty="0" smtClean="0"/>
              <a:t>enables ongoing</a:t>
            </a:r>
            <a:r>
              <a:rPr lang="en-US" dirty="0"/>
              <a:t>, effective stakeholder engagement.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390"/>
          <a:stretch/>
        </p:blipFill>
        <p:spPr>
          <a:xfrm>
            <a:off x="4591347" y="1864364"/>
            <a:ext cx="4095453" cy="3504978"/>
          </a:xfrm>
          <a:prstGeom prst="rect">
            <a:avLst/>
          </a:prstGeom>
        </p:spPr>
      </p:pic>
      <p:grpSp>
        <p:nvGrpSpPr>
          <p:cNvPr id="10" name="Group 9"/>
          <p:cNvGrpSpPr/>
          <p:nvPr/>
        </p:nvGrpSpPr>
        <p:grpSpPr>
          <a:xfrm>
            <a:off x="3604721" y="6168628"/>
            <a:ext cx="1934559" cy="498437"/>
            <a:chOff x="3917601" y="6168628"/>
            <a:chExt cx="1934559" cy="498437"/>
          </a:xfrm>
        </p:grpSpPr>
        <p:sp>
          <p:nvSpPr>
            <p:cNvPr id="11" name="Action Button: Forward or Next 10">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7207596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Local Working Group</a:t>
            </a:r>
            <a:endParaRPr lang="en-US" b="1" dirty="0"/>
          </a:p>
        </p:txBody>
      </p:sp>
      <p:grpSp>
        <p:nvGrpSpPr>
          <p:cNvPr id="60" name="Group 59"/>
          <p:cNvGrpSpPr>
            <a:grpSpLocks noChangeAspect="1"/>
          </p:cNvGrpSpPr>
          <p:nvPr/>
        </p:nvGrpSpPr>
        <p:grpSpPr>
          <a:xfrm>
            <a:off x="485301" y="1495682"/>
            <a:ext cx="8173398" cy="3866637"/>
            <a:chOff x="1578165" y="2769189"/>
            <a:chExt cx="5987671" cy="2832622"/>
          </a:xfrm>
        </p:grpSpPr>
        <p:cxnSp>
          <p:nvCxnSpPr>
            <p:cNvPr id="61" name="Straight Arrow Connector 60"/>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2" name="Group 61"/>
            <p:cNvGrpSpPr>
              <a:grpSpLocks noChangeAspect="1"/>
            </p:cNvGrpSpPr>
            <p:nvPr/>
          </p:nvGrpSpPr>
          <p:grpSpPr>
            <a:xfrm>
              <a:off x="1578165" y="2769189"/>
              <a:ext cx="5987671" cy="2832622"/>
              <a:chOff x="1578165" y="2769189"/>
              <a:chExt cx="5987671" cy="2832622"/>
            </a:xfrm>
          </p:grpSpPr>
          <p:grpSp>
            <p:nvGrpSpPr>
              <p:cNvPr id="63" name="Group 62"/>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blipFill rotWithShape="0">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blipFill rotWithShape="1">
                      <a:blip r:embed="rId3"/>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blipFill rotWithShape="0">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4" name="Group 63"/>
              <p:cNvGrpSpPr/>
              <p:nvPr/>
            </p:nvGrpSpPr>
            <p:grpSpPr>
              <a:xfrm>
                <a:off x="5999848" y="3474595"/>
                <a:ext cx="1565988" cy="1421811"/>
                <a:chOff x="5999848" y="3529506"/>
                <a:chExt cx="1565988" cy="1421811"/>
              </a:xfrm>
            </p:grpSpPr>
            <p:sp>
              <p:nvSpPr>
                <p:cNvPr id="65" name="Oval 64"/>
                <p:cNvSpPr>
                  <a:spLocks noChangeAspect="1"/>
                </p:cNvSpPr>
                <p:nvPr/>
              </p:nvSpPr>
              <p:spPr>
                <a:xfrm>
                  <a:off x="6400800" y="4191000"/>
                  <a:ext cx="760317" cy="760317"/>
                </a:xfrm>
                <a:prstGeom prst="ellipse">
                  <a:avLst/>
                </a:prstGeom>
                <a:blipFill rotWithShape="1">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5999848" y="3529506"/>
                  <a:ext cx="760317" cy="760317"/>
                </a:xfrm>
                <a:prstGeom prst="ellipse">
                  <a:avLst/>
                </a:prstGeom>
                <a:blipFill rotWithShape="1">
                  <a:blip r:embed="rId3"/>
                  <a:stretch>
                    <a:fillRect/>
                  </a:stretch>
                </a:blip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blipFill rotWithShape="1">
                  <a:blip r:embed="rId3"/>
                  <a:stretch>
                    <a:fillRect/>
                  </a:stretch>
                </a:blip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84" name="Text Placeholder 5"/>
          <p:cNvSpPr>
            <a:spLocks noGrp="1"/>
          </p:cNvSpPr>
          <p:nvPr>
            <p:ph idx="1"/>
          </p:nvPr>
        </p:nvSpPr>
        <p:spPr>
          <a:xfrm>
            <a:off x="457200" y="1347174"/>
            <a:ext cx="8229600" cy="4689521"/>
          </a:xfrm>
          <a:solidFill>
            <a:schemeClr val="bg1">
              <a:alpha val="84000"/>
            </a:schemeClr>
          </a:solidFill>
        </p:spPr>
        <p:txBody>
          <a:bodyPr>
            <a:normAutofit/>
          </a:bodyPr>
          <a:lstStyle/>
          <a:p>
            <a:pPr marL="0" indent="0">
              <a:buNone/>
            </a:pPr>
            <a:r>
              <a:rPr lang="en-US" sz="2600" b="1" dirty="0" smtClean="0"/>
              <a:t>Why use it?</a:t>
            </a:r>
          </a:p>
          <a:p>
            <a:pPr lvl="1"/>
            <a:r>
              <a:rPr lang="en-US" sz="2200" dirty="0" smtClean="0"/>
              <a:t>Provides a platform for </a:t>
            </a:r>
            <a:r>
              <a:rPr lang="en-US" sz="2200" dirty="0"/>
              <a:t>local interests within a larger regional collaborative group. </a:t>
            </a:r>
            <a:endParaRPr lang="en-US" sz="2200" dirty="0" smtClean="0"/>
          </a:p>
          <a:p>
            <a:pPr lvl="1"/>
            <a:r>
              <a:rPr lang="en-US" sz="2200" dirty="0" smtClean="0"/>
              <a:t>Enables locally based participants to meet and work together more easily.</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a:t>
            </a:r>
            <a:r>
              <a:rPr lang="en-US" sz="2600" dirty="0" smtClean="0"/>
              <a:t>local working groups when</a:t>
            </a:r>
            <a:r>
              <a:rPr lang="en-US" sz="2600" dirty="0"/>
              <a:t>…</a:t>
            </a:r>
          </a:p>
          <a:p>
            <a:pPr lvl="1"/>
            <a:r>
              <a:rPr lang="en-US" sz="2200" dirty="0" smtClean="0"/>
              <a:t>They want to implement</a:t>
            </a:r>
            <a:r>
              <a:rPr lang="en-US" sz="2200" dirty="0"/>
              <a:t>, monitor, or manage </a:t>
            </a:r>
            <a:r>
              <a:rPr lang="en-US" sz="2200" dirty="0" smtClean="0"/>
              <a:t>a project with a local focus.</a:t>
            </a:r>
            <a:endParaRPr lang="en-US" dirty="0"/>
          </a:p>
          <a:p>
            <a:pPr lvl="1"/>
            <a:r>
              <a:rPr lang="en-US" sz="2200" dirty="0" smtClean="0"/>
              <a:t>Collaborative members find it convenient to meet because of their proximity to one another, whether working on a local or non-local project.</a:t>
            </a:r>
          </a:p>
        </p:txBody>
      </p:sp>
      <p:pic>
        <p:nvPicPr>
          <p:cNvPr id="34" name="Picture 33"/>
          <p:cNvPicPr>
            <a:picLocks noChangeAspect="1"/>
          </p:cNvPicPr>
          <p:nvPr/>
        </p:nvPicPr>
        <p:blipFill>
          <a:blip r:embed="rId4"/>
          <a:stretch>
            <a:fillRect/>
          </a:stretch>
        </p:blipFill>
        <p:spPr>
          <a:xfrm>
            <a:off x="7991028" y="5860236"/>
            <a:ext cx="1152972" cy="997764"/>
          </a:xfrm>
          <a:prstGeom prst="rect">
            <a:avLst/>
          </a:prstGeom>
        </p:spPr>
      </p:pic>
      <p:grpSp>
        <p:nvGrpSpPr>
          <p:cNvPr id="36" name="Group 35"/>
          <p:cNvGrpSpPr/>
          <p:nvPr/>
        </p:nvGrpSpPr>
        <p:grpSpPr>
          <a:xfrm>
            <a:off x="3604721" y="6168628"/>
            <a:ext cx="1934559" cy="498437"/>
            <a:chOff x="3917601" y="6168628"/>
            <a:chExt cx="1934559" cy="498437"/>
          </a:xfrm>
        </p:grpSpPr>
        <p:sp>
          <p:nvSpPr>
            <p:cNvPr id="37" name="Action Button: Forward or Next 36">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5"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235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
                                            <p:bg/>
                                          </p:spTgt>
                                        </p:tgtEl>
                                        <p:attrNameLst>
                                          <p:attrName>style.visibility</p:attrName>
                                        </p:attrNameLst>
                                      </p:cBhvr>
                                      <p:to>
                                        <p:strVal val="visible"/>
                                      </p:to>
                                    </p:set>
                                    <p:animEffect transition="in" filter="dissolve">
                                      <p:cBhvr>
                                        <p:cTn id="7" dur="500"/>
                                        <p:tgtEl>
                                          <p:spTgt spid="8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
                                            <p:txEl>
                                              <p:pRg st="0" end="0"/>
                                            </p:txEl>
                                          </p:spTgt>
                                        </p:tgtEl>
                                        <p:attrNameLst>
                                          <p:attrName>style.visibility</p:attrName>
                                        </p:attrNameLst>
                                      </p:cBhvr>
                                      <p:to>
                                        <p:strVal val="visible"/>
                                      </p:to>
                                    </p:set>
                                    <p:animEffect transition="in" filter="dissolve">
                                      <p:cBhvr>
                                        <p:cTn id="10"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Local Working Group</a:t>
            </a:r>
            <a:endParaRPr lang="en-US" b="1" dirty="0"/>
          </a:p>
        </p:txBody>
      </p:sp>
      <p:grpSp>
        <p:nvGrpSpPr>
          <p:cNvPr id="60" name="Group 59"/>
          <p:cNvGrpSpPr>
            <a:grpSpLocks noChangeAspect="1"/>
          </p:cNvGrpSpPr>
          <p:nvPr/>
        </p:nvGrpSpPr>
        <p:grpSpPr>
          <a:xfrm>
            <a:off x="485301" y="1495682"/>
            <a:ext cx="8173398" cy="3866637"/>
            <a:chOff x="1578165" y="2769189"/>
            <a:chExt cx="5987671" cy="2832622"/>
          </a:xfrm>
        </p:grpSpPr>
        <p:cxnSp>
          <p:nvCxnSpPr>
            <p:cNvPr id="61" name="Straight Arrow Connector 60"/>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2" name="Group 61"/>
            <p:cNvGrpSpPr>
              <a:grpSpLocks noChangeAspect="1"/>
            </p:cNvGrpSpPr>
            <p:nvPr/>
          </p:nvGrpSpPr>
          <p:grpSpPr>
            <a:xfrm>
              <a:off x="1578165" y="2769189"/>
              <a:ext cx="5987671" cy="2832622"/>
              <a:chOff x="1578165" y="2769189"/>
              <a:chExt cx="5987671" cy="2832622"/>
            </a:xfrm>
          </p:grpSpPr>
          <p:grpSp>
            <p:nvGrpSpPr>
              <p:cNvPr id="63" name="Group 62"/>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blipFill rotWithShape="0">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blipFill rotWithShape="1">
                      <a:blip r:embed="rId3"/>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blipFill rotWithShape="0">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4" name="Group 63"/>
              <p:cNvGrpSpPr/>
              <p:nvPr/>
            </p:nvGrpSpPr>
            <p:grpSpPr>
              <a:xfrm>
                <a:off x="5999848" y="3474595"/>
                <a:ext cx="1565988" cy="1421811"/>
                <a:chOff x="5999848" y="3529506"/>
                <a:chExt cx="1565988" cy="1421811"/>
              </a:xfrm>
            </p:grpSpPr>
            <p:sp>
              <p:nvSpPr>
                <p:cNvPr id="65" name="Oval 64"/>
                <p:cNvSpPr>
                  <a:spLocks noChangeAspect="1"/>
                </p:cNvSpPr>
                <p:nvPr/>
              </p:nvSpPr>
              <p:spPr>
                <a:xfrm>
                  <a:off x="6400800" y="4191000"/>
                  <a:ext cx="760317" cy="760317"/>
                </a:xfrm>
                <a:prstGeom prst="ellipse">
                  <a:avLst/>
                </a:prstGeom>
                <a:blipFill rotWithShape="1">
                  <a:blip r:embed="rId3"/>
                  <a:stretch>
                    <a:fillRect/>
                  </a:stretch>
                </a:bli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5999848" y="3529506"/>
                  <a:ext cx="760317" cy="760317"/>
                </a:xfrm>
                <a:prstGeom prst="ellipse">
                  <a:avLst/>
                </a:prstGeom>
                <a:blipFill rotWithShape="1">
                  <a:blip r:embed="rId3"/>
                  <a:stretch>
                    <a:fillRect/>
                  </a:stretch>
                </a:blip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blipFill rotWithShape="1">
                  <a:blip r:embed="rId3"/>
                  <a:stretch>
                    <a:fillRect/>
                  </a:stretch>
                </a:blip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1"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sz="2600" b="1" dirty="0" smtClean="0"/>
              <a:t>How?</a:t>
            </a:r>
          </a:p>
          <a:p>
            <a:pPr lvl="1"/>
            <a:r>
              <a:rPr lang="en-US" sz="2400" dirty="0" smtClean="0"/>
              <a:t>Seek regional and national input on whether a goal is appropriate for local work, as non-local interests may not be immediately obvious.</a:t>
            </a:r>
          </a:p>
          <a:p>
            <a:pPr lvl="1"/>
            <a:r>
              <a:rPr lang="en-US" sz="2400" dirty="0" smtClean="0"/>
              <a:t>Establish clear reporting mechanisms to ensure transparency, legitimacy, and accountability to those outside of the local working group.</a:t>
            </a:r>
          </a:p>
        </p:txBody>
      </p:sp>
      <p:pic>
        <p:nvPicPr>
          <p:cNvPr id="35" name="Picture 34"/>
          <p:cNvPicPr>
            <a:picLocks noChangeAspect="1"/>
          </p:cNvPicPr>
          <p:nvPr/>
        </p:nvPicPr>
        <p:blipFill>
          <a:blip r:embed="rId4"/>
          <a:stretch>
            <a:fillRect/>
          </a:stretch>
        </p:blipFill>
        <p:spPr>
          <a:xfrm>
            <a:off x="7991028" y="5860236"/>
            <a:ext cx="1152972" cy="997764"/>
          </a:xfrm>
          <a:prstGeom prst="rect">
            <a:avLst/>
          </a:prstGeom>
        </p:spPr>
      </p:pic>
      <p:grpSp>
        <p:nvGrpSpPr>
          <p:cNvPr id="33" name="Group 32"/>
          <p:cNvGrpSpPr/>
          <p:nvPr/>
        </p:nvGrpSpPr>
        <p:grpSpPr>
          <a:xfrm>
            <a:off x="1382575" y="6150836"/>
            <a:ext cx="6378850" cy="524284"/>
            <a:chOff x="1382575" y="6150836"/>
            <a:chExt cx="6378850" cy="524284"/>
          </a:xfrm>
        </p:grpSpPr>
        <p:sp>
          <p:nvSpPr>
            <p:cNvPr id="34" name="Rectangle 33">
              <a:hlinkClick r:id="rId5"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6" name="Rectangle 35">
              <a:hlinkClick r:id="rId6"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7" name="Group 36"/>
          <p:cNvGrpSpPr/>
          <p:nvPr/>
        </p:nvGrpSpPr>
        <p:grpSpPr>
          <a:xfrm>
            <a:off x="3604721" y="6168628"/>
            <a:ext cx="1272749" cy="498437"/>
            <a:chOff x="3917601" y="6168628"/>
            <a:chExt cx="1272749" cy="498437"/>
          </a:xfrm>
        </p:grpSpPr>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7"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Action Button: Custom 41">
            <a:hlinkClick r:id="rId8" action="ppaction://hlinkfile" highlightClick="1"/>
          </p:cNvPr>
          <p:cNvSpPr/>
          <p:nvPr/>
        </p:nvSpPr>
        <p:spPr>
          <a:xfrm>
            <a:off x="1108706" y="4692282"/>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37733267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379"/>
            <a:ext cx="8229600" cy="990600"/>
          </a:xfrm>
        </p:spPr>
        <p:txBody>
          <a:bodyPr>
            <a:normAutofit/>
          </a:bodyPr>
          <a:lstStyle/>
          <a:p>
            <a:r>
              <a:rPr lang="en-US" b="1" dirty="0" smtClean="0"/>
              <a:t>Meeting in a Box</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126208"/>
            <a:ext cx="8222440" cy="1554272"/>
          </a:xfrm>
          <a:prstGeom prst="rect">
            <a:avLst/>
          </a:prstGeom>
        </p:spPr>
        <p:txBody>
          <a:bodyPr wrap="square">
            <a:spAutoFit/>
          </a:bodyPr>
          <a:lstStyle/>
          <a:p>
            <a:r>
              <a:rPr lang="en-US" sz="1900" b="1" dirty="0" smtClean="0"/>
              <a:t>What is it? </a:t>
            </a:r>
            <a:r>
              <a:rPr lang="en-US" sz="1900" dirty="0" smtClean="0"/>
              <a:t>A meeting in a box provides individuals outside a collaborative with materials and information that allows them to host their own meetings or information-gathering sessions with other interested stakeholders outside the collaborative. These individuals then return the completed materials to the collaborative after use.</a:t>
            </a:r>
            <a:endParaRPr lang="en-US" sz="1900" dirty="0"/>
          </a:p>
        </p:txBody>
      </p:sp>
      <p:grpSp>
        <p:nvGrpSpPr>
          <p:cNvPr id="91" name="Group 90"/>
          <p:cNvGrpSpPr/>
          <p:nvPr/>
        </p:nvGrpSpPr>
        <p:grpSpPr>
          <a:xfrm>
            <a:off x="457200" y="2286000"/>
            <a:ext cx="8251323" cy="3521278"/>
            <a:chOff x="446339" y="1918857"/>
            <a:chExt cx="8251323" cy="3521278"/>
          </a:xfrm>
        </p:grpSpPr>
        <p:pic>
          <p:nvPicPr>
            <p:cNvPr id="90" name="Picture 89"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71800"/>
              <a:ext cx="1830917" cy="1378490"/>
            </a:xfrm>
            <a:prstGeom prst="rect">
              <a:avLst/>
            </a:prstGeom>
          </p:spPr>
        </p:pic>
        <p:grpSp>
          <p:nvGrpSpPr>
            <p:cNvPr id="43" name="Group 42"/>
            <p:cNvGrpSpPr>
              <a:grpSpLocks noChangeAspect="1"/>
            </p:cNvGrpSpPr>
            <p:nvPr/>
          </p:nvGrpSpPr>
          <p:grpSpPr>
            <a:xfrm>
              <a:off x="446339" y="2769190"/>
              <a:ext cx="1802294" cy="1802293"/>
              <a:chOff x="3294499" y="868900"/>
              <a:chExt cx="2555003" cy="2555003"/>
            </a:xfrm>
          </p:grpSpPr>
          <p:grpSp>
            <p:nvGrpSpPr>
              <p:cNvPr id="41" name="Group 40"/>
              <p:cNvGrpSpPr/>
              <p:nvPr/>
            </p:nvGrpSpPr>
            <p:grpSpPr>
              <a:xfrm>
                <a:off x="3294499" y="868900"/>
                <a:ext cx="2555003" cy="2555003"/>
                <a:chOff x="3294499" y="868900"/>
                <a:chExt cx="2555003" cy="2555003"/>
              </a:xfrm>
            </p:grpSpPr>
            <p:grpSp>
              <p:nvGrpSpPr>
                <p:cNvPr id="31" name="Group 30"/>
                <p:cNvGrpSpPr/>
                <p:nvPr/>
              </p:nvGrpSpPr>
              <p:grpSpPr>
                <a:xfrm>
                  <a:off x="3294499" y="1802451"/>
                  <a:ext cx="2555003" cy="687901"/>
                  <a:chOff x="3261821" y="1414577"/>
                  <a:chExt cx="2555003" cy="687901"/>
                </a:xfrm>
              </p:grpSpPr>
              <p:sp>
                <p:nvSpPr>
                  <p:cNvPr id="22" name="Oval 2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3294499" y="1802451"/>
                  <a:ext cx="2555003" cy="687901"/>
                  <a:chOff x="3261821" y="1414577"/>
                  <a:chExt cx="2555003" cy="687901"/>
                </a:xfrm>
              </p:grpSpPr>
              <p:sp>
                <p:nvSpPr>
                  <p:cNvPr id="33" name="Oval 3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6" name="Oval 3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87" name="Straight Arrow Connector 86"/>
            <p:cNvCxnSpPr/>
            <p:nvPr/>
          </p:nvCxnSpPr>
          <p:spPr>
            <a:xfrm>
              <a:off x="2374086" y="3560387"/>
              <a:ext cx="865267"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4902370" y="2769190"/>
              <a:ext cx="685800" cy="454282"/>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4953840" y="3679496"/>
              <a:ext cx="685800"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902370" y="4206830"/>
              <a:ext cx="685800" cy="45720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5859920" y="1918857"/>
              <a:ext cx="2837742" cy="3521278"/>
              <a:chOff x="5702433" y="1918857"/>
              <a:chExt cx="2837742" cy="3521278"/>
            </a:xfrm>
          </p:grpSpPr>
          <p:sp>
            <p:nvSpPr>
              <p:cNvPr id="63" name="Oval 62"/>
              <p:cNvSpPr>
                <a:spLocks noChangeAspect="1"/>
              </p:cNvSpPr>
              <p:nvPr/>
            </p:nvSpPr>
            <p:spPr>
              <a:xfrm>
                <a:off x="5702433" y="2160738"/>
                <a:ext cx="483762" cy="483762"/>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5702433" y="3437615"/>
                <a:ext cx="483762" cy="48376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702433" y="4714492"/>
                <a:ext cx="483762" cy="483762"/>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7519687" y="1918857"/>
                <a:ext cx="1020488" cy="967524"/>
                <a:chOff x="7393769" y="1129719"/>
                <a:chExt cx="1020488" cy="967524"/>
              </a:xfrm>
            </p:grpSpPr>
            <p:sp>
              <p:nvSpPr>
                <p:cNvPr id="66" name="Oval 65"/>
                <p:cNvSpPr>
                  <a:spLocks noChangeAspect="1"/>
                </p:cNvSpPr>
                <p:nvPr/>
              </p:nvSpPr>
              <p:spPr>
                <a:xfrm>
                  <a:off x="7930495" y="1613481"/>
                  <a:ext cx="483762" cy="483762"/>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393769" y="1613481"/>
                  <a:ext cx="483762" cy="483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7662132" y="1129719"/>
                  <a:ext cx="483762" cy="48376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493205" y="4472611"/>
                <a:ext cx="1020488" cy="967524"/>
                <a:chOff x="7393769" y="1129719"/>
                <a:chExt cx="1020488" cy="967524"/>
              </a:xfrm>
            </p:grpSpPr>
            <p:sp>
              <p:nvSpPr>
                <p:cNvPr id="76" name="Oval 75"/>
                <p:cNvSpPr>
                  <a:spLocks noChangeAspect="1"/>
                </p:cNvSpPr>
                <p:nvPr/>
              </p:nvSpPr>
              <p:spPr>
                <a:xfrm>
                  <a:off x="7930495" y="1613481"/>
                  <a:ext cx="483762" cy="483762"/>
                </a:xfrm>
                <a:prstGeom prst="ellipse">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393769" y="1613481"/>
                  <a:ext cx="483762" cy="483762"/>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662132" y="1129719"/>
                  <a:ext cx="483762" cy="483762"/>
                </a:xfrm>
                <a:prstGeom prst="ellips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7493205" y="3195734"/>
                <a:ext cx="1020488" cy="967524"/>
                <a:chOff x="7393769" y="1129719"/>
                <a:chExt cx="1020488" cy="967524"/>
              </a:xfrm>
            </p:grpSpPr>
            <p:sp>
              <p:nvSpPr>
                <p:cNvPr id="80" name="Oval 79"/>
                <p:cNvSpPr>
                  <a:spLocks noChangeAspect="1"/>
                </p:cNvSpPr>
                <p:nvPr/>
              </p:nvSpPr>
              <p:spPr>
                <a:xfrm>
                  <a:off x="7930495" y="1613481"/>
                  <a:ext cx="483762" cy="483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7393769" y="1613481"/>
                  <a:ext cx="483762" cy="483762"/>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7662132" y="1129719"/>
                  <a:ext cx="483762" cy="483762"/>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85" name="Straight Arrow Connector 84"/>
            <p:cNvCxnSpPr/>
            <p:nvPr/>
          </p:nvCxnSpPr>
          <p:spPr>
            <a:xfrm>
              <a:off x="6566260" y="3654820"/>
              <a:ext cx="889494"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6566260" y="2390281"/>
              <a:ext cx="889494"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6566260" y="4956373"/>
              <a:ext cx="889494" cy="4963"/>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pic>
        <p:nvPicPr>
          <p:cNvPr id="50" name="Picture 49"/>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5565829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Meeting in a Box</a:t>
            </a:r>
            <a:endParaRPr lang="en-US" b="1" dirty="0"/>
          </a:p>
        </p:txBody>
      </p:sp>
      <p:grpSp>
        <p:nvGrpSpPr>
          <p:cNvPr id="51" name="Group 50"/>
          <p:cNvGrpSpPr>
            <a:grpSpLocks noChangeAspect="1"/>
          </p:cNvGrpSpPr>
          <p:nvPr/>
        </p:nvGrpSpPr>
        <p:grpSpPr>
          <a:xfrm>
            <a:off x="515166" y="1697734"/>
            <a:ext cx="8113668" cy="3462533"/>
            <a:chOff x="446339" y="1918857"/>
            <a:chExt cx="8251323" cy="3521278"/>
          </a:xfrm>
        </p:grpSpPr>
        <p:pic>
          <p:nvPicPr>
            <p:cNvPr id="52" name="Picture 51"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71800"/>
              <a:ext cx="1830917" cy="1378490"/>
            </a:xfrm>
            <a:prstGeom prst="rect">
              <a:avLst/>
            </a:prstGeom>
          </p:spPr>
        </p:pic>
        <p:grpSp>
          <p:nvGrpSpPr>
            <p:cNvPr id="53" name="Group 52"/>
            <p:cNvGrpSpPr>
              <a:grpSpLocks noChangeAspect="1"/>
            </p:cNvGrpSpPr>
            <p:nvPr/>
          </p:nvGrpSpPr>
          <p:grpSpPr>
            <a:xfrm>
              <a:off x="446339" y="2769190"/>
              <a:ext cx="1802294" cy="1802293"/>
              <a:chOff x="3294499" y="868900"/>
              <a:chExt cx="2555003" cy="2555003"/>
            </a:xfrm>
          </p:grpSpPr>
          <p:grpSp>
            <p:nvGrpSpPr>
              <p:cNvPr id="119" name="Group 118"/>
              <p:cNvGrpSpPr/>
              <p:nvPr/>
            </p:nvGrpSpPr>
            <p:grpSpPr>
              <a:xfrm>
                <a:off x="3294499" y="868900"/>
                <a:ext cx="2555003" cy="2555003"/>
                <a:chOff x="3294499" y="868900"/>
                <a:chExt cx="2555003" cy="2555003"/>
              </a:xfrm>
            </p:grpSpPr>
            <p:grpSp>
              <p:nvGrpSpPr>
                <p:cNvPr id="127" name="Group 126"/>
                <p:cNvGrpSpPr/>
                <p:nvPr/>
              </p:nvGrpSpPr>
              <p:grpSpPr>
                <a:xfrm>
                  <a:off x="3294499" y="1802451"/>
                  <a:ext cx="2555003" cy="687901"/>
                  <a:chOff x="3261821" y="1414577"/>
                  <a:chExt cx="2555003" cy="687901"/>
                </a:xfrm>
              </p:grpSpPr>
              <p:sp>
                <p:nvSpPr>
                  <p:cNvPr id="131" name="Oval 130"/>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5400000">
                  <a:off x="3294499" y="1802451"/>
                  <a:ext cx="2555003" cy="687901"/>
                  <a:chOff x="3261821" y="1414577"/>
                  <a:chExt cx="2555003" cy="687901"/>
                </a:xfrm>
              </p:grpSpPr>
              <p:sp>
                <p:nvSpPr>
                  <p:cNvPr id="129" name="Oval 12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0" name="Group 119"/>
              <p:cNvGrpSpPr/>
              <p:nvPr/>
            </p:nvGrpSpPr>
            <p:grpSpPr>
              <a:xfrm>
                <a:off x="3294499" y="1804552"/>
                <a:ext cx="2555003" cy="690002"/>
                <a:chOff x="6463748" y="4017351"/>
                <a:chExt cx="2555003" cy="690002"/>
              </a:xfrm>
            </p:grpSpPr>
            <p:grpSp>
              <p:nvGrpSpPr>
                <p:cNvPr id="121" name="Group 120"/>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125" name="Oval 12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123" name="Oval 12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54" name="Straight Arrow Connector 53"/>
            <p:cNvCxnSpPr/>
            <p:nvPr/>
          </p:nvCxnSpPr>
          <p:spPr>
            <a:xfrm>
              <a:off x="2374086" y="3560387"/>
              <a:ext cx="865267"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902370" y="2769190"/>
              <a:ext cx="685800" cy="454282"/>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953840" y="3679496"/>
              <a:ext cx="685800"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902370" y="4206830"/>
              <a:ext cx="685800" cy="45720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859920" y="1918857"/>
              <a:ext cx="2837742" cy="3521278"/>
              <a:chOff x="5702433" y="1918857"/>
              <a:chExt cx="2837742" cy="3521278"/>
            </a:xfrm>
          </p:grpSpPr>
          <p:sp>
            <p:nvSpPr>
              <p:cNvPr id="91" name="Oval 90"/>
              <p:cNvSpPr>
                <a:spLocks noChangeAspect="1"/>
              </p:cNvSpPr>
              <p:nvPr/>
            </p:nvSpPr>
            <p:spPr>
              <a:xfrm>
                <a:off x="5702433" y="2160738"/>
                <a:ext cx="483762" cy="483762"/>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5702433" y="3437615"/>
                <a:ext cx="483762" cy="48376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5702433" y="4714492"/>
                <a:ext cx="483762" cy="483762"/>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7" name="Group 106"/>
              <p:cNvGrpSpPr/>
              <p:nvPr/>
            </p:nvGrpSpPr>
            <p:grpSpPr>
              <a:xfrm>
                <a:off x="7519687" y="1918857"/>
                <a:ext cx="1020488" cy="967524"/>
                <a:chOff x="7393769" y="1129719"/>
                <a:chExt cx="1020488" cy="967524"/>
              </a:xfrm>
            </p:grpSpPr>
            <p:sp>
              <p:nvSpPr>
                <p:cNvPr id="116" name="Oval 115"/>
                <p:cNvSpPr>
                  <a:spLocks noChangeAspect="1"/>
                </p:cNvSpPr>
                <p:nvPr/>
              </p:nvSpPr>
              <p:spPr>
                <a:xfrm>
                  <a:off x="7930495" y="1613481"/>
                  <a:ext cx="483762" cy="483762"/>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7393769" y="1613481"/>
                  <a:ext cx="483762" cy="483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7662132" y="1129719"/>
                  <a:ext cx="483762" cy="48376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493205" y="4472611"/>
                <a:ext cx="1020488" cy="967524"/>
                <a:chOff x="7393769" y="1129719"/>
                <a:chExt cx="1020488" cy="967524"/>
              </a:xfrm>
            </p:grpSpPr>
            <p:sp>
              <p:nvSpPr>
                <p:cNvPr id="113" name="Oval 112"/>
                <p:cNvSpPr>
                  <a:spLocks noChangeAspect="1"/>
                </p:cNvSpPr>
                <p:nvPr/>
              </p:nvSpPr>
              <p:spPr>
                <a:xfrm>
                  <a:off x="7930495" y="1613481"/>
                  <a:ext cx="483762" cy="483762"/>
                </a:xfrm>
                <a:prstGeom prst="ellipse">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7393769" y="1613481"/>
                  <a:ext cx="483762" cy="483762"/>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7662132" y="1129719"/>
                  <a:ext cx="483762" cy="483762"/>
                </a:xfrm>
                <a:prstGeom prst="ellips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7493205" y="3195734"/>
                <a:ext cx="1020488" cy="967524"/>
                <a:chOff x="7393769" y="1129719"/>
                <a:chExt cx="1020488" cy="967524"/>
              </a:xfrm>
            </p:grpSpPr>
            <p:sp>
              <p:nvSpPr>
                <p:cNvPr id="110" name="Oval 109"/>
                <p:cNvSpPr>
                  <a:spLocks noChangeAspect="1"/>
                </p:cNvSpPr>
                <p:nvPr/>
              </p:nvSpPr>
              <p:spPr>
                <a:xfrm>
                  <a:off x="7930495" y="1613481"/>
                  <a:ext cx="483762" cy="483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7393769" y="1613481"/>
                  <a:ext cx="483762" cy="483762"/>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7662132" y="1129719"/>
                  <a:ext cx="483762" cy="483762"/>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81" name="Straight Arrow Connector 80"/>
            <p:cNvCxnSpPr/>
            <p:nvPr/>
          </p:nvCxnSpPr>
          <p:spPr>
            <a:xfrm>
              <a:off x="6566260" y="3654820"/>
              <a:ext cx="889494"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566260" y="2390281"/>
              <a:ext cx="889494"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6566260" y="4956373"/>
              <a:ext cx="889494" cy="4963"/>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33" name="Text Placeholder 5"/>
          <p:cNvSpPr>
            <a:spLocks noGrp="1"/>
          </p:cNvSpPr>
          <p:nvPr>
            <p:ph idx="1"/>
          </p:nvPr>
        </p:nvSpPr>
        <p:spPr>
          <a:xfrm>
            <a:off x="515166" y="1312351"/>
            <a:ext cx="8229600" cy="4689521"/>
          </a:xfrm>
          <a:solidFill>
            <a:schemeClr val="bg1">
              <a:alpha val="84000"/>
            </a:schemeClr>
          </a:solidFill>
        </p:spPr>
        <p:txBody>
          <a:bodyPr>
            <a:normAutofit/>
          </a:bodyPr>
          <a:lstStyle/>
          <a:p>
            <a:pPr marL="0" indent="0">
              <a:buNone/>
            </a:pPr>
            <a:r>
              <a:rPr lang="en-US" sz="2600" b="1" dirty="0" smtClean="0"/>
              <a:t>Why use it?</a:t>
            </a:r>
          </a:p>
          <a:p>
            <a:pPr lvl="1"/>
            <a:r>
              <a:rPr lang="en-US" sz="2200" dirty="0" smtClean="0"/>
              <a:t>Enables </a:t>
            </a:r>
            <a:r>
              <a:rPr lang="en-US" sz="2200" dirty="0"/>
              <a:t>citizen groups to meet at a convenient time and place to provide input into collaborative work</a:t>
            </a:r>
            <a:endParaRPr lang="en-US" sz="2200" dirty="0" smtClean="0"/>
          </a:p>
          <a:p>
            <a:pPr lvl="1"/>
            <a:r>
              <a:rPr lang="en-US" sz="2200" dirty="0" smtClean="0"/>
              <a:t>Lowers barriers to entry for participation</a:t>
            </a:r>
          </a:p>
          <a:p>
            <a:pPr lvl="1"/>
            <a:r>
              <a:rPr lang="en-US" sz="2200" dirty="0" smtClean="0"/>
              <a:t>Promotes greater engagement with the community</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a:t>
            </a:r>
            <a:r>
              <a:rPr lang="en-US" sz="2600" dirty="0" smtClean="0"/>
              <a:t>a meeting in a box when</a:t>
            </a:r>
            <a:r>
              <a:rPr lang="en-US" sz="2600" dirty="0"/>
              <a:t>…</a:t>
            </a:r>
          </a:p>
          <a:p>
            <a:pPr lvl="1"/>
            <a:r>
              <a:rPr lang="en-US" sz="2200" dirty="0" smtClean="0"/>
              <a:t>They want to gather </a:t>
            </a:r>
            <a:r>
              <a:rPr lang="en-US" sz="2200" dirty="0"/>
              <a:t>initial ideas about what is important to a </a:t>
            </a:r>
            <a:r>
              <a:rPr lang="en-US" sz="2200" dirty="0" smtClean="0"/>
              <a:t>community.</a:t>
            </a:r>
            <a:endParaRPr lang="en-US" sz="2200" dirty="0"/>
          </a:p>
          <a:p>
            <a:pPr lvl="1"/>
            <a:r>
              <a:rPr lang="en-US" sz="2200" dirty="0" smtClean="0"/>
              <a:t>They want to solicit </a:t>
            </a:r>
            <a:r>
              <a:rPr lang="en-US" sz="2200" dirty="0"/>
              <a:t>feedback on a </a:t>
            </a:r>
            <a:r>
              <a:rPr lang="en-US" sz="2200" dirty="0" smtClean="0"/>
              <a:t>project.</a:t>
            </a:r>
          </a:p>
          <a:p>
            <a:pPr lvl="1"/>
            <a:r>
              <a:rPr lang="en-US" sz="2200" dirty="0" smtClean="0"/>
              <a:t>They want engage more members of the community.</a:t>
            </a:r>
            <a:endParaRPr lang="en-US" dirty="0" smtClean="0"/>
          </a:p>
          <a:p>
            <a:pPr lvl="1"/>
            <a:endParaRPr lang="en-US" dirty="0"/>
          </a:p>
        </p:txBody>
      </p:sp>
      <p:pic>
        <p:nvPicPr>
          <p:cNvPr id="50" name="Picture 49"/>
          <p:cNvPicPr>
            <a:picLocks noChangeAspect="1"/>
          </p:cNvPicPr>
          <p:nvPr/>
        </p:nvPicPr>
        <p:blipFill>
          <a:blip r:embed="rId3"/>
          <a:stretch>
            <a:fillRect/>
          </a:stretch>
        </p:blipFill>
        <p:spPr>
          <a:xfrm>
            <a:off x="7991028" y="5860236"/>
            <a:ext cx="1152972" cy="997764"/>
          </a:xfrm>
          <a:prstGeom prst="rect">
            <a:avLst/>
          </a:prstGeom>
        </p:spPr>
      </p:pic>
      <p:grpSp>
        <p:nvGrpSpPr>
          <p:cNvPr id="62" name="Group 61"/>
          <p:cNvGrpSpPr/>
          <p:nvPr/>
        </p:nvGrpSpPr>
        <p:grpSpPr>
          <a:xfrm>
            <a:off x="3604721" y="6168628"/>
            <a:ext cx="1934559" cy="498437"/>
            <a:chOff x="3917601" y="6168628"/>
            <a:chExt cx="1934559" cy="498437"/>
          </a:xfrm>
        </p:grpSpPr>
        <p:sp>
          <p:nvSpPr>
            <p:cNvPr id="63" name="Action Button: Forward or Next 62">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Action Button: Back or Previous 63">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Action Button: Home 64">
              <a:hlinkClick r:id="rId4"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2497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
                                            <p:bg/>
                                          </p:spTgt>
                                        </p:tgtEl>
                                        <p:attrNameLst>
                                          <p:attrName>style.visibility</p:attrName>
                                        </p:attrNameLst>
                                      </p:cBhvr>
                                      <p:to>
                                        <p:strVal val="visible"/>
                                      </p:to>
                                    </p:set>
                                    <p:animEffect transition="in" filter="dissolve">
                                      <p:cBhvr>
                                        <p:cTn id="7" dur="500"/>
                                        <p:tgtEl>
                                          <p:spTgt spid="13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
                                            <p:txEl>
                                              <p:pRg st="0" end="0"/>
                                            </p:txEl>
                                          </p:spTgt>
                                        </p:tgtEl>
                                        <p:attrNameLst>
                                          <p:attrName>style.visibility</p:attrName>
                                        </p:attrNameLst>
                                      </p:cBhvr>
                                      <p:to>
                                        <p:strVal val="visible"/>
                                      </p:to>
                                    </p:set>
                                    <p:animEffect transition="in" filter="dissolve">
                                      <p:cBhvr>
                                        <p:cTn id="10" dur="5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a:grpSpLocks noChangeAspect="1"/>
          </p:cNvGrpSpPr>
          <p:nvPr/>
        </p:nvGrpSpPr>
        <p:grpSpPr>
          <a:xfrm>
            <a:off x="446340" y="1727105"/>
            <a:ext cx="8113668" cy="3462533"/>
            <a:chOff x="446339" y="1918857"/>
            <a:chExt cx="8251323" cy="3521278"/>
          </a:xfrm>
        </p:grpSpPr>
        <p:pic>
          <p:nvPicPr>
            <p:cNvPr id="61" name="Picture 60"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71800"/>
              <a:ext cx="1830917" cy="1378490"/>
            </a:xfrm>
            <a:prstGeom prst="rect">
              <a:avLst/>
            </a:prstGeom>
          </p:spPr>
        </p:pic>
        <p:grpSp>
          <p:nvGrpSpPr>
            <p:cNvPr id="62" name="Group 61"/>
            <p:cNvGrpSpPr>
              <a:grpSpLocks noChangeAspect="1"/>
            </p:cNvGrpSpPr>
            <p:nvPr/>
          </p:nvGrpSpPr>
          <p:grpSpPr>
            <a:xfrm>
              <a:off x="446339" y="2769190"/>
              <a:ext cx="1802294" cy="1802293"/>
              <a:chOff x="3294499" y="868900"/>
              <a:chExt cx="2555003" cy="2555003"/>
            </a:xfrm>
          </p:grpSpPr>
          <p:grpSp>
            <p:nvGrpSpPr>
              <p:cNvPr id="88" name="Group 87"/>
              <p:cNvGrpSpPr/>
              <p:nvPr/>
            </p:nvGrpSpPr>
            <p:grpSpPr>
              <a:xfrm>
                <a:off x="3294499" y="868900"/>
                <a:ext cx="2555003" cy="2555003"/>
                <a:chOff x="3294499" y="868900"/>
                <a:chExt cx="2555003" cy="2555003"/>
              </a:xfrm>
            </p:grpSpPr>
            <p:grpSp>
              <p:nvGrpSpPr>
                <p:cNvPr id="98" name="Group 97"/>
                <p:cNvGrpSpPr/>
                <p:nvPr/>
              </p:nvGrpSpPr>
              <p:grpSpPr>
                <a:xfrm>
                  <a:off x="3294499" y="1802451"/>
                  <a:ext cx="2555003" cy="687901"/>
                  <a:chOff x="3261821" y="1414577"/>
                  <a:chExt cx="2555003" cy="687901"/>
                </a:xfrm>
              </p:grpSpPr>
              <p:sp>
                <p:nvSpPr>
                  <p:cNvPr id="102" name="Oval 10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rot="5400000">
                  <a:off x="3294499" y="1802451"/>
                  <a:ext cx="2555003" cy="687901"/>
                  <a:chOff x="3261821" y="1414577"/>
                  <a:chExt cx="2555003" cy="687901"/>
                </a:xfrm>
              </p:grpSpPr>
              <p:sp>
                <p:nvSpPr>
                  <p:cNvPr id="100" name="Oval 9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a:off x="3294499" y="1804552"/>
                <a:ext cx="2555003" cy="690002"/>
                <a:chOff x="6463748" y="4017351"/>
                <a:chExt cx="2555003" cy="690002"/>
              </a:xfrm>
            </p:grpSpPr>
            <p:grpSp>
              <p:nvGrpSpPr>
                <p:cNvPr id="92" name="Group 91"/>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96" name="Oval 9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94" name="Oval 9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63" name="Straight Arrow Connector 62"/>
            <p:cNvCxnSpPr/>
            <p:nvPr/>
          </p:nvCxnSpPr>
          <p:spPr>
            <a:xfrm>
              <a:off x="2374086" y="3560387"/>
              <a:ext cx="865267"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902370" y="2769190"/>
              <a:ext cx="685800" cy="454282"/>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4953840" y="3679496"/>
              <a:ext cx="685800"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902370" y="4206830"/>
              <a:ext cx="685800" cy="45720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5859920" y="1918857"/>
              <a:ext cx="2837742" cy="3521278"/>
              <a:chOff x="5702433" y="1918857"/>
              <a:chExt cx="2837742" cy="3521278"/>
            </a:xfrm>
          </p:grpSpPr>
          <p:sp>
            <p:nvSpPr>
              <p:cNvPr id="71" name="Oval 70"/>
              <p:cNvSpPr>
                <a:spLocks noChangeAspect="1"/>
              </p:cNvSpPr>
              <p:nvPr/>
            </p:nvSpPr>
            <p:spPr>
              <a:xfrm>
                <a:off x="5702433" y="2160738"/>
                <a:ext cx="483762" cy="483762"/>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5702433" y="3437615"/>
                <a:ext cx="483762" cy="48376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702433" y="4714492"/>
                <a:ext cx="483762" cy="483762"/>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p:cNvGrpSpPr/>
              <p:nvPr/>
            </p:nvGrpSpPr>
            <p:grpSpPr>
              <a:xfrm>
                <a:off x="7519687" y="1918857"/>
                <a:ext cx="1020488" cy="967524"/>
                <a:chOff x="7393769" y="1129719"/>
                <a:chExt cx="1020488" cy="967524"/>
              </a:xfrm>
            </p:grpSpPr>
            <p:sp>
              <p:nvSpPr>
                <p:cNvPr id="84" name="Oval 83"/>
                <p:cNvSpPr>
                  <a:spLocks noChangeAspect="1"/>
                </p:cNvSpPr>
                <p:nvPr/>
              </p:nvSpPr>
              <p:spPr>
                <a:xfrm>
                  <a:off x="7930495" y="1613481"/>
                  <a:ext cx="483762" cy="483762"/>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7393769" y="1613481"/>
                  <a:ext cx="483762" cy="483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7662132" y="1129719"/>
                  <a:ext cx="483762" cy="48376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493205" y="4472611"/>
                <a:ext cx="1020488" cy="967524"/>
                <a:chOff x="7393769" y="1129719"/>
                <a:chExt cx="1020488" cy="967524"/>
              </a:xfrm>
            </p:grpSpPr>
            <p:sp>
              <p:nvSpPr>
                <p:cNvPr id="80" name="Oval 79"/>
                <p:cNvSpPr>
                  <a:spLocks noChangeAspect="1"/>
                </p:cNvSpPr>
                <p:nvPr/>
              </p:nvSpPr>
              <p:spPr>
                <a:xfrm>
                  <a:off x="7930495" y="1613481"/>
                  <a:ext cx="483762" cy="483762"/>
                </a:xfrm>
                <a:prstGeom prst="ellipse">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7393769" y="1613481"/>
                  <a:ext cx="483762" cy="483762"/>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7662132" y="1129719"/>
                  <a:ext cx="483762" cy="483762"/>
                </a:xfrm>
                <a:prstGeom prst="ellips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493205" y="3195734"/>
                <a:ext cx="1020488" cy="967524"/>
                <a:chOff x="7393769" y="1129719"/>
                <a:chExt cx="1020488" cy="967524"/>
              </a:xfrm>
            </p:grpSpPr>
            <p:sp>
              <p:nvSpPr>
                <p:cNvPr id="77" name="Oval 76"/>
                <p:cNvSpPr>
                  <a:spLocks noChangeAspect="1"/>
                </p:cNvSpPr>
                <p:nvPr/>
              </p:nvSpPr>
              <p:spPr>
                <a:xfrm>
                  <a:off x="7930495" y="1613481"/>
                  <a:ext cx="483762" cy="483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393769" y="1613481"/>
                  <a:ext cx="483762" cy="483762"/>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7662132" y="1129719"/>
                  <a:ext cx="483762" cy="483762"/>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Arrow Connector 67"/>
            <p:cNvCxnSpPr/>
            <p:nvPr/>
          </p:nvCxnSpPr>
          <p:spPr>
            <a:xfrm>
              <a:off x="6566260" y="3654820"/>
              <a:ext cx="889494"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6566260" y="2390281"/>
              <a:ext cx="889494"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6566260" y="4956373"/>
              <a:ext cx="889494" cy="4963"/>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421320"/>
            <a:ext cx="8229600" cy="990600"/>
          </a:xfrm>
        </p:spPr>
        <p:txBody>
          <a:bodyPr>
            <a:normAutofit/>
          </a:bodyPr>
          <a:lstStyle/>
          <a:p>
            <a:r>
              <a:rPr lang="en-US" b="1" dirty="0" smtClean="0"/>
              <a:t>Meeting in a Box</a:t>
            </a:r>
            <a:endParaRPr lang="en-US" b="1" dirty="0"/>
          </a:p>
        </p:txBody>
      </p:sp>
      <p:sp>
        <p:nvSpPr>
          <p:cNvPr id="49"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b="1" dirty="0" smtClean="0">
                <a:solidFill>
                  <a:srgbClr val="000000"/>
                </a:solidFill>
              </a:rPr>
              <a:t>How?</a:t>
            </a:r>
          </a:p>
          <a:p>
            <a:pPr lvl="1"/>
            <a:r>
              <a:rPr lang="en-US" sz="2300" dirty="0" smtClean="0">
                <a:solidFill>
                  <a:srgbClr val="000000"/>
                </a:solidFill>
              </a:rPr>
              <a:t>Create a “Frequently Asked Questions” document or resources to aid citizens in using it.</a:t>
            </a:r>
          </a:p>
          <a:p>
            <a:pPr lvl="1"/>
            <a:r>
              <a:rPr lang="en-US" sz="2300" dirty="0" smtClean="0">
                <a:solidFill>
                  <a:srgbClr val="000000"/>
                </a:solidFill>
              </a:rPr>
              <a:t>Consider posting the meeting-in-a-box kit on </a:t>
            </a:r>
            <a:r>
              <a:rPr lang="en-US" sz="2300" dirty="0">
                <a:solidFill>
                  <a:srgbClr val="000000"/>
                </a:solidFill>
              </a:rPr>
              <a:t>the Internet or </a:t>
            </a:r>
            <a:r>
              <a:rPr lang="en-US" sz="2300" dirty="0" smtClean="0">
                <a:solidFill>
                  <a:srgbClr val="000000"/>
                </a:solidFill>
              </a:rPr>
              <a:t>distributing hard copies at </a:t>
            </a:r>
            <a:r>
              <a:rPr lang="en-US" sz="2300" dirty="0">
                <a:solidFill>
                  <a:srgbClr val="000000"/>
                </a:solidFill>
              </a:rPr>
              <a:t>convenient </a:t>
            </a:r>
            <a:r>
              <a:rPr lang="en-US" sz="2300" dirty="0" smtClean="0">
                <a:solidFill>
                  <a:srgbClr val="000000"/>
                </a:solidFill>
              </a:rPr>
              <a:t>locations.</a:t>
            </a:r>
          </a:p>
          <a:p>
            <a:pPr lvl="1"/>
            <a:r>
              <a:rPr lang="en-US" sz="2300" dirty="0" smtClean="0">
                <a:solidFill>
                  <a:srgbClr val="000000"/>
                </a:solidFill>
              </a:rPr>
              <a:t>In the kit, include directions </a:t>
            </a:r>
            <a:r>
              <a:rPr lang="en-US" sz="2300" dirty="0">
                <a:solidFill>
                  <a:srgbClr val="000000"/>
                </a:solidFill>
              </a:rPr>
              <a:t>for individuals interested in hosting or facilitating a meeting, discussion prompts, participant response form, feedback surveys, and instructions on how to record and return responses</a:t>
            </a:r>
            <a:r>
              <a:rPr lang="en-US" sz="2300" dirty="0" smtClean="0">
                <a:solidFill>
                  <a:srgbClr val="000000"/>
                </a:solidFill>
              </a:rPr>
              <a:t>.</a:t>
            </a:r>
            <a:endParaRPr lang="en-US" sz="2300" dirty="0"/>
          </a:p>
        </p:txBody>
      </p:sp>
      <p:pic>
        <p:nvPicPr>
          <p:cNvPr id="59" name="Picture 58"/>
          <p:cNvPicPr>
            <a:picLocks noChangeAspect="1"/>
          </p:cNvPicPr>
          <p:nvPr/>
        </p:nvPicPr>
        <p:blipFill>
          <a:blip r:embed="rId4"/>
          <a:stretch>
            <a:fillRect/>
          </a:stretch>
        </p:blipFill>
        <p:spPr>
          <a:xfrm>
            <a:off x="7991028" y="5860236"/>
            <a:ext cx="1152972" cy="997764"/>
          </a:xfrm>
          <a:prstGeom prst="rect">
            <a:avLst/>
          </a:prstGeom>
        </p:spPr>
      </p:pic>
      <p:grpSp>
        <p:nvGrpSpPr>
          <p:cNvPr id="104" name="Group 103"/>
          <p:cNvGrpSpPr/>
          <p:nvPr/>
        </p:nvGrpSpPr>
        <p:grpSpPr>
          <a:xfrm>
            <a:off x="1382575" y="6150836"/>
            <a:ext cx="6378850" cy="524284"/>
            <a:chOff x="1382575" y="6150836"/>
            <a:chExt cx="6378850" cy="524284"/>
          </a:xfrm>
        </p:grpSpPr>
        <p:sp>
          <p:nvSpPr>
            <p:cNvPr id="133" name="Rectangle 132">
              <a:hlinkClick r:id="rId5"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134" name="Rectangle 133">
              <a:hlinkClick r:id="rId6"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135" name="Group 134"/>
          <p:cNvGrpSpPr/>
          <p:nvPr/>
        </p:nvGrpSpPr>
        <p:grpSpPr>
          <a:xfrm>
            <a:off x="3604721" y="6168628"/>
            <a:ext cx="1272749" cy="498437"/>
            <a:chOff x="3917601" y="6168628"/>
            <a:chExt cx="1272749" cy="498437"/>
          </a:xfrm>
        </p:grpSpPr>
        <p:sp>
          <p:nvSpPr>
            <p:cNvPr id="136" name="Action Button: Back or Previous 135">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Action Button: Home 136">
              <a:hlinkClick r:id="rId7"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Action Button: Custom 52">
            <a:hlinkClick r:id="rId8" action="ppaction://hlinkfile" highlightClick="1"/>
          </p:cNvPr>
          <p:cNvSpPr/>
          <p:nvPr/>
        </p:nvSpPr>
        <p:spPr>
          <a:xfrm>
            <a:off x="1108706" y="5058190"/>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26830146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Mentoring</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73433" y="2458340"/>
            <a:ext cx="6397134" cy="3017520"/>
            <a:chOff x="708086" y="1923962"/>
            <a:chExt cx="6397134" cy="3017520"/>
          </a:xfrm>
        </p:grpSpPr>
        <p:grpSp>
          <p:nvGrpSpPr>
            <p:cNvPr id="17" name="Group 16"/>
            <p:cNvGrpSpPr/>
            <p:nvPr/>
          </p:nvGrpSpPr>
          <p:grpSpPr>
            <a:xfrm>
              <a:off x="708086" y="1923962"/>
              <a:ext cx="3017520" cy="3017520"/>
              <a:chOff x="3294499" y="868900"/>
              <a:chExt cx="2555003" cy="2555003"/>
            </a:xfrm>
          </p:grpSpPr>
          <p:grpSp>
            <p:nvGrpSpPr>
              <p:cNvPr id="33" name="Group 32"/>
              <p:cNvGrpSpPr/>
              <p:nvPr/>
            </p:nvGrpSpPr>
            <p:grpSpPr>
              <a:xfrm>
                <a:off x="3294499" y="868900"/>
                <a:ext cx="2555003" cy="2555003"/>
                <a:chOff x="3294499" y="868900"/>
                <a:chExt cx="2555003" cy="2555003"/>
              </a:xfrm>
            </p:grpSpPr>
            <p:grpSp>
              <p:nvGrpSpPr>
                <p:cNvPr id="41" name="Group 40"/>
                <p:cNvGrpSpPr/>
                <p:nvPr/>
              </p:nvGrpSpPr>
              <p:grpSpPr>
                <a:xfrm>
                  <a:off x="3294499" y="1802451"/>
                  <a:ext cx="2555003" cy="687901"/>
                  <a:chOff x="3261821" y="1414577"/>
                  <a:chExt cx="2555003" cy="687901"/>
                </a:xfrm>
              </p:grpSpPr>
              <p:sp>
                <p:nvSpPr>
                  <p:cNvPr id="45" name="Oval 4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New</a:t>
                    </a:r>
                    <a:endParaRPr lang="en-US" sz="1500" b="1" dirty="0"/>
                  </a:p>
                </p:txBody>
              </p:sp>
            </p:grpSp>
            <p:grpSp>
              <p:nvGrpSpPr>
                <p:cNvPr id="42" name="Group 41"/>
                <p:cNvGrpSpPr/>
                <p:nvPr/>
              </p:nvGrpSpPr>
              <p:grpSpPr>
                <a:xfrm rot="5400000">
                  <a:off x="3294499" y="1802451"/>
                  <a:ext cx="2555003" cy="687901"/>
                  <a:chOff x="3261821" y="1414577"/>
                  <a:chExt cx="2555003" cy="687901"/>
                </a:xfrm>
              </p:grpSpPr>
              <p:sp>
                <p:nvSpPr>
                  <p:cNvPr id="43" name="Oval 4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7" name="Oval 3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grpSp>
          </p:grpSp>
        </p:grpSp>
        <p:grpSp>
          <p:nvGrpSpPr>
            <p:cNvPr id="18" name="Group 17"/>
            <p:cNvGrpSpPr/>
            <p:nvPr/>
          </p:nvGrpSpPr>
          <p:grpSpPr>
            <a:xfrm>
              <a:off x="6295273" y="2547497"/>
              <a:ext cx="809947" cy="1770450"/>
              <a:chOff x="4036975" y="1218104"/>
              <a:chExt cx="685801" cy="1499080"/>
            </a:xfrm>
          </p:grpSpPr>
          <p:sp>
            <p:nvSpPr>
              <p:cNvPr id="31" name="Oval 30"/>
              <p:cNvSpPr>
                <a:spLocks noChangeAspect="1"/>
              </p:cNvSpPr>
              <p:nvPr/>
            </p:nvSpPr>
            <p:spPr>
              <a:xfrm>
                <a:off x="4036976" y="2031384"/>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New</a:t>
                </a:r>
              </a:p>
            </p:txBody>
          </p:sp>
          <p:sp>
            <p:nvSpPr>
              <p:cNvPr id="24" name="Oval 23"/>
              <p:cNvSpPr>
                <a:spLocks noChangeAspect="1"/>
              </p:cNvSpPr>
              <p:nvPr/>
            </p:nvSpPr>
            <p:spPr>
              <a:xfrm>
                <a:off x="4036975" y="1218104"/>
                <a:ext cx="685800" cy="685800"/>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grpSp>
      <p:sp>
        <p:nvSpPr>
          <p:cNvPr id="47" name="TextBox 46"/>
          <p:cNvSpPr txBox="1"/>
          <p:nvPr/>
        </p:nvSpPr>
        <p:spPr>
          <a:xfrm>
            <a:off x="3441634" y="3027912"/>
            <a:ext cx="498398" cy="323165"/>
          </a:xfrm>
          <a:prstGeom prst="rect">
            <a:avLst/>
          </a:prstGeom>
          <a:noFill/>
        </p:spPr>
        <p:txBody>
          <a:bodyPr wrap="square" rtlCol="0">
            <a:spAutoFit/>
          </a:bodyPr>
          <a:lstStyle/>
          <a:p>
            <a:r>
              <a:rPr lang="en-US" sz="1500" b="1" dirty="0" smtClean="0">
                <a:solidFill>
                  <a:schemeClr val="bg1"/>
                </a:solidFill>
              </a:rPr>
              <a:t>Old</a:t>
            </a:r>
            <a:endParaRPr lang="en-US" sz="1500" b="1" dirty="0">
              <a:solidFill>
                <a:schemeClr val="bg1"/>
              </a:solidFill>
            </a:endParaRPr>
          </a:p>
        </p:txBody>
      </p:sp>
      <p:cxnSp>
        <p:nvCxnSpPr>
          <p:cNvPr id="64" name="Straight Arrow Connector 63"/>
          <p:cNvCxnSpPr/>
          <p:nvPr/>
        </p:nvCxnSpPr>
        <p:spPr>
          <a:xfrm>
            <a:off x="4511257" y="4058511"/>
            <a:ext cx="2324686" cy="290798"/>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118420" y="3311335"/>
            <a:ext cx="498398" cy="323165"/>
          </a:xfrm>
          <a:prstGeom prst="rect">
            <a:avLst/>
          </a:prstGeom>
          <a:noFill/>
        </p:spPr>
        <p:txBody>
          <a:bodyPr wrap="square" rtlCol="0">
            <a:spAutoFit/>
          </a:bodyPr>
          <a:lstStyle/>
          <a:p>
            <a:r>
              <a:rPr lang="en-US" sz="1500" b="1" dirty="0" smtClean="0">
                <a:solidFill>
                  <a:schemeClr val="bg1"/>
                </a:solidFill>
              </a:rPr>
              <a:t>Old</a:t>
            </a:r>
            <a:endParaRPr lang="en-US" sz="1500" b="1" dirty="0">
              <a:solidFill>
                <a:schemeClr val="bg1"/>
              </a:solidFill>
            </a:endParaRPr>
          </a:p>
        </p:txBody>
      </p:sp>
      <p:sp>
        <p:nvSpPr>
          <p:cNvPr id="68" name="Action Button: Forward or Next 67">
            <a:hlinkClick r:id="" action="ppaction://hlinkshowjump?jump=nextslide" highlightClick="1"/>
          </p:cNvPr>
          <p:cNvSpPr/>
          <p:nvPr/>
        </p:nvSpPr>
        <p:spPr>
          <a:xfrm>
            <a:off x="8183880" y="678700"/>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3"/>
          <a:stretch>
            <a:fillRect/>
          </a:stretch>
        </p:blipFill>
        <p:spPr>
          <a:xfrm>
            <a:off x="7991028" y="5860236"/>
            <a:ext cx="1152972" cy="997764"/>
          </a:xfrm>
          <a:prstGeom prst="rect">
            <a:avLst/>
          </a:prstGeom>
        </p:spPr>
      </p:pic>
      <p:sp>
        <p:nvSpPr>
          <p:cNvPr id="5" name="TextBox 4"/>
          <p:cNvSpPr txBox="1"/>
          <p:nvPr/>
        </p:nvSpPr>
        <p:spPr>
          <a:xfrm>
            <a:off x="571500" y="1379325"/>
            <a:ext cx="7829550" cy="1107996"/>
          </a:xfrm>
          <a:prstGeom prst="rect">
            <a:avLst/>
          </a:prstGeom>
          <a:noFill/>
        </p:spPr>
        <p:txBody>
          <a:bodyPr wrap="square" rtlCol="0">
            <a:spAutoFit/>
          </a:bodyPr>
          <a:lstStyle/>
          <a:p>
            <a:r>
              <a:rPr lang="en-US" sz="2200" b="1" dirty="0"/>
              <a:t>What is it</a:t>
            </a:r>
            <a:r>
              <a:rPr lang="en-US" sz="2200" b="1" dirty="0" smtClean="0"/>
              <a:t>? </a:t>
            </a:r>
            <a:r>
              <a:rPr lang="en-US" sz="2200" dirty="0" smtClean="0"/>
              <a:t>Mentoring assigns a </a:t>
            </a:r>
            <a:r>
              <a:rPr lang="en-US" sz="2200" dirty="0"/>
              <a:t>more experienced member to share </a:t>
            </a:r>
            <a:r>
              <a:rPr lang="en-US" sz="2200" dirty="0" smtClean="0"/>
              <a:t>insight </a:t>
            </a:r>
            <a:r>
              <a:rPr lang="en-US" sz="2200" dirty="0"/>
              <a:t>and experience with a less experienced member.</a:t>
            </a:r>
          </a:p>
        </p:txBody>
      </p:sp>
      <p:cxnSp>
        <p:nvCxnSpPr>
          <p:cNvPr id="49" name="Straight Arrow Connector 48"/>
          <p:cNvCxnSpPr/>
          <p:nvPr/>
        </p:nvCxnSpPr>
        <p:spPr>
          <a:xfrm>
            <a:off x="4405321" y="3156235"/>
            <a:ext cx="2324686" cy="290798"/>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5870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524"/>
            <a:ext cx="8229600" cy="990600"/>
          </a:xfrm>
        </p:spPr>
        <p:txBody>
          <a:bodyPr/>
          <a:lstStyle/>
          <a:p>
            <a:r>
              <a:rPr lang="en-US" b="1" dirty="0" smtClean="0"/>
              <a:t>Mentoring</a:t>
            </a:r>
            <a:endParaRPr lang="en-US" b="1" dirty="0"/>
          </a:p>
        </p:txBody>
      </p:sp>
      <p:grpSp>
        <p:nvGrpSpPr>
          <p:cNvPr id="7" name="Group 6"/>
          <p:cNvGrpSpPr/>
          <p:nvPr/>
        </p:nvGrpSpPr>
        <p:grpSpPr>
          <a:xfrm>
            <a:off x="1373433" y="1923962"/>
            <a:ext cx="6397134" cy="3017520"/>
            <a:chOff x="708086" y="1923962"/>
            <a:chExt cx="6397134" cy="3017520"/>
          </a:xfrm>
        </p:grpSpPr>
        <p:grpSp>
          <p:nvGrpSpPr>
            <p:cNvPr id="17" name="Group 16"/>
            <p:cNvGrpSpPr/>
            <p:nvPr/>
          </p:nvGrpSpPr>
          <p:grpSpPr>
            <a:xfrm>
              <a:off x="708086" y="1923962"/>
              <a:ext cx="3017520" cy="3017520"/>
              <a:chOff x="3294499" y="868900"/>
              <a:chExt cx="2555003" cy="2555003"/>
            </a:xfrm>
          </p:grpSpPr>
          <p:grpSp>
            <p:nvGrpSpPr>
              <p:cNvPr id="33" name="Group 32"/>
              <p:cNvGrpSpPr/>
              <p:nvPr/>
            </p:nvGrpSpPr>
            <p:grpSpPr>
              <a:xfrm>
                <a:off x="3294499" y="868900"/>
                <a:ext cx="2555003" cy="2555003"/>
                <a:chOff x="3294499" y="868900"/>
                <a:chExt cx="2555003" cy="2555003"/>
              </a:xfrm>
            </p:grpSpPr>
            <p:grpSp>
              <p:nvGrpSpPr>
                <p:cNvPr id="41" name="Group 40"/>
                <p:cNvGrpSpPr/>
                <p:nvPr/>
              </p:nvGrpSpPr>
              <p:grpSpPr>
                <a:xfrm>
                  <a:off x="3294499" y="1802451"/>
                  <a:ext cx="2555003" cy="687901"/>
                  <a:chOff x="3261821" y="1414577"/>
                  <a:chExt cx="2555003" cy="687901"/>
                </a:xfrm>
              </p:grpSpPr>
              <p:sp>
                <p:nvSpPr>
                  <p:cNvPr id="45" name="Oval 4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New</a:t>
                    </a:r>
                    <a:endParaRPr lang="en-US" sz="1500" b="1" dirty="0"/>
                  </a:p>
                </p:txBody>
              </p:sp>
            </p:grpSp>
            <p:grpSp>
              <p:nvGrpSpPr>
                <p:cNvPr id="42" name="Group 41"/>
                <p:cNvGrpSpPr/>
                <p:nvPr/>
              </p:nvGrpSpPr>
              <p:grpSpPr>
                <a:xfrm rot="5400000">
                  <a:off x="3294499" y="1802451"/>
                  <a:ext cx="2555003" cy="687901"/>
                  <a:chOff x="3261821" y="1414577"/>
                  <a:chExt cx="2555003" cy="687901"/>
                </a:xfrm>
              </p:grpSpPr>
              <p:sp>
                <p:nvSpPr>
                  <p:cNvPr id="43" name="Oval 4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7" name="Oval 3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grpSp>
          </p:grpSp>
        </p:grpSp>
        <p:grpSp>
          <p:nvGrpSpPr>
            <p:cNvPr id="18" name="Group 17"/>
            <p:cNvGrpSpPr/>
            <p:nvPr/>
          </p:nvGrpSpPr>
          <p:grpSpPr>
            <a:xfrm>
              <a:off x="6295273" y="2547497"/>
              <a:ext cx="809947" cy="1770450"/>
              <a:chOff x="4036975" y="1218104"/>
              <a:chExt cx="685801" cy="1499080"/>
            </a:xfrm>
          </p:grpSpPr>
          <p:sp>
            <p:nvSpPr>
              <p:cNvPr id="31" name="Oval 30"/>
              <p:cNvSpPr>
                <a:spLocks noChangeAspect="1"/>
              </p:cNvSpPr>
              <p:nvPr/>
            </p:nvSpPr>
            <p:spPr>
              <a:xfrm>
                <a:off x="4036976" y="2031384"/>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New</a:t>
                </a:r>
              </a:p>
            </p:txBody>
          </p:sp>
          <p:sp>
            <p:nvSpPr>
              <p:cNvPr id="24" name="Oval 23"/>
              <p:cNvSpPr>
                <a:spLocks noChangeAspect="1"/>
              </p:cNvSpPr>
              <p:nvPr/>
            </p:nvSpPr>
            <p:spPr>
              <a:xfrm>
                <a:off x="4036975" y="1218104"/>
                <a:ext cx="685800" cy="685800"/>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grpSp>
      <p:sp>
        <p:nvSpPr>
          <p:cNvPr id="47" name="TextBox 46"/>
          <p:cNvSpPr txBox="1"/>
          <p:nvPr/>
        </p:nvSpPr>
        <p:spPr>
          <a:xfrm>
            <a:off x="3429000" y="2438400"/>
            <a:ext cx="498398" cy="323165"/>
          </a:xfrm>
          <a:prstGeom prst="rect">
            <a:avLst/>
          </a:prstGeom>
          <a:noFill/>
        </p:spPr>
        <p:txBody>
          <a:bodyPr wrap="square" rtlCol="0">
            <a:spAutoFit/>
          </a:bodyPr>
          <a:lstStyle/>
          <a:p>
            <a:r>
              <a:rPr lang="en-US" sz="1500" b="1" dirty="0" smtClean="0">
                <a:solidFill>
                  <a:schemeClr val="bg1"/>
                </a:solidFill>
              </a:rPr>
              <a:t>Old</a:t>
            </a:r>
            <a:endParaRPr lang="en-US" sz="1500" b="1" dirty="0">
              <a:solidFill>
                <a:schemeClr val="bg1"/>
              </a:solidFill>
            </a:endParaRPr>
          </a:p>
        </p:txBody>
      </p:sp>
      <p:cxnSp>
        <p:nvCxnSpPr>
          <p:cNvPr id="56" name="Straight Arrow Connector 55"/>
          <p:cNvCxnSpPr/>
          <p:nvPr/>
        </p:nvCxnSpPr>
        <p:spPr>
          <a:xfrm>
            <a:off x="4266531" y="2733909"/>
            <a:ext cx="2550271" cy="159592"/>
          </a:xfrm>
          <a:prstGeom prst="straightConnector1">
            <a:avLst/>
          </a:prstGeom>
          <a:ln w="38100" cmpd="sng">
            <a:solidFill>
              <a:srgbClr val="564B3C"/>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489729" y="3676863"/>
            <a:ext cx="2426804" cy="159592"/>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118420" y="2780326"/>
            <a:ext cx="498398" cy="323165"/>
          </a:xfrm>
          <a:prstGeom prst="rect">
            <a:avLst/>
          </a:prstGeom>
          <a:noFill/>
        </p:spPr>
        <p:txBody>
          <a:bodyPr wrap="square" rtlCol="0">
            <a:spAutoFit/>
          </a:bodyPr>
          <a:lstStyle/>
          <a:p>
            <a:r>
              <a:rPr lang="en-US" sz="1500" b="1" dirty="0" smtClean="0">
                <a:solidFill>
                  <a:schemeClr val="bg1"/>
                </a:solidFill>
              </a:rPr>
              <a:t>Old</a:t>
            </a:r>
            <a:endParaRPr lang="en-US" sz="1500" b="1" dirty="0">
              <a:solidFill>
                <a:schemeClr val="bg1"/>
              </a:solidFill>
            </a:endParaRPr>
          </a:p>
        </p:txBody>
      </p:sp>
      <p:sp>
        <p:nvSpPr>
          <p:cNvPr id="32" name="Text Placeholder 5"/>
          <p:cNvSpPr>
            <a:spLocks noGrp="1"/>
          </p:cNvSpPr>
          <p:nvPr>
            <p:ph idx="1"/>
          </p:nvPr>
        </p:nvSpPr>
        <p:spPr>
          <a:xfrm>
            <a:off x="457200" y="1347175"/>
            <a:ext cx="8229600" cy="4513061"/>
          </a:xfrm>
          <a:solidFill>
            <a:schemeClr val="bg1">
              <a:alpha val="84000"/>
            </a:schemeClr>
          </a:solidFill>
        </p:spPr>
        <p:txBody>
          <a:bodyPr>
            <a:normAutofit lnSpcReduction="10000"/>
          </a:bodyPr>
          <a:lstStyle/>
          <a:p>
            <a:r>
              <a:rPr lang="en-US" b="1" dirty="0" smtClean="0"/>
              <a:t>Why use it?</a:t>
            </a:r>
          </a:p>
          <a:p>
            <a:pPr lvl="1"/>
            <a:r>
              <a:rPr lang="en-US" sz="2200" dirty="0"/>
              <a:t>I</a:t>
            </a:r>
            <a:r>
              <a:rPr lang="en-US" sz="2200" dirty="0" smtClean="0"/>
              <a:t>ntegrates new participants into the collaborative</a:t>
            </a:r>
          </a:p>
          <a:p>
            <a:pPr lvl="1"/>
            <a:r>
              <a:rPr lang="en-US" sz="2200" dirty="0" smtClean="0"/>
              <a:t>Builds working relationships between participants</a:t>
            </a:r>
          </a:p>
          <a:p>
            <a:pPr lvl="1"/>
            <a:r>
              <a:rPr lang="en-US" sz="2200" dirty="0" smtClean="0"/>
              <a:t>Increases group effectiveness by helping new participants learn about how they can contribute most valuably</a:t>
            </a:r>
          </a:p>
          <a:p>
            <a:r>
              <a:rPr lang="en-US" b="1" dirty="0"/>
              <a:t>When? </a:t>
            </a:r>
            <a:r>
              <a:rPr lang="en-US" dirty="0" err="1" smtClean="0"/>
              <a:t>Collaboratives</a:t>
            </a:r>
            <a:r>
              <a:rPr lang="en-US" dirty="0" smtClean="0"/>
              <a:t> </a:t>
            </a:r>
            <a:r>
              <a:rPr lang="en-US" dirty="0"/>
              <a:t>can use mentoring when…</a:t>
            </a:r>
          </a:p>
          <a:p>
            <a:pPr lvl="1"/>
            <a:r>
              <a:rPr lang="en-US" sz="2200" dirty="0" smtClean="0"/>
              <a:t>They experience </a:t>
            </a:r>
            <a:r>
              <a:rPr lang="en-US" sz="2200" dirty="0"/>
              <a:t>frequent turnover in stakeholder </a:t>
            </a:r>
            <a:r>
              <a:rPr lang="en-US" sz="2200" dirty="0" smtClean="0"/>
              <a:t>representation.</a:t>
            </a:r>
            <a:endParaRPr lang="en-US" sz="2200" dirty="0"/>
          </a:p>
          <a:p>
            <a:pPr lvl="1"/>
            <a:r>
              <a:rPr lang="en-US" sz="2200" dirty="0"/>
              <a:t>Stakeholders quickly disengage from the collaborative process.</a:t>
            </a:r>
          </a:p>
          <a:p>
            <a:pPr lvl="1"/>
            <a:r>
              <a:rPr lang="en-US" sz="2200" dirty="0"/>
              <a:t>New stakeholders are reticent or reluctant to </a:t>
            </a:r>
            <a:r>
              <a:rPr lang="en-US" sz="2200" dirty="0" smtClean="0"/>
              <a:t>fully participate </a:t>
            </a:r>
            <a:r>
              <a:rPr lang="en-US" sz="2200" dirty="0"/>
              <a:t>in the collaborative</a:t>
            </a:r>
            <a:r>
              <a:rPr lang="en-US" sz="2200" dirty="0" smtClean="0"/>
              <a:t>.</a:t>
            </a:r>
            <a:endParaRPr lang="en-US" sz="2200" dirty="0"/>
          </a:p>
        </p:txBody>
      </p:sp>
      <p:sp>
        <p:nvSpPr>
          <p:cNvPr id="48" name="Action Button: Forward or Next 47">
            <a:hlinkClick r:id="" action="ppaction://hlinkshowjump?jump=nextslide" highlightClick="1"/>
          </p:cNvPr>
          <p:cNvSpPr/>
          <p:nvPr/>
        </p:nvSpPr>
        <p:spPr>
          <a:xfrm>
            <a:off x="8183880" y="678700"/>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2"/>
          <a:stretch>
            <a:fillRect/>
          </a:stretch>
        </p:blipFill>
        <p:spPr>
          <a:xfrm>
            <a:off x="7991028" y="5860236"/>
            <a:ext cx="1152972" cy="997764"/>
          </a:xfrm>
          <a:prstGeom prst="rect">
            <a:avLst/>
          </a:prstGeom>
        </p:spPr>
      </p:pic>
      <p:grpSp>
        <p:nvGrpSpPr>
          <p:cNvPr id="54" name="Group 53"/>
          <p:cNvGrpSpPr/>
          <p:nvPr/>
        </p:nvGrpSpPr>
        <p:grpSpPr>
          <a:xfrm>
            <a:off x="3604721" y="6168628"/>
            <a:ext cx="1934559" cy="498437"/>
            <a:chOff x="3917601" y="6168628"/>
            <a:chExt cx="1934559" cy="498437"/>
          </a:xfrm>
        </p:grpSpPr>
        <p:sp>
          <p:nvSpPr>
            <p:cNvPr id="55" name="Action Button: Forward or Next 54">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Action Button: Back or Previous 56">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Action Button: Home 57">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0045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dissolve">
                                      <p:cBhvr>
                                        <p:cTn id="7" dur="500"/>
                                        <p:tgtEl>
                                          <p:spTgt spid="3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dissolve">
                                      <p:cBhvr>
                                        <p:cTn id="10"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524"/>
            <a:ext cx="8229600" cy="990600"/>
          </a:xfrm>
        </p:spPr>
        <p:txBody>
          <a:bodyPr/>
          <a:lstStyle/>
          <a:p>
            <a:r>
              <a:rPr lang="en-US" b="1" dirty="0" smtClean="0"/>
              <a:t>Mentoring</a:t>
            </a:r>
            <a:endParaRPr lang="en-US" b="1" dirty="0"/>
          </a:p>
        </p:txBody>
      </p:sp>
      <p:grpSp>
        <p:nvGrpSpPr>
          <p:cNvPr id="7" name="Group 6"/>
          <p:cNvGrpSpPr/>
          <p:nvPr/>
        </p:nvGrpSpPr>
        <p:grpSpPr>
          <a:xfrm>
            <a:off x="1373433" y="1923962"/>
            <a:ext cx="6397134" cy="3017520"/>
            <a:chOff x="708086" y="1923962"/>
            <a:chExt cx="6397134" cy="3017520"/>
          </a:xfrm>
        </p:grpSpPr>
        <p:grpSp>
          <p:nvGrpSpPr>
            <p:cNvPr id="17" name="Group 16"/>
            <p:cNvGrpSpPr/>
            <p:nvPr/>
          </p:nvGrpSpPr>
          <p:grpSpPr>
            <a:xfrm>
              <a:off x="708086" y="1923962"/>
              <a:ext cx="3017520" cy="3017520"/>
              <a:chOff x="3294499" y="868900"/>
              <a:chExt cx="2555003" cy="2555003"/>
            </a:xfrm>
          </p:grpSpPr>
          <p:grpSp>
            <p:nvGrpSpPr>
              <p:cNvPr id="33" name="Group 32"/>
              <p:cNvGrpSpPr/>
              <p:nvPr/>
            </p:nvGrpSpPr>
            <p:grpSpPr>
              <a:xfrm>
                <a:off x="3294499" y="868900"/>
                <a:ext cx="2555003" cy="2555003"/>
                <a:chOff x="3294499" y="868900"/>
                <a:chExt cx="2555003" cy="2555003"/>
              </a:xfrm>
            </p:grpSpPr>
            <p:grpSp>
              <p:nvGrpSpPr>
                <p:cNvPr id="41" name="Group 40"/>
                <p:cNvGrpSpPr/>
                <p:nvPr/>
              </p:nvGrpSpPr>
              <p:grpSpPr>
                <a:xfrm>
                  <a:off x="3294499" y="1802451"/>
                  <a:ext cx="2555003" cy="687901"/>
                  <a:chOff x="3261821" y="1414577"/>
                  <a:chExt cx="2555003" cy="687901"/>
                </a:xfrm>
              </p:grpSpPr>
              <p:sp>
                <p:nvSpPr>
                  <p:cNvPr id="45" name="Oval 4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New</a:t>
                    </a:r>
                    <a:endParaRPr lang="en-US" sz="1500" b="1" dirty="0"/>
                  </a:p>
                </p:txBody>
              </p:sp>
            </p:grpSp>
            <p:grpSp>
              <p:nvGrpSpPr>
                <p:cNvPr id="42" name="Group 41"/>
                <p:cNvGrpSpPr/>
                <p:nvPr/>
              </p:nvGrpSpPr>
              <p:grpSpPr>
                <a:xfrm rot="5400000">
                  <a:off x="3294499" y="1802451"/>
                  <a:ext cx="2555003" cy="687901"/>
                  <a:chOff x="3261821" y="1414577"/>
                  <a:chExt cx="2555003" cy="687901"/>
                </a:xfrm>
              </p:grpSpPr>
              <p:sp>
                <p:nvSpPr>
                  <p:cNvPr id="43" name="Oval 4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7" name="Oval 3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grpSp>
          </p:grpSp>
        </p:grpSp>
        <p:grpSp>
          <p:nvGrpSpPr>
            <p:cNvPr id="18" name="Group 17"/>
            <p:cNvGrpSpPr/>
            <p:nvPr/>
          </p:nvGrpSpPr>
          <p:grpSpPr>
            <a:xfrm>
              <a:off x="6295273" y="2547497"/>
              <a:ext cx="809947" cy="1770450"/>
              <a:chOff x="4036975" y="1218104"/>
              <a:chExt cx="685801" cy="1499080"/>
            </a:xfrm>
          </p:grpSpPr>
          <p:sp>
            <p:nvSpPr>
              <p:cNvPr id="31" name="Oval 30"/>
              <p:cNvSpPr>
                <a:spLocks noChangeAspect="1"/>
              </p:cNvSpPr>
              <p:nvPr/>
            </p:nvSpPr>
            <p:spPr>
              <a:xfrm>
                <a:off x="4036976" y="2031384"/>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New</a:t>
                </a:r>
              </a:p>
            </p:txBody>
          </p:sp>
          <p:sp>
            <p:nvSpPr>
              <p:cNvPr id="24" name="Oval 23"/>
              <p:cNvSpPr>
                <a:spLocks noChangeAspect="1"/>
              </p:cNvSpPr>
              <p:nvPr/>
            </p:nvSpPr>
            <p:spPr>
              <a:xfrm>
                <a:off x="4036975" y="1218104"/>
                <a:ext cx="685800" cy="685800"/>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grpSp>
      <p:sp>
        <p:nvSpPr>
          <p:cNvPr id="47" name="TextBox 46"/>
          <p:cNvSpPr txBox="1"/>
          <p:nvPr/>
        </p:nvSpPr>
        <p:spPr>
          <a:xfrm>
            <a:off x="3429000" y="2438400"/>
            <a:ext cx="498398" cy="323165"/>
          </a:xfrm>
          <a:prstGeom prst="rect">
            <a:avLst/>
          </a:prstGeom>
          <a:noFill/>
        </p:spPr>
        <p:txBody>
          <a:bodyPr wrap="square" rtlCol="0">
            <a:spAutoFit/>
          </a:bodyPr>
          <a:lstStyle/>
          <a:p>
            <a:r>
              <a:rPr lang="en-US" sz="1500" b="1" dirty="0" smtClean="0">
                <a:solidFill>
                  <a:schemeClr val="bg1"/>
                </a:solidFill>
              </a:rPr>
              <a:t>Old</a:t>
            </a:r>
            <a:endParaRPr lang="en-US" sz="1500" b="1" dirty="0">
              <a:solidFill>
                <a:schemeClr val="bg1"/>
              </a:solidFill>
            </a:endParaRPr>
          </a:p>
        </p:txBody>
      </p:sp>
      <p:cxnSp>
        <p:nvCxnSpPr>
          <p:cNvPr id="56" name="Straight Arrow Connector 55"/>
          <p:cNvCxnSpPr/>
          <p:nvPr/>
        </p:nvCxnSpPr>
        <p:spPr>
          <a:xfrm>
            <a:off x="4266531" y="2733909"/>
            <a:ext cx="2550271" cy="159592"/>
          </a:xfrm>
          <a:prstGeom prst="straightConnector1">
            <a:avLst/>
          </a:prstGeom>
          <a:ln w="38100" cmpd="sng">
            <a:solidFill>
              <a:srgbClr val="564B3C"/>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489729" y="3676863"/>
            <a:ext cx="2426804" cy="159592"/>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118420" y="2780326"/>
            <a:ext cx="498398" cy="323165"/>
          </a:xfrm>
          <a:prstGeom prst="rect">
            <a:avLst/>
          </a:prstGeom>
          <a:noFill/>
        </p:spPr>
        <p:txBody>
          <a:bodyPr wrap="square" rtlCol="0">
            <a:spAutoFit/>
          </a:bodyPr>
          <a:lstStyle/>
          <a:p>
            <a:r>
              <a:rPr lang="en-US" sz="1500" b="1" dirty="0" smtClean="0">
                <a:solidFill>
                  <a:schemeClr val="bg1"/>
                </a:solidFill>
              </a:rPr>
              <a:t>Old</a:t>
            </a:r>
            <a:endParaRPr lang="en-US" sz="1500" b="1" dirty="0">
              <a:solidFill>
                <a:schemeClr val="bg1"/>
              </a:solidFill>
            </a:endParaRPr>
          </a:p>
        </p:txBody>
      </p:sp>
      <p:sp>
        <p:nvSpPr>
          <p:cNvPr id="32" name="Text Placeholder 5"/>
          <p:cNvSpPr>
            <a:spLocks noGrp="1"/>
          </p:cNvSpPr>
          <p:nvPr>
            <p:ph idx="1"/>
          </p:nvPr>
        </p:nvSpPr>
        <p:spPr>
          <a:xfrm>
            <a:off x="457200" y="1347175"/>
            <a:ext cx="8229600" cy="3921273"/>
          </a:xfrm>
          <a:solidFill>
            <a:schemeClr val="bg1">
              <a:alpha val="84000"/>
            </a:schemeClr>
          </a:solidFill>
        </p:spPr>
        <p:txBody>
          <a:bodyPr>
            <a:normAutofit/>
          </a:bodyPr>
          <a:lstStyle/>
          <a:p>
            <a:pPr marL="0" indent="0">
              <a:buNone/>
            </a:pPr>
            <a:r>
              <a:rPr lang="en-US" sz="2600" b="1" dirty="0" smtClean="0"/>
              <a:t>How?</a:t>
            </a:r>
          </a:p>
          <a:p>
            <a:pPr lvl="1"/>
            <a:r>
              <a:rPr lang="en-US" sz="2400" dirty="0" smtClean="0"/>
              <a:t>Assign mentoring pairs based on group affinity, personal connection, or shared interests.</a:t>
            </a:r>
          </a:p>
          <a:p>
            <a:pPr lvl="1"/>
            <a:r>
              <a:rPr lang="en-US" sz="2400" dirty="0" smtClean="0"/>
              <a:t>Provide initial training for mentors regarding best practices and topics that mentors should discuss with mentees.</a:t>
            </a:r>
          </a:p>
          <a:p>
            <a:pPr lvl="1"/>
            <a:r>
              <a:rPr lang="en-US" sz="2400" dirty="0" smtClean="0"/>
              <a:t>Check in on the status of mentoring relationships regularly to refresh the assignment of mentors to better match newcomers.</a:t>
            </a:r>
          </a:p>
          <a:p>
            <a:pPr lvl="1"/>
            <a:endParaRPr lang="en-US" dirty="0"/>
          </a:p>
        </p:txBody>
      </p:sp>
      <p:sp>
        <p:nvSpPr>
          <p:cNvPr id="48" name="Action Button: Forward or Next 47">
            <a:hlinkClick r:id="" action="ppaction://hlinkshowjump?jump=nextslide" highlightClick="1"/>
          </p:cNvPr>
          <p:cNvSpPr/>
          <p:nvPr/>
        </p:nvSpPr>
        <p:spPr>
          <a:xfrm>
            <a:off x="8183880" y="678700"/>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2"/>
          <a:stretch>
            <a:fillRect/>
          </a:stretch>
        </p:blipFill>
        <p:spPr>
          <a:xfrm>
            <a:off x="7991028" y="5860236"/>
            <a:ext cx="1152972" cy="997764"/>
          </a:xfrm>
          <a:prstGeom prst="rect">
            <a:avLst/>
          </a:prstGeom>
        </p:spPr>
      </p:pic>
      <p:grpSp>
        <p:nvGrpSpPr>
          <p:cNvPr id="51" name="Group 50"/>
          <p:cNvGrpSpPr/>
          <p:nvPr/>
        </p:nvGrpSpPr>
        <p:grpSpPr>
          <a:xfrm>
            <a:off x="1382575" y="6150836"/>
            <a:ext cx="6378850" cy="524284"/>
            <a:chOff x="1382575" y="6150836"/>
            <a:chExt cx="6378850" cy="524284"/>
          </a:xfrm>
        </p:grpSpPr>
        <p:sp>
          <p:nvSpPr>
            <p:cNvPr id="52" name="Rectangle 51">
              <a:hlinkClick r:id="rId3"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53" name="Rectangle 52">
              <a:hlinkClick r:id="rId4"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54" name="Group 53"/>
          <p:cNvGrpSpPr/>
          <p:nvPr/>
        </p:nvGrpSpPr>
        <p:grpSpPr>
          <a:xfrm>
            <a:off x="3604721" y="6168628"/>
            <a:ext cx="1272749" cy="498437"/>
            <a:chOff x="3917601" y="6168628"/>
            <a:chExt cx="1272749" cy="498437"/>
          </a:xfrm>
        </p:grpSpPr>
        <p:sp>
          <p:nvSpPr>
            <p:cNvPr id="55" name="Action Button: Back or Previous 54">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Action Button: Home 56">
              <a:hlinkClick r:id="rId5"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Action Button: Custom 49">
            <a:hlinkClick r:id="rId6" action="ppaction://hlinkfile" highlightClick="1"/>
          </p:cNvPr>
          <p:cNvSpPr/>
          <p:nvPr/>
        </p:nvSpPr>
        <p:spPr>
          <a:xfrm>
            <a:off x="1108706" y="5101238"/>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1169498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Mini-Collaborative</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707886"/>
          </a:xfrm>
          <a:prstGeom prst="rect">
            <a:avLst/>
          </a:prstGeom>
        </p:spPr>
        <p:txBody>
          <a:bodyPr wrap="square">
            <a:spAutoFit/>
          </a:bodyPr>
          <a:lstStyle/>
          <a:p>
            <a:r>
              <a:rPr lang="en-US" sz="2000" b="1" dirty="0" smtClean="0"/>
              <a:t>What is it? </a:t>
            </a:r>
            <a:r>
              <a:rPr lang="en-US" sz="2000" dirty="0" smtClean="0"/>
              <a:t>Small </a:t>
            </a:r>
            <a:r>
              <a:rPr lang="en-US" sz="2000" dirty="0"/>
              <a:t>groups organized to include one or two representatives from each of the broad types of stakeholders involved. </a:t>
            </a:r>
          </a:p>
        </p:txBody>
      </p:sp>
      <p:grpSp>
        <p:nvGrpSpPr>
          <p:cNvPr id="3" name="Group 2"/>
          <p:cNvGrpSpPr>
            <a:grpSpLocks noChangeAspect="1"/>
          </p:cNvGrpSpPr>
          <p:nvPr/>
        </p:nvGrpSpPr>
        <p:grpSpPr>
          <a:xfrm>
            <a:off x="1037784" y="2257907"/>
            <a:ext cx="7068432" cy="3343904"/>
            <a:chOff x="1578165" y="2769189"/>
            <a:chExt cx="5987671" cy="2832622"/>
          </a:xfrm>
        </p:grpSpPr>
        <p:grpSp>
          <p:nvGrpSpPr>
            <p:cNvPr id="61" name="Group 60"/>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62" name="Straight Arrow Connector 61"/>
            <p:cNvCxnSpPr/>
            <p:nvPr/>
          </p:nvCxnSpPr>
          <p:spPr>
            <a:xfrm>
              <a:off x="4578992" y="4267831"/>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5999848" y="3529506"/>
              <a:ext cx="1565988" cy="1520634"/>
              <a:chOff x="5366529" y="3451718"/>
              <a:chExt cx="1565988" cy="1520634"/>
            </a:xfrm>
          </p:grpSpPr>
          <p:sp>
            <p:nvSpPr>
              <p:cNvPr id="64" name="Oval 63"/>
              <p:cNvSpPr>
                <a:spLocks noChangeAspect="1"/>
              </p:cNvSpPr>
              <p:nvPr/>
            </p:nvSpPr>
            <p:spPr>
              <a:xfrm>
                <a:off x="5366529" y="4212035"/>
                <a:ext cx="760317" cy="760317"/>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366529" y="3451718"/>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6172200" y="4212035"/>
                <a:ext cx="760317" cy="760316"/>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172200" y="3451719"/>
                <a:ext cx="760317" cy="760316"/>
              </a:xfrm>
              <a:prstGeom prst="ellipse">
                <a:avLst/>
              </a:prstGeom>
              <a:solidFill>
                <a:srgbClr val="660066"/>
              </a:solidFill>
              <a:ln>
                <a:solidFill>
                  <a:srgbClr val="660066"/>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2" name="Picture 31"/>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6108416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Mini-Collaborative</a:t>
            </a:r>
            <a:endParaRPr lang="en-US" b="1" dirty="0"/>
          </a:p>
        </p:txBody>
      </p:sp>
      <p:grpSp>
        <p:nvGrpSpPr>
          <p:cNvPr id="60" name="Group 59"/>
          <p:cNvGrpSpPr>
            <a:grpSpLocks noChangeAspect="1"/>
          </p:cNvGrpSpPr>
          <p:nvPr/>
        </p:nvGrpSpPr>
        <p:grpSpPr>
          <a:xfrm>
            <a:off x="577123" y="1539121"/>
            <a:ext cx="7989754" cy="3779759"/>
            <a:chOff x="944846" y="2769189"/>
            <a:chExt cx="5987671" cy="2832622"/>
          </a:xfrm>
        </p:grpSpPr>
        <p:grpSp>
          <p:nvGrpSpPr>
            <p:cNvPr id="61" name="Group 60"/>
            <p:cNvGrpSpPr/>
            <p:nvPr/>
          </p:nvGrpSpPr>
          <p:grpSpPr>
            <a:xfrm>
              <a:off x="944846"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62" name="Straight Arrow Connector 61"/>
            <p:cNvCxnSpPr/>
            <p:nvPr/>
          </p:nvCxnSpPr>
          <p:spPr>
            <a:xfrm>
              <a:off x="3945673" y="4267831"/>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5366529" y="3529506"/>
              <a:ext cx="1565988" cy="1520634"/>
              <a:chOff x="5366529" y="3451718"/>
              <a:chExt cx="1565988" cy="1520634"/>
            </a:xfrm>
          </p:grpSpPr>
          <p:sp>
            <p:nvSpPr>
              <p:cNvPr id="64" name="Oval 63"/>
              <p:cNvSpPr>
                <a:spLocks noChangeAspect="1"/>
              </p:cNvSpPr>
              <p:nvPr/>
            </p:nvSpPr>
            <p:spPr>
              <a:xfrm>
                <a:off x="5366529" y="4212035"/>
                <a:ext cx="760317" cy="760317"/>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366529" y="3451718"/>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6172200" y="4212035"/>
                <a:ext cx="760317" cy="760316"/>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172200" y="3451719"/>
                <a:ext cx="760317" cy="760316"/>
              </a:xfrm>
              <a:prstGeom prst="ellipse">
                <a:avLst/>
              </a:prstGeom>
              <a:solidFill>
                <a:srgbClr val="660066"/>
              </a:solidFill>
              <a:ln>
                <a:solidFill>
                  <a:srgbClr val="660066"/>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3" name="Text Placeholder 5"/>
          <p:cNvSpPr>
            <a:spLocks noGrp="1"/>
          </p:cNvSpPr>
          <p:nvPr>
            <p:ph idx="1"/>
          </p:nvPr>
        </p:nvSpPr>
        <p:spPr>
          <a:xfrm>
            <a:off x="457200" y="1347174"/>
            <a:ext cx="8229600" cy="4689521"/>
          </a:xfrm>
          <a:solidFill>
            <a:schemeClr val="bg1">
              <a:alpha val="84000"/>
            </a:schemeClr>
          </a:solidFill>
        </p:spPr>
        <p:txBody>
          <a:bodyPr>
            <a:normAutofit fontScale="92500"/>
          </a:bodyPr>
          <a:lstStyle/>
          <a:p>
            <a:pPr marL="0" indent="0">
              <a:buNone/>
            </a:pPr>
            <a:r>
              <a:rPr lang="en-US" sz="2600" b="1" dirty="0" smtClean="0"/>
              <a:t>Why use it?</a:t>
            </a:r>
          </a:p>
          <a:p>
            <a:pPr lvl="1"/>
            <a:r>
              <a:rPr lang="en-US" sz="2400" dirty="0" smtClean="0"/>
              <a:t>Retains larger </a:t>
            </a:r>
            <a:r>
              <a:rPr lang="en-US" sz="2400" dirty="0" err="1" smtClean="0"/>
              <a:t>collaborative’s</a:t>
            </a:r>
            <a:r>
              <a:rPr lang="en-US" sz="2400" dirty="0" smtClean="0"/>
              <a:t> diversity </a:t>
            </a:r>
            <a:r>
              <a:rPr lang="en-US" sz="2400" dirty="0"/>
              <a:t>of </a:t>
            </a:r>
            <a:r>
              <a:rPr lang="en-US" sz="2400" dirty="0" smtClean="0"/>
              <a:t>viewpoints through representative sampling</a:t>
            </a:r>
          </a:p>
          <a:p>
            <a:pPr lvl="1"/>
            <a:r>
              <a:rPr lang="en-US" sz="2400" dirty="0" smtClean="0"/>
              <a:t>Enables nimbler </a:t>
            </a:r>
            <a:r>
              <a:rPr lang="en-US" sz="2400" dirty="0"/>
              <a:t>decision-making </a:t>
            </a:r>
            <a:r>
              <a:rPr lang="en-US" sz="2400" dirty="0" smtClean="0"/>
              <a:t>that reduces </a:t>
            </a:r>
            <a:r>
              <a:rPr lang="en-US" sz="2400" dirty="0"/>
              <a:t>time-management </a:t>
            </a:r>
            <a:r>
              <a:rPr lang="en-US" sz="2400" dirty="0" smtClean="0"/>
              <a:t>problems</a:t>
            </a:r>
            <a:endParaRPr lang="en-US" sz="2400" dirty="0"/>
          </a:p>
          <a:p>
            <a:pPr lvl="1"/>
            <a:r>
              <a:rPr lang="en-US" sz="2400" dirty="0" smtClean="0"/>
              <a:t>Encourages participation from members who do not or cannot engage in larger group settings</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a:t>
            </a:r>
            <a:r>
              <a:rPr lang="en-US" sz="2600" dirty="0" smtClean="0"/>
              <a:t>split into mini-</a:t>
            </a:r>
            <a:r>
              <a:rPr lang="en-US" sz="2600" dirty="0" err="1" smtClean="0"/>
              <a:t>collaboratives</a:t>
            </a:r>
            <a:r>
              <a:rPr lang="en-US" sz="2600" dirty="0" smtClean="0"/>
              <a:t> </a:t>
            </a:r>
            <a:r>
              <a:rPr lang="en-US" sz="2600" dirty="0"/>
              <a:t>when…</a:t>
            </a:r>
          </a:p>
          <a:p>
            <a:pPr lvl="1"/>
            <a:r>
              <a:rPr lang="en-US" sz="2400" dirty="0" smtClean="0"/>
              <a:t>They want to tackle isolated components of a larger project.</a:t>
            </a:r>
          </a:p>
          <a:p>
            <a:pPr lvl="1"/>
            <a:r>
              <a:rPr lang="en-US" sz="2400" dirty="0" smtClean="0"/>
              <a:t>A task or project does not require the entire group to reach consensus or agreement.</a:t>
            </a:r>
          </a:p>
        </p:txBody>
      </p:sp>
      <p:pic>
        <p:nvPicPr>
          <p:cNvPr id="34" name="Picture 33"/>
          <p:cNvPicPr>
            <a:picLocks noChangeAspect="1"/>
          </p:cNvPicPr>
          <p:nvPr/>
        </p:nvPicPr>
        <p:blipFill>
          <a:blip r:embed="rId2"/>
          <a:stretch>
            <a:fillRect/>
          </a:stretch>
        </p:blipFill>
        <p:spPr>
          <a:xfrm>
            <a:off x="7991028" y="5860236"/>
            <a:ext cx="1152972" cy="997764"/>
          </a:xfrm>
          <a:prstGeom prst="rect">
            <a:avLst/>
          </a:prstGeom>
        </p:spPr>
      </p:pic>
      <p:grpSp>
        <p:nvGrpSpPr>
          <p:cNvPr id="36" name="Group 35"/>
          <p:cNvGrpSpPr/>
          <p:nvPr/>
        </p:nvGrpSpPr>
        <p:grpSpPr>
          <a:xfrm>
            <a:off x="3604721" y="6168628"/>
            <a:ext cx="1934559" cy="498437"/>
            <a:chOff x="3917601" y="6168628"/>
            <a:chExt cx="1934559" cy="498437"/>
          </a:xfrm>
        </p:grpSpPr>
        <p:sp>
          <p:nvSpPr>
            <p:cNvPr id="37" name="Action Button: Forward or Next 36">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3018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
                                            <p:bg/>
                                          </p:spTgt>
                                        </p:tgtEl>
                                        <p:attrNameLst>
                                          <p:attrName>style.visibility</p:attrName>
                                        </p:attrNameLst>
                                      </p:cBhvr>
                                      <p:to>
                                        <p:strVal val="visible"/>
                                      </p:to>
                                    </p:set>
                                    <p:animEffect transition="in" filter="dissolve">
                                      <p:cBhvr>
                                        <p:cTn id="7" dur="500"/>
                                        <p:tgtEl>
                                          <p:spTgt spid="8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xEl>
                                              <p:pRg st="0" end="0"/>
                                            </p:txEl>
                                          </p:spTgt>
                                        </p:tgtEl>
                                        <p:attrNameLst>
                                          <p:attrName>style.visibility</p:attrName>
                                        </p:attrNameLst>
                                      </p:cBhvr>
                                      <p:to>
                                        <p:strVal val="visible"/>
                                      </p:to>
                                    </p:set>
                                    <p:animEffect transition="in" filter="dissolve">
                                      <p:cBhvr>
                                        <p:cTn id="10"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760"/>
            <a:ext cx="8229600" cy="990600"/>
          </a:xfrm>
        </p:spPr>
        <p:txBody>
          <a:bodyPr/>
          <a:lstStyle/>
          <a:p>
            <a:r>
              <a:rPr lang="en-US" b="1" dirty="0" smtClean="0"/>
              <a:t>Methodology</a:t>
            </a:r>
            <a:endParaRPr lang="en-US" b="1" dirty="0"/>
          </a:p>
        </p:txBody>
      </p:sp>
      <p:sp>
        <p:nvSpPr>
          <p:cNvPr id="3" name="Content Placeholder 2"/>
          <p:cNvSpPr>
            <a:spLocks noGrp="1"/>
          </p:cNvSpPr>
          <p:nvPr>
            <p:ph idx="1"/>
          </p:nvPr>
        </p:nvSpPr>
        <p:spPr>
          <a:xfrm>
            <a:off x="457200" y="1181241"/>
            <a:ext cx="8229600" cy="4876800"/>
          </a:xfrm>
        </p:spPr>
        <p:txBody>
          <a:bodyPr>
            <a:normAutofit/>
          </a:bodyPr>
          <a:lstStyle/>
          <a:p>
            <a:pPr marL="0" indent="0">
              <a:buNone/>
            </a:pPr>
            <a:r>
              <a:rPr lang="en-US" dirty="0" smtClean="0"/>
              <a:t>Our findings are supported by:</a:t>
            </a:r>
          </a:p>
        </p:txBody>
      </p:sp>
      <p:grpSp>
        <p:nvGrpSpPr>
          <p:cNvPr id="8" name="Group 7"/>
          <p:cNvGrpSpPr/>
          <p:nvPr/>
        </p:nvGrpSpPr>
        <p:grpSpPr>
          <a:xfrm>
            <a:off x="3604721" y="6168628"/>
            <a:ext cx="1934559" cy="498437"/>
            <a:chOff x="3917601" y="6168628"/>
            <a:chExt cx="1934559" cy="498437"/>
          </a:xfrm>
        </p:grpSpPr>
        <p:sp>
          <p:nvSpPr>
            <p:cNvPr id="9" name="Action Button: Forward or Next 8">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Home 10">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stretch>
            <a:fillRect/>
          </a:stretch>
        </p:blipFill>
        <p:spPr>
          <a:xfrm>
            <a:off x="7991028" y="5860236"/>
            <a:ext cx="1152972" cy="997764"/>
          </a:xfrm>
          <a:prstGeom prst="rect">
            <a:avLst/>
          </a:prstGeom>
        </p:spPr>
      </p:pic>
      <p:graphicFrame>
        <p:nvGraphicFramePr>
          <p:cNvPr id="6" name="Diagram 5"/>
          <p:cNvGraphicFramePr/>
          <p:nvPr>
            <p:extLst>
              <p:ext uri="{D42A27DB-BD31-4B8C-83A1-F6EECF244321}">
                <p14:modId xmlns:p14="http://schemas.microsoft.com/office/powerpoint/2010/main" val="2820450618"/>
              </p:ext>
            </p:extLst>
          </p:nvPr>
        </p:nvGraphicFramePr>
        <p:xfrm>
          <a:off x="1086556" y="1719955"/>
          <a:ext cx="6904472"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222056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Mini-Collaborative</a:t>
            </a:r>
            <a:endParaRPr lang="en-US" b="1" dirty="0"/>
          </a:p>
        </p:txBody>
      </p:sp>
      <p:grpSp>
        <p:nvGrpSpPr>
          <p:cNvPr id="60" name="Group 59"/>
          <p:cNvGrpSpPr>
            <a:grpSpLocks noChangeAspect="1"/>
          </p:cNvGrpSpPr>
          <p:nvPr/>
        </p:nvGrpSpPr>
        <p:grpSpPr>
          <a:xfrm>
            <a:off x="577123" y="1539121"/>
            <a:ext cx="7989754" cy="3779759"/>
            <a:chOff x="944846" y="2769189"/>
            <a:chExt cx="5987671" cy="2832622"/>
          </a:xfrm>
        </p:grpSpPr>
        <p:grpSp>
          <p:nvGrpSpPr>
            <p:cNvPr id="61" name="Group 60"/>
            <p:cNvGrpSpPr/>
            <p:nvPr/>
          </p:nvGrpSpPr>
          <p:grpSpPr>
            <a:xfrm>
              <a:off x="944846"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62" name="Straight Arrow Connector 61"/>
            <p:cNvCxnSpPr/>
            <p:nvPr/>
          </p:nvCxnSpPr>
          <p:spPr>
            <a:xfrm>
              <a:off x="3945673" y="4267831"/>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5366529" y="3529506"/>
              <a:ext cx="1565988" cy="1520634"/>
              <a:chOff x="5366529" y="3451718"/>
              <a:chExt cx="1565988" cy="1520634"/>
            </a:xfrm>
          </p:grpSpPr>
          <p:sp>
            <p:nvSpPr>
              <p:cNvPr id="64" name="Oval 63"/>
              <p:cNvSpPr>
                <a:spLocks noChangeAspect="1"/>
              </p:cNvSpPr>
              <p:nvPr/>
            </p:nvSpPr>
            <p:spPr>
              <a:xfrm>
                <a:off x="5366529" y="4212035"/>
                <a:ext cx="760317" cy="760317"/>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366529" y="3451718"/>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6172200" y="4212035"/>
                <a:ext cx="760317" cy="760316"/>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172200" y="3451719"/>
                <a:ext cx="760317" cy="760316"/>
              </a:xfrm>
              <a:prstGeom prst="ellipse">
                <a:avLst/>
              </a:prstGeom>
              <a:solidFill>
                <a:srgbClr val="660066"/>
              </a:solidFill>
              <a:ln>
                <a:solidFill>
                  <a:srgbClr val="660066"/>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1"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sz="2700" b="1" dirty="0" smtClean="0"/>
              <a:t>How?</a:t>
            </a:r>
          </a:p>
          <a:p>
            <a:r>
              <a:rPr lang="en-US" sz="2500" dirty="0"/>
              <a:t>E</a:t>
            </a:r>
            <a:r>
              <a:rPr lang="en-US" sz="2500" dirty="0" smtClean="0"/>
              <a:t>nsure that the mini-collaborative is representative of the larger group.</a:t>
            </a:r>
          </a:p>
          <a:p>
            <a:r>
              <a:rPr lang="en-US" sz="2500" dirty="0" smtClean="0"/>
              <a:t>Be thoughtful about how to classify stakeholder types (e.g., environmentalists or industry representatives) and who belongs to each type.</a:t>
            </a:r>
          </a:p>
        </p:txBody>
      </p:sp>
      <p:pic>
        <p:nvPicPr>
          <p:cNvPr id="35" name="Picture 34"/>
          <p:cNvPicPr>
            <a:picLocks noChangeAspect="1"/>
          </p:cNvPicPr>
          <p:nvPr/>
        </p:nvPicPr>
        <p:blipFill>
          <a:blip r:embed="rId2"/>
          <a:stretch>
            <a:fillRect/>
          </a:stretch>
        </p:blipFill>
        <p:spPr>
          <a:xfrm>
            <a:off x="7991028" y="5860236"/>
            <a:ext cx="1152972" cy="997764"/>
          </a:xfrm>
          <a:prstGeom prst="rect">
            <a:avLst/>
          </a:prstGeom>
        </p:spPr>
      </p:pic>
      <p:grpSp>
        <p:nvGrpSpPr>
          <p:cNvPr id="33" name="Group 32"/>
          <p:cNvGrpSpPr/>
          <p:nvPr/>
        </p:nvGrpSpPr>
        <p:grpSpPr>
          <a:xfrm>
            <a:off x="1382575" y="6150836"/>
            <a:ext cx="6378850" cy="524284"/>
            <a:chOff x="1382575" y="6150836"/>
            <a:chExt cx="6378850" cy="524284"/>
          </a:xfrm>
        </p:grpSpPr>
        <p:sp>
          <p:nvSpPr>
            <p:cNvPr id="34" name="Rectangle 33">
              <a:hlinkClick r:id="rId3"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6" name="Rectangle 35">
              <a:hlinkClick r:id="rId4"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7" name="Group 36"/>
          <p:cNvGrpSpPr/>
          <p:nvPr/>
        </p:nvGrpSpPr>
        <p:grpSpPr>
          <a:xfrm>
            <a:off x="3604721" y="6168628"/>
            <a:ext cx="1272749" cy="498437"/>
            <a:chOff x="3917601" y="6168628"/>
            <a:chExt cx="1272749" cy="498437"/>
          </a:xfrm>
        </p:grpSpPr>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5"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Action Button: Custom 41">
            <a:hlinkClick r:id="rId6" action="ppaction://hlinkfile" highlightClick="1"/>
          </p:cNvPr>
          <p:cNvSpPr/>
          <p:nvPr/>
        </p:nvSpPr>
        <p:spPr>
          <a:xfrm>
            <a:off x="1108706" y="4692282"/>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41037492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Participant Coaching</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a:grpSpLocks noChangeAspect="1"/>
          </p:cNvGrpSpPr>
          <p:nvPr/>
        </p:nvGrpSpPr>
        <p:grpSpPr>
          <a:xfrm>
            <a:off x="1077023" y="2475956"/>
            <a:ext cx="6989955" cy="3297153"/>
            <a:chOff x="794093" y="1646966"/>
            <a:chExt cx="7555814" cy="3564068"/>
          </a:xfrm>
        </p:grpSpPr>
        <p:grpSp>
          <p:nvGrpSpPr>
            <p:cNvPr id="14" name="Group 13"/>
            <p:cNvGrpSpPr>
              <a:grpSpLocks noChangeAspect="1"/>
            </p:cNvGrpSpPr>
            <p:nvPr/>
          </p:nvGrpSpPr>
          <p:grpSpPr>
            <a:xfrm>
              <a:off x="794093" y="1646966"/>
              <a:ext cx="7555814" cy="3564068"/>
              <a:chOff x="708086" y="1923962"/>
              <a:chExt cx="6397134" cy="3017520"/>
            </a:xfrm>
          </p:grpSpPr>
          <p:grpSp>
            <p:nvGrpSpPr>
              <p:cNvPr id="15" name="Group 14"/>
              <p:cNvGrpSpPr/>
              <p:nvPr/>
            </p:nvGrpSpPr>
            <p:grpSpPr>
              <a:xfrm>
                <a:off x="708086" y="1923962"/>
                <a:ext cx="3017520" cy="3017520"/>
                <a:chOff x="3294499" y="868900"/>
                <a:chExt cx="2555003" cy="2555003"/>
              </a:xfrm>
            </p:grpSpPr>
            <p:grpSp>
              <p:nvGrpSpPr>
                <p:cNvPr id="19" name="Group 18"/>
                <p:cNvGrpSpPr/>
                <p:nvPr/>
              </p:nvGrpSpPr>
              <p:grpSpPr>
                <a:xfrm>
                  <a:off x="3294499" y="868900"/>
                  <a:ext cx="2555003" cy="2555003"/>
                  <a:chOff x="3294499" y="868900"/>
                  <a:chExt cx="2555003" cy="2555003"/>
                </a:xfrm>
              </p:grpSpPr>
              <p:grpSp>
                <p:nvGrpSpPr>
                  <p:cNvPr id="27" name="Group 26"/>
                  <p:cNvGrpSpPr/>
                  <p:nvPr/>
                </p:nvGrpSpPr>
                <p:grpSpPr>
                  <a:xfrm>
                    <a:off x="3294499" y="1802451"/>
                    <a:ext cx="2555003" cy="687901"/>
                    <a:chOff x="3261821" y="1414577"/>
                    <a:chExt cx="2555003" cy="687901"/>
                  </a:xfrm>
                </p:grpSpPr>
                <p:sp>
                  <p:nvSpPr>
                    <p:cNvPr id="31" name="Oval 30"/>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131024" y="1414577"/>
                      <a:ext cx="685800" cy="685800"/>
                    </a:xfrm>
                    <a:prstGeom prst="ellipse">
                      <a:avLst/>
                    </a:prstGeom>
                    <a:solidFill>
                      <a:srgbClr val="A6A6A6"/>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200" b="1" dirty="0" smtClean="0"/>
                    </a:p>
                  </p:txBody>
                </p:sp>
              </p:grpSp>
              <p:grpSp>
                <p:nvGrpSpPr>
                  <p:cNvPr id="28" name="Group 27"/>
                  <p:cNvGrpSpPr/>
                  <p:nvPr/>
                </p:nvGrpSpPr>
                <p:grpSpPr>
                  <a:xfrm rot="5400000">
                    <a:off x="3294499" y="1802451"/>
                    <a:ext cx="2555003" cy="687901"/>
                    <a:chOff x="3261821" y="1414577"/>
                    <a:chExt cx="2555003" cy="687901"/>
                  </a:xfrm>
                </p:grpSpPr>
                <p:sp>
                  <p:nvSpPr>
                    <p:cNvPr id="29" name="Oval 28"/>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3294499" y="1804552"/>
                  <a:ext cx="2555003" cy="690002"/>
                  <a:chOff x="6463748" y="4017351"/>
                  <a:chExt cx="2555003" cy="690002"/>
                </a:xfrm>
              </p:grpSpPr>
              <p:grpSp>
                <p:nvGrpSpPr>
                  <p:cNvPr id="21" name="Group 20"/>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25" name="Oval 2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23" name="Oval 2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grpSp>
            </p:grpSp>
          </p:grpSp>
          <p:grpSp>
            <p:nvGrpSpPr>
              <p:cNvPr id="16" name="Group 15"/>
              <p:cNvGrpSpPr/>
              <p:nvPr/>
            </p:nvGrpSpPr>
            <p:grpSpPr>
              <a:xfrm>
                <a:off x="6295273" y="2547497"/>
                <a:ext cx="809947" cy="1770450"/>
                <a:chOff x="4036975" y="1218104"/>
                <a:chExt cx="685801" cy="1499080"/>
              </a:xfrm>
            </p:grpSpPr>
            <p:sp>
              <p:nvSpPr>
                <p:cNvPr id="17" name="Oval 16"/>
                <p:cNvSpPr>
                  <a:spLocks noChangeAspect="1"/>
                </p:cNvSpPr>
                <p:nvPr/>
              </p:nvSpPr>
              <p:spPr>
                <a:xfrm>
                  <a:off x="4036976" y="2031384"/>
                  <a:ext cx="685800" cy="685800"/>
                </a:xfrm>
                <a:prstGeom prst="ellipse">
                  <a:avLst/>
                </a:prstGeom>
                <a:solidFill>
                  <a:srgbClr val="A6A6A6"/>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smtClean="0"/>
                </a:p>
              </p:txBody>
            </p:sp>
            <p:sp>
              <p:nvSpPr>
                <p:cNvPr id="18" name="Oval 17"/>
                <p:cNvSpPr>
                  <a:spLocks noChangeAspect="1"/>
                </p:cNvSpPr>
                <p:nvPr/>
              </p:nvSpPr>
              <p:spPr>
                <a:xfrm>
                  <a:off x="4036975" y="1218104"/>
                  <a:ext cx="685800" cy="685800"/>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grpSp>
        <p:cxnSp>
          <p:nvCxnSpPr>
            <p:cNvPr id="35" name="Straight Arrow Connector 34"/>
            <p:cNvCxnSpPr/>
            <p:nvPr/>
          </p:nvCxnSpPr>
          <p:spPr>
            <a:xfrm>
              <a:off x="4527494" y="3583548"/>
              <a:ext cx="2618373" cy="322310"/>
            </a:xfrm>
            <a:prstGeom prst="straightConnector1">
              <a:avLst/>
            </a:prstGeom>
            <a:ln w="38100" cmpd="sng">
              <a:solidFill>
                <a:srgbClr val="564B3C"/>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161341" y="2444800"/>
              <a:ext cx="3055158" cy="376941"/>
            </a:xfrm>
            <a:prstGeom prst="straightConnector1">
              <a:avLst/>
            </a:prstGeom>
            <a:ln w="38100" cmpd="sng">
              <a:solidFill>
                <a:srgbClr val="564B3C"/>
              </a:solidFill>
              <a:tailEnd type="triangle" w="lg" len="med"/>
            </a:ln>
          </p:spPr>
          <p:style>
            <a:lnRef idx="2">
              <a:schemeClr val="accent1"/>
            </a:lnRef>
            <a:fillRef idx="0">
              <a:schemeClr val="accent1"/>
            </a:fillRef>
            <a:effectRef idx="1">
              <a:schemeClr val="accent1"/>
            </a:effectRef>
            <a:fontRef idx="minor">
              <a:schemeClr val="tx1"/>
            </a:fontRef>
          </p:style>
        </p:cxnSp>
      </p:grpSp>
      <p:pic>
        <p:nvPicPr>
          <p:cNvPr id="33" name="Picture 32"/>
          <p:cNvPicPr>
            <a:picLocks noChangeAspect="1"/>
          </p:cNvPicPr>
          <p:nvPr/>
        </p:nvPicPr>
        <p:blipFill>
          <a:blip r:embed="rId3"/>
          <a:stretch>
            <a:fillRect/>
          </a:stretch>
        </p:blipFill>
        <p:spPr>
          <a:xfrm>
            <a:off x="7991028" y="5860236"/>
            <a:ext cx="1152972" cy="997764"/>
          </a:xfrm>
          <a:prstGeom prst="rect">
            <a:avLst/>
          </a:prstGeom>
        </p:spPr>
      </p:pic>
      <p:sp>
        <p:nvSpPr>
          <p:cNvPr id="3" name="TextBox 2"/>
          <p:cNvSpPr txBox="1"/>
          <p:nvPr/>
        </p:nvSpPr>
        <p:spPr>
          <a:xfrm>
            <a:off x="457199" y="1337759"/>
            <a:ext cx="7892707" cy="1107996"/>
          </a:xfrm>
          <a:prstGeom prst="rect">
            <a:avLst/>
          </a:prstGeom>
          <a:noFill/>
        </p:spPr>
        <p:txBody>
          <a:bodyPr wrap="square" rtlCol="0">
            <a:spAutoFit/>
          </a:bodyPr>
          <a:lstStyle/>
          <a:p>
            <a:r>
              <a:rPr lang="en-US" sz="2200" b="1" dirty="0"/>
              <a:t>What is it</a:t>
            </a:r>
            <a:r>
              <a:rPr lang="en-US" sz="2200" b="1" dirty="0" smtClean="0"/>
              <a:t>? </a:t>
            </a:r>
            <a:r>
              <a:rPr lang="en-US" sz="2200" dirty="0" smtClean="0"/>
              <a:t>A facilitator or neutral party meets with an individual member between meetings to advise them on group procedures, norms, and values. </a:t>
            </a:r>
            <a:endParaRPr lang="en-US" sz="2200" dirty="0"/>
          </a:p>
        </p:txBody>
      </p:sp>
    </p:spTree>
    <p:extLst>
      <p:ext uri="{BB962C8B-B14F-4D97-AF65-F5344CB8AC3E}">
        <p14:creationId xmlns:p14="http://schemas.microsoft.com/office/powerpoint/2010/main" val="30172380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Participant Coaching</a:t>
            </a:r>
            <a:endParaRPr lang="en-US" b="1" dirty="0"/>
          </a:p>
        </p:txBody>
      </p:sp>
      <p:grpSp>
        <p:nvGrpSpPr>
          <p:cNvPr id="60" name="Group 59"/>
          <p:cNvGrpSpPr/>
          <p:nvPr/>
        </p:nvGrpSpPr>
        <p:grpSpPr>
          <a:xfrm>
            <a:off x="794093" y="1646966"/>
            <a:ext cx="7555814" cy="3564068"/>
            <a:chOff x="794093" y="1646966"/>
            <a:chExt cx="7555814" cy="3564068"/>
          </a:xfrm>
        </p:grpSpPr>
        <p:grpSp>
          <p:nvGrpSpPr>
            <p:cNvPr id="61" name="Group 60"/>
            <p:cNvGrpSpPr>
              <a:grpSpLocks noChangeAspect="1"/>
            </p:cNvGrpSpPr>
            <p:nvPr/>
          </p:nvGrpSpPr>
          <p:grpSpPr>
            <a:xfrm>
              <a:off x="794093" y="1646966"/>
              <a:ext cx="7555814" cy="3564068"/>
              <a:chOff x="708086" y="1923962"/>
              <a:chExt cx="6397134" cy="3017520"/>
            </a:xfrm>
          </p:grpSpPr>
          <p:grpSp>
            <p:nvGrpSpPr>
              <p:cNvPr id="64" name="Group 63"/>
              <p:cNvGrpSpPr/>
              <p:nvPr/>
            </p:nvGrpSpPr>
            <p:grpSpPr>
              <a:xfrm>
                <a:off x="708086" y="1923962"/>
                <a:ext cx="3017520" cy="3017520"/>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A6A6A6"/>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200" b="1" dirty="0" smtClean="0"/>
                        <a:t>Coach</a:t>
                      </a:r>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grpSp>
            </p:grpSp>
          </p:grpSp>
          <p:grpSp>
            <p:nvGrpSpPr>
              <p:cNvPr id="65" name="Group 64"/>
              <p:cNvGrpSpPr/>
              <p:nvPr/>
            </p:nvGrpSpPr>
            <p:grpSpPr>
              <a:xfrm>
                <a:off x="6295273" y="2547497"/>
                <a:ext cx="809947" cy="1770450"/>
                <a:chOff x="4036975" y="1218104"/>
                <a:chExt cx="685801" cy="1499080"/>
              </a:xfrm>
            </p:grpSpPr>
            <p:sp>
              <p:nvSpPr>
                <p:cNvPr id="66" name="Oval 65"/>
                <p:cNvSpPr>
                  <a:spLocks noChangeAspect="1"/>
                </p:cNvSpPr>
                <p:nvPr/>
              </p:nvSpPr>
              <p:spPr>
                <a:xfrm>
                  <a:off x="4036976" y="2031384"/>
                  <a:ext cx="685800" cy="685800"/>
                </a:xfrm>
                <a:prstGeom prst="ellipse">
                  <a:avLst/>
                </a:prstGeom>
                <a:solidFill>
                  <a:srgbClr val="A6A6A6"/>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Coach</a:t>
                  </a:r>
                </a:p>
              </p:txBody>
            </p:sp>
            <p:sp>
              <p:nvSpPr>
                <p:cNvPr id="67" name="Oval 66"/>
                <p:cNvSpPr>
                  <a:spLocks noChangeAspect="1"/>
                </p:cNvSpPr>
                <p:nvPr/>
              </p:nvSpPr>
              <p:spPr>
                <a:xfrm>
                  <a:off x="4036975" y="1218104"/>
                  <a:ext cx="685800" cy="685800"/>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grpSp>
        <p:cxnSp>
          <p:nvCxnSpPr>
            <p:cNvPr id="62" name="Straight Arrow Connector 61"/>
            <p:cNvCxnSpPr/>
            <p:nvPr/>
          </p:nvCxnSpPr>
          <p:spPr>
            <a:xfrm>
              <a:off x="4527494" y="3583548"/>
              <a:ext cx="2618373" cy="322310"/>
            </a:xfrm>
            <a:prstGeom prst="straightConnector1">
              <a:avLst/>
            </a:prstGeom>
            <a:ln w="38100" cmpd="sng">
              <a:solidFill>
                <a:srgbClr val="564B3C"/>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4114800" y="2514600"/>
              <a:ext cx="3055159" cy="376941"/>
            </a:xfrm>
            <a:prstGeom prst="straightConnector1">
              <a:avLst/>
            </a:prstGeom>
            <a:ln w="38100" cmpd="sng">
              <a:solidFill>
                <a:srgbClr val="564B3C"/>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83" name="Text Placeholder 5"/>
          <p:cNvSpPr>
            <a:spLocks noGrp="1"/>
          </p:cNvSpPr>
          <p:nvPr>
            <p:ph idx="1"/>
          </p:nvPr>
        </p:nvSpPr>
        <p:spPr>
          <a:xfrm>
            <a:off x="457200" y="1347174"/>
            <a:ext cx="8229600" cy="4689521"/>
          </a:xfrm>
          <a:solidFill>
            <a:schemeClr val="bg1">
              <a:alpha val="84000"/>
            </a:schemeClr>
          </a:solidFill>
        </p:spPr>
        <p:txBody>
          <a:bodyPr>
            <a:normAutofit lnSpcReduction="10000"/>
          </a:bodyPr>
          <a:lstStyle/>
          <a:p>
            <a:pPr marL="0" indent="0">
              <a:buNone/>
            </a:pPr>
            <a:r>
              <a:rPr lang="en-US" sz="2600" b="1" dirty="0" smtClean="0"/>
              <a:t>Why use it?</a:t>
            </a:r>
          </a:p>
          <a:p>
            <a:pPr lvl="1"/>
            <a:r>
              <a:rPr lang="en-US" sz="2200" dirty="0" smtClean="0"/>
              <a:t>Educates individual members on group procedure and behavioral norms, and productive participation</a:t>
            </a:r>
          </a:p>
          <a:p>
            <a:pPr lvl="1"/>
            <a:r>
              <a:rPr lang="en-US" sz="2200" dirty="0" smtClean="0"/>
              <a:t>Addresses individual concerns that may not be relevant for whole-group discussion</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a:t>
            </a:r>
            <a:r>
              <a:rPr lang="en-US" sz="2600" dirty="0" smtClean="0"/>
              <a:t>participant coaching when</a:t>
            </a:r>
            <a:r>
              <a:rPr lang="en-US" sz="2600" dirty="0"/>
              <a:t>…</a:t>
            </a:r>
          </a:p>
          <a:p>
            <a:pPr lvl="1"/>
            <a:r>
              <a:rPr lang="en-US" sz="2200" dirty="0" smtClean="0"/>
              <a:t>An individual member has a concern not relevant to the collaborative group as a whole</a:t>
            </a:r>
          </a:p>
          <a:p>
            <a:pPr lvl="1"/>
            <a:r>
              <a:rPr lang="en-US" sz="2200" dirty="0" smtClean="0"/>
              <a:t>An individual member has difficulty participating effectively in the group.</a:t>
            </a:r>
          </a:p>
          <a:p>
            <a:pPr lvl="1"/>
            <a:r>
              <a:rPr lang="en-US" sz="2200" dirty="0" smtClean="0"/>
              <a:t>An individual member misunderstands or acts contrary to the group’s norms.</a:t>
            </a:r>
            <a:endParaRPr lang="en-US" sz="2200" dirty="0"/>
          </a:p>
        </p:txBody>
      </p:sp>
      <p:pic>
        <p:nvPicPr>
          <p:cNvPr id="32" name="Picture 31"/>
          <p:cNvPicPr>
            <a:picLocks noChangeAspect="1"/>
          </p:cNvPicPr>
          <p:nvPr/>
        </p:nvPicPr>
        <p:blipFill>
          <a:blip r:embed="rId2"/>
          <a:stretch>
            <a:fillRect/>
          </a:stretch>
        </p:blipFill>
        <p:spPr>
          <a:xfrm>
            <a:off x="7991028" y="5860236"/>
            <a:ext cx="1152972" cy="997764"/>
          </a:xfrm>
          <a:prstGeom prst="rect">
            <a:avLst/>
          </a:prstGeom>
        </p:spPr>
      </p:pic>
      <p:grpSp>
        <p:nvGrpSpPr>
          <p:cNvPr id="36" name="Group 35"/>
          <p:cNvGrpSpPr/>
          <p:nvPr/>
        </p:nvGrpSpPr>
        <p:grpSpPr>
          <a:xfrm>
            <a:off x="3604721" y="6168628"/>
            <a:ext cx="1934559" cy="498437"/>
            <a:chOff x="3917601" y="6168628"/>
            <a:chExt cx="1934559" cy="498437"/>
          </a:xfrm>
        </p:grpSpPr>
        <p:sp>
          <p:nvSpPr>
            <p:cNvPr id="37" name="Action Button: Forward or Next 36">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292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
                                            <p:bg/>
                                          </p:spTgt>
                                        </p:tgtEl>
                                        <p:attrNameLst>
                                          <p:attrName>style.visibility</p:attrName>
                                        </p:attrNameLst>
                                      </p:cBhvr>
                                      <p:to>
                                        <p:strVal val="visible"/>
                                      </p:to>
                                    </p:set>
                                    <p:animEffect transition="in" filter="dissolve">
                                      <p:cBhvr>
                                        <p:cTn id="7" dur="500"/>
                                        <p:tgtEl>
                                          <p:spTgt spid="8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xEl>
                                              <p:pRg st="0" end="0"/>
                                            </p:txEl>
                                          </p:spTgt>
                                        </p:tgtEl>
                                        <p:attrNameLst>
                                          <p:attrName>style.visibility</p:attrName>
                                        </p:attrNameLst>
                                      </p:cBhvr>
                                      <p:to>
                                        <p:strVal val="visible"/>
                                      </p:to>
                                    </p:set>
                                    <p:animEffect transition="in" filter="dissolve">
                                      <p:cBhvr>
                                        <p:cTn id="10"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Participant Coaching</a:t>
            </a:r>
            <a:endParaRPr lang="en-US" b="1" dirty="0"/>
          </a:p>
        </p:txBody>
      </p:sp>
      <p:grpSp>
        <p:nvGrpSpPr>
          <p:cNvPr id="60" name="Group 59"/>
          <p:cNvGrpSpPr/>
          <p:nvPr/>
        </p:nvGrpSpPr>
        <p:grpSpPr>
          <a:xfrm>
            <a:off x="794093" y="1646966"/>
            <a:ext cx="7555814" cy="3564068"/>
            <a:chOff x="794093" y="1646966"/>
            <a:chExt cx="7555814" cy="3564068"/>
          </a:xfrm>
        </p:grpSpPr>
        <p:grpSp>
          <p:nvGrpSpPr>
            <p:cNvPr id="61" name="Group 60"/>
            <p:cNvGrpSpPr>
              <a:grpSpLocks noChangeAspect="1"/>
            </p:cNvGrpSpPr>
            <p:nvPr/>
          </p:nvGrpSpPr>
          <p:grpSpPr>
            <a:xfrm>
              <a:off x="794093" y="1646966"/>
              <a:ext cx="7555814" cy="3564068"/>
              <a:chOff x="708086" y="1923962"/>
              <a:chExt cx="6397134" cy="3017520"/>
            </a:xfrm>
          </p:grpSpPr>
          <p:grpSp>
            <p:nvGrpSpPr>
              <p:cNvPr id="64" name="Group 63"/>
              <p:cNvGrpSpPr/>
              <p:nvPr/>
            </p:nvGrpSpPr>
            <p:grpSpPr>
              <a:xfrm>
                <a:off x="708086" y="1923962"/>
                <a:ext cx="3017520" cy="3017520"/>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A6A6A6"/>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200" b="1" dirty="0" smtClean="0"/>
                        <a:t>Coach</a:t>
                      </a:r>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grpSp>
            </p:grpSp>
          </p:grpSp>
          <p:grpSp>
            <p:nvGrpSpPr>
              <p:cNvPr id="65" name="Group 64"/>
              <p:cNvGrpSpPr/>
              <p:nvPr/>
            </p:nvGrpSpPr>
            <p:grpSpPr>
              <a:xfrm>
                <a:off x="6295273" y="2547497"/>
                <a:ext cx="809947" cy="1770450"/>
                <a:chOff x="4036975" y="1218104"/>
                <a:chExt cx="685801" cy="1499080"/>
              </a:xfrm>
            </p:grpSpPr>
            <p:sp>
              <p:nvSpPr>
                <p:cNvPr id="66" name="Oval 65"/>
                <p:cNvSpPr>
                  <a:spLocks noChangeAspect="1"/>
                </p:cNvSpPr>
                <p:nvPr/>
              </p:nvSpPr>
              <p:spPr>
                <a:xfrm>
                  <a:off x="4036976" y="2031384"/>
                  <a:ext cx="685800" cy="685800"/>
                </a:xfrm>
                <a:prstGeom prst="ellipse">
                  <a:avLst/>
                </a:prstGeom>
                <a:solidFill>
                  <a:srgbClr val="A6A6A6"/>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Coach</a:t>
                  </a:r>
                </a:p>
              </p:txBody>
            </p:sp>
            <p:sp>
              <p:nvSpPr>
                <p:cNvPr id="67" name="Oval 66"/>
                <p:cNvSpPr>
                  <a:spLocks noChangeAspect="1"/>
                </p:cNvSpPr>
                <p:nvPr/>
              </p:nvSpPr>
              <p:spPr>
                <a:xfrm>
                  <a:off x="4036975" y="1218104"/>
                  <a:ext cx="685800" cy="685800"/>
                </a:xfrm>
                <a:prstGeom prst="ellipse">
                  <a:avLst/>
                </a:prstGeom>
                <a:solidFill>
                  <a:srgbClr val="4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grpSp>
        <p:cxnSp>
          <p:nvCxnSpPr>
            <p:cNvPr id="62" name="Straight Arrow Connector 61"/>
            <p:cNvCxnSpPr/>
            <p:nvPr/>
          </p:nvCxnSpPr>
          <p:spPr>
            <a:xfrm>
              <a:off x="4527494" y="3583548"/>
              <a:ext cx="2618373" cy="322310"/>
            </a:xfrm>
            <a:prstGeom prst="straightConnector1">
              <a:avLst/>
            </a:prstGeom>
            <a:ln w="38100" cmpd="sng">
              <a:solidFill>
                <a:srgbClr val="564B3C"/>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4114800" y="2514600"/>
              <a:ext cx="3055159" cy="376941"/>
            </a:xfrm>
            <a:prstGeom prst="straightConnector1">
              <a:avLst/>
            </a:prstGeom>
            <a:ln w="38100" cmpd="sng">
              <a:solidFill>
                <a:srgbClr val="564B3C"/>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31"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b="1" dirty="0" smtClean="0"/>
              <a:t>How?</a:t>
            </a:r>
          </a:p>
          <a:p>
            <a:pPr lvl="1"/>
            <a:r>
              <a:rPr lang="en-US" sz="2200" dirty="0" smtClean="0"/>
              <a:t>A facilitator or neutral party discreetly reaches out to an individual member and suggests a coaching session between collaborative meetings.</a:t>
            </a:r>
          </a:p>
          <a:p>
            <a:pPr lvl="1"/>
            <a:r>
              <a:rPr lang="en-US" sz="2200" dirty="0" smtClean="0"/>
              <a:t>Over the course of one or more coaching sessions, the facilitator or neutral party discusses the individual member’s concerns and models productive participation.</a:t>
            </a:r>
          </a:p>
          <a:p>
            <a:pPr lvl="1"/>
            <a:r>
              <a:rPr lang="en-US" sz="2200" dirty="0" smtClean="0"/>
              <a:t>Coaching can also take place through informal conversations.</a:t>
            </a:r>
          </a:p>
        </p:txBody>
      </p:sp>
      <p:pic>
        <p:nvPicPr>
          <p:cNvPr id="35" name="Picture 34"/>
          <p:cNvPicPr>
            <a:picLocks noChangeAspect="1"/>
          </p:cNvPicPr>
          <p:nvPr/>
        </p:nvPicPr>
        <p:blipFill>
          <a:blip r:embed="rId3"/>
          <a:stretch>
            <a:fillRect/>
          </a:stretch>
        </p:blipFill>
        <p:spPr>
          <a:xfrm>
            <a:off x="7991028" y="5860236"/>
            <a:ext cx="1152972" cy="997764"/>
          </a:xfrm>
          <a:prstGeom prst="rect">
            <a:avLst/>
          </a:prstGeom>
        </p:spPr>
      </p:pic>
      <p:grpSp>
        <p:nvGrpSpPr>
          <p:cNvPr id="33" name="Group 32"/>
          <p:cNvGrpSpPr/>
          <p:nvPr/>
        </p:nvGrpSpPr>
        <p:grpSpPr>
          <a:xfrm>
            <a:off x="1382575" y="6150836"/>
            <a:ext cx="6378850" cy="524284"/>
            <a:chOff x="1382575" y="6150836"/>
            <a:chExt cx="6378850" cy="524284"/>
          </a:xfrm>
        </p:grpSpPr>
        <p:sp>
          <p:nvSpPr>
            <p:cNvPr id="34" name="Rectangle 33">
              <a:hlinkClick r:id="rId4"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6" name="Rectangle 35">
              <a:hlinkClick r:id="rId5"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7" name="Group 36"/>
          <p:cNvGrpSpPr/>
          <p:nvPr/>
        </p:nvGrpSpPr>
        <p:grpSpPr>
          <a:xfrm>
            <a:off x="3604721" y="6168628"/>
            <a:ext cx="1272749" cy="498437"/>
            <a:chOff x="3917601" y="6168628"/>
            <a:chExt cx="1272749" cy="498437"/>
          </a:xfrm>
        </p:grpSpPr>
        <p:sp>
          <p:nvSpPr>
            <p:cNvPr id="38" name="Action Button: Back or Previous 37">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Home 38">
              <a:hlinkClick r:id="rId6"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Action Button: Custom 40">
            <a:hlinkClick r:id="rId7" action="ppaction://hlinkfile" highlightClick="1"/>
          </p:cNvPr>
          <p:cNvSpPr/>
          <p:nvPr/>
        </p:nvSpPr>
        <p:spPr>
          <a:xfrm>
            <a:off x="1108706" y="4864474"/>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28733133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Public Forum</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1015663"/>
          </a:xfrm>
          <a:prstGeom prst="rect">
            <a:avLst/>
          </a:prstGeom>
        </p:spPr>
        <p:txBody>
          <a:bodyPr wrap="square">
            <a:spAutoFit/>
          </a:bodyPr>
          <a:lstStyle/>
          <a:p>
            <a:r>
              <a:rPr lang="en-US" sz="2000" b="1" dirty="0" smtClean="0"/>
              <a:t>What is it? </a:t>
            </a:r>
            <a:r>
              <a:rPr lang="en-US" sz="2000" dirty="0" smtClean="0"/>
              <a:t>A public forum is a meeting where any member of the public may attend, hear information about a proposal, and voice their opinion on an issue. </a:t>
            </a:r>
            <a:endParaRPr lang="en-US" sz="2000" dirty="0"/>
          </a:p>
        </p:txBody>
      </p:sp>
      <p:grpSp>
        <p:nvGrpSpPr>
          <p:cNvPr id="14" name="Group 13"/>
          <p:cNvGrpSpPr/>
          <p:nvPr/>
        </p:nvGrpSpPr>
        <p:grpSpPr>
          <a:xfrm>
            <a:off x="444994" y="2603905"/>
            <a:ext cx="8254013" cy="2783219"/>
            <a:chOff x="466407" y="2603905"/>
            <a:chExt cx="8254013" cy="2783219"/>
          </a:xfrm>
        </p:grpSpPr>
        <p:grpSp>
          <p:nvGrpSpPr>
            <p:cNvPr id="3" name="Group 2"/>
            <p:cNvGrpSpPr/>
            <p:nvPr/>
          </p:nvGrpSpPr>
          <p:grpSpPr>
            <a:xfrm>
              <a:off x="466407" y="4419600"/>
              <a:ext cx="1020488" cy="967524"/>
              <a:chOff x="457200" y="4391124"/>
              <a:chExt cx="1020488" cy="967524"/>
            </a:xfrm>
          </p:grpSpPr>
          <p:sp>
            <p:nvSpPr>
              <p:cNvPr id="59" name="Oval 58"/>
              <p:cNvSpPr>
                <a:spLocks noChangeAspect="1"/>
              </p:cNvSpPr>
              <p:nvPr/>
            </p:nvSpPr>
            <p:spPr>
              <a:xfrm>
                <a:off x="993926" y="4874886"/>
                <a:ext cx="483762" cy="483762"/>
              </a:xfrm>
              <a:prstGeom prst="ellipse">
                <a:avLst/>
              </a:prstGeom>
              <a:solidFill>
                <a:schemeClr val="accent1">
                  <a:lumMod val="25000"/>
                  <a:lumOff val="75000"/>
                </a:schemeClr>
              </a:solidFill>
              <a:ln>
                <a:solidFill>
                  <a:schemeClr val="accent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457200" y="4874886"/>
                <a:ext cx="483762" cy="483762"/>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725563" y="4391124"/>
                <a:ext cx="483762" cy="483762"/>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733800" y="4419600"/>
              <a:ext cx="1020488" cy="967524"/>
              <a:chOff x="4266531" y="4391124"/>
              <a:chExt cx="1020488" cy="967524"/>
            </a:xfrm>
          </p:grpSpPr>
          <p:sp>
            <p:nvSpPr>
              <p:cNvPr id="66" name="Oval 65"/>
              <p:cNvSpPr>
                <a:spLocks noChangeAspect="1"/>
              </p:cNvSpPr>
              <p:nvPr/>
            </p:nvSpPr>
            <p:spPr>
              <a:xfrm>
                <a:off x="4803257" y="4874886"/>
                <a:ext cx="483762" cy="483762"/>
              </a:xfrm>
              <a:prstGeom prst="ellipse">
                <a:avLst/>
              </a:prstGeom>
              <a:solidFill>
                <a:srgbClr val="FF6FCF"/>
              </a:solidFill>
              <a:ln>
                <a:solidFill>
                  <a:srgbClr val="FF6F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66531" y="4874886"/>
                <a:ext cx="483762" cy="483762"/>
              </a:xfrm>
              <a:prstGeom prst="ellipse">
                <a:avLst/>
              </a:prstGeom>
              <a:solidFill>
                <a:srgbClr val="FFCC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4534894" y="4391124"/>
                <a:ext cx="483762" cy="483762"/>
              </a:xfrm>
              <a:prstGeom prst="ellipse">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916951" y="2603905"/>
              <a:ext cx="1020488" cy="967524"/>
              <a:chOff x="3597397" y="2534257"/>
              <a:chExt cx="1020488" cy="967524"/>
            </a:xfrm>
          </p:grpSpPr>
          <p:sp>
            <p:nvSpPr>
              <p:cNvPr id="69" name="Oval 68"/>
              <p:cNvSpPr>
                <a:spLocks noChangeAspect="1"/>
              </p:cNvSpPr>
              <p:nvPr/>
            </p:nvSpPr>
            <p:spPr>
              <a:xfrm>
                <a:off x="4134123" y="3018019"/>
                <a:ext cx="483762" cy="483762"/>
              </a:xfrm>
              <a:prstGeom prst="ellipse">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597397" y="3018019"/>
                <a:ext cx="483762" cy="483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3865760" y="2534257"/>
                <a:ext cx="483762" cy="4837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100103" y="3935838"/>
              <a:ext cx="1020488" cy="967524"/>
              <a:chOff x="2511274" y="3935838"/>
              <a:chExt cx="1020488" cy="967524"/>
            </a:xfrm>
          </p:grpSpPr>
          <p:sp>
            <p:nvSpPr>
              <p:cNvPr id="72" name="Oval 71"/>
              <p:cNvSpPr>
                <a:spLocks noChangeAspect="1"/>
              </p:cNvSpPr>
              <p:nvPr/>
            </p:nvSpPr>
            <p:spPr>
              <a:xfrm>
                <a:off x="3048000" y="4419600"/>
                <a:ext cx="483762" cy="483762"/>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2511274" y="4419600"/>
                <a:ext cx="483762" cy="483762"/>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2779637" y="3935838"/>
                <a:ext cx="483762" cy="483762"/>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283255" y="2603905"/>
              <a:ext cx="1020488" cy="967524"/>
              <a:chOff x="1481492" y="2603905"/>
              <a:chExt cx="1020488" cy="967524"/>
            </a:xfrm>
          </p:grpSpPr>
          <p:sp>
            <p:nvSpPr>
              <p:cNvPr id="75" name="Oval 74"/>
              <p:cNvSpPr>
                <a:spLocks noChangeAspect="1"/>
              </p:cNvSpPr>
              <p:nvPr/>
            </p:nvSpPr>
            <p:spPr>
              <a:xfrm>
                <a:off x="2018218" y="3087667"/>
                <a:ext cx="483762" cy="483762"/>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1481492" y="3087667"/>
                <a:ext cx="483762" cy="483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1749855" y="2603905"/>
                <a:ext cx="483762" cy="48376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8" name="Straight Arrow Connector 77"/>
            <p:cNvCxnSpPr/>
            <p:nvPr/>
          </p:nvCxnSpPr>
          <p:spPr>
            <a:xfrm>
              <a:off x="4877470" y="3935838"/>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90" name="Group 89"/>
            <p:cNvGrpSpPr>
              <a:grpSpLocks noChangeAspect="1"/>
            </p:cNvGrpSpPr>
            <p:nvPr/>
          </p:nvGrpSpPr>
          <p:grpSpPr>
            <a:xfrm>
              <a:off x="6401598" y="2776427"/>
              <a:ext cx="2318822" cy="2318822"/>
              <a:chOff x="3294499" y="868900"/>
              <a:chExt cx="2555003" cy="2555003"/>
            </a:xfrm>
          </p:grpSpPr>
          <p:grpSp>
            <p:nvGrpSpPr>
              <p:cNvPr id="91" name="Group 90"/>
              <p:cNvGrpSpPr/>
              <p:nvPr/>
            </p:nvGrpSpPr>
            <p:grpSpPr>
              <a:xfrm>
                <a:off x="3294499" y="868900"/>
                <a:ext cx="2555003" cy="2555003"/>
                <a:chOff x="3294499" y="868900"/>
                <a:chExt cx="2555003" cy="2555003"/>
              </a:xfrm>
            </p:grpSpPr>
            <p:grpSp>
              <p:nvGrpSpPr>
                <p:cNvPr id="99" name="Group 98"/>
                <p:cNvGrpSpPr/>
                <p:nvPr/>
              </p:nvGrpSpPr>
              <p:grpSpPr>
                <a:xfrm>
                  <a:off x="3294499" y="1802451"/>
                  <a:ext cx="2555003" cy="687901"/>
                  <a:chOff x="3261821" y="1414577"/>
                  <a:chExt cx="2555003" cy="687901"/>
                </a:xfrm>
              </p:grpSpPr>
              <p:sp>
                <p:nvSpPr>
                  <p:cNvPr id="103" name="Oval 102"/>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5400000">
                  <a:off x="3294499" y="1802451"/>
                  <a:ext cx="2555003" cy="687901"/>
                  <a:chOff x="3261821" y="1414577"/>
                  <a:chExt cx="2555003" cy="687901"/>
                </a:xfrm>
              </p:grpSpPr>
              <p:sp>
                <p:nvSpPr>
                  <p:cNvPr id="101" name="Oval 100"/>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3294499" y="1804552"/>
                <a:ext cx="2555003" cy="690002"/>
                <a:chOff x="6463748" y="4017351"/>
                <a:chExt cx="2555003" cy="690002"/>
              </a:xfrm>
            </p:grpSpPr>
            <p:grpSp>
              <p:nvGrpSpPr>
                <p:cNvPr id="93" name="Group 92"/>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97" name="Oval 9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95" name="Oval 94"/>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pic>
        <p:nvPicPr>
          <p:cNvPr id="47" name="Picture 46"/>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86109630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a:t>Public </a:t>
            </a:r>
            <a:r>
              <a:rPr lang="en-US" b="1" dirty="0" smtClean="0"/>
              <a:t>Forum</a:t>
            </a:r>
            <a:endParaRPr lang="en-US" b="1" dirty="0"/>
          </a:p>
        </p:txBody>
      </p:sp>
      <p:grpSp>
        <p:nvGrpSpPr>
          <p:cNvPr id="60" name="Group 59"/>
          <p:cNvGrpSpPr>
            <a:grpSpLocks noChangeAspect="1"/>
          </p:cNvGrpSpPr>
          <p:nvPr/>
        </p:nvGrpSpPr>
        <p:grpSpPr>
          <a:xfrm>
            <a:off x="530171" y="2094834"/>
            <a:ext cx="8083658" cy="2725776"/>
            <a:chOff x="466407" y="2603905"/>
            <a:chExt cx="8254013" cy="2783219"/>
          </a:xfrm>
        </p:grpSpPr>
        <p:grpSp>
          <p:nvGrpSpPr>
            <p:cNvPr id="61" name="Group 60"/>
            <p:cNvGrpSpPr/>
            <p:nvPr/>
          </p:nvGrpSpPr>
          <p:grpSpPr>
            <a:xfrm>
              <a:off x="466407" y="4419600"/>
              <a:ext cx="1020488" cy="967524"/>
              <a:chOff x="457200" y="4391124"/>
              <a:chExt cx="1020488" cy="967524"/>
            </a:xfrm>
          </p:grpSpPr>
          <p:sp>
            <p:nvSpPr>
              <p:cNvPr id="98" name="Oval 97"/>
              <p:cNvSpPr>
                <a:spLocks noChangeAspect="1"/>
              </p:cNvSpPr>
              <p:nvPr/>
            </p:nvSpPr>
            <p:spPr>
              <a:xfrm>
                <a:off x="993926" y="4874886"/>
                <a:ext cx="483762" cy="483762"/>
              </a:xfrm>
              <a:prstGeom prst="ellipse">
                <a:avLst/>
              </a:prstGeom>
              <a:solidFill>
                <a:schemeClr val="accent1">
                  <a:lumMod val="25000"/>
                  <a:lumOff val="75000"/>
                </a:schemeClr>
              </a:solidFill>
              <a:ln>
                <a:solidFill>
                  <a:schemeClr val="accent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57200" y="4874886"/>
                <a:ext cx="483762" cy="483762"/>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725563" y="4391124"/>
                <a:ext cx="483762" cy="483762"/>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733800" y="4419600"/>
              <a:ext cx="1020488" cy="967524"/>
              <a:chOff x="4266531" y="4391124"/>
              <a:chExt cx="1020488" cy="967524"/>
            </a:xfrm>
          </p:grpSpPr>
          <p:sp>
            <p:nvSpPr>
              <p:cNvPr id="95" name="Oval 94"/>
              <p:cNvSpPr>
                <a:spLocks noChangeAspect="1"/>
              </p:cNvSpPr>
              <p:nvPr/>
            </p:nvSpPr>
            <p:spPr>
              <a:xfrm>
                <a:off x="4803257" y="4874886"/>
                <a:ext cx="483762" cy="483762"/>
              </a:xfrm>
              <a:prstGeom prst="ellipse">
                <a:avLst/>
              </a:prstGeom>
              <a:solidFill>
                <a:srgbClr val="FF6FCF"/>
              </a:solidFill>
              <a:ln>
                <a:solidFill>
                  <a:srgbClr val="FF6F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4266531" y="4874886"/>
                <a:ext cx="483762" cy="483762"/>
              </a:xfrm>
              <a:prstGeom prst="ellipse">
                <a:avLst/>
              </a:prstGeom>
              <a:solidFill>
                <a:srgbClr val="FFCC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4534894" y="4391124"/>
                <a:ext cx="483762" cy="483762"/>
              </a:xfrm>
              <a:prstGeom prst="ellipse">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2916951" y="2603905"/>
              <a:ext cx="1020488" cy="967524"/>
              <a:chOff x="3597397" y="2534257"/>
              <a:chExt cx="1020488" cy="967524"/>
            </a:xfrm>
          </p:grpSpPr>
          <p:sp>
            <p:nvSpPr>
              <p:cNvPr id="92" name="Oval 91"/>
              <p:cNvSpPr>
                <a:spLocks noChangeAspect="1"/>
              </p:cNvSpPr>
              <p:nvPr/>
            </p:nvSpPr>
            <p:spPr>
              <a:xfrm>
                <a:off x="4134123" y="3018019"/>
                <a:ext cx="483762" cy="483762"/>
              </a:xfrm>
              <a:prstGeom prst="ellipse">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3597397" y="3018019"/>
                <a:ext cx="483762" cy="483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3865760" y="2534257"/>
                <a:ext cx="483762" cy="4837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2100103" y="3935838"/>
              <a:ext cx="1020488" cy="967524"/>
              <a:chOff x="2511274" y="3935838"/>
              <a:chExt cx="1020488" cy="967524"/>
            </a:xfrm>
          </p:grpSpPr>
          <p:sp>
            <p:nvSpPr>
              <p:cNvPr id="86" name="Oval 85"/>
              <p:cNvSpPr>
                <a:spLocks noChangeAspect="1"/>
              </p:cNvSpPr>
              <p:nvPr/>
            </p:nvSpPr>
            <p:spPr>
              <a:xfrm>
                <a:off x="3048000" y="4419600"/>
                <a:ext cx="483762" cy="483762"/>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2511274" y="4419600"/>
                <a:ext cx="483762" cy="483762"/>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779637" y="3935838"/>
                <a:ext cx="483762" cy="483762"/>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283255" y="2603905"/>
              <a:ext cx="1020488" cy="967524"/>
              <a:chOff x="1481492" y="2603905"/>
              <a:chExt cx="1020488" cy="967524"/>
            </a:xfrm>
          </p:grpSpPr>
          <p:sp>
            <p:nvSpPr>
              <p:cNvPr id="83" name="Oval 82"/>
              <p:cNvSpPr>
                <a:spLocks noChangeAspect="1"/>
              </p:cNvSpPr>
              <p:nvPr/>
            </p:nvSpPr>
            <p:spPr>
              <a:xfrm>
                <a:off x="2018218" y="3087667"/>
                <a:ext cx="483762" cy="483762"/>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1481492" y="3087667"/>
                <a:ext cx="483762" cy="483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749855" y="2603905"/>
                <a:ext cx="483762" cy="48376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6" name="Straight Arrow Connector 65"/>
            <p:cNvCxnSpPr/>
            <p:nvPr/>
          </p:nvCxnSpPr>
          <p:spPr>
            <a:xfrm>
              <a:off x="4877470" y="3935838"/>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7" name="Group 66"/>
            <p:cNvGrpSpPr>
              <a:grpSpLocks noChangeAspect="1"/>
            </p:cNvGrpSpPr>
            <p:nvPr/>
          </p:nvGrpSpPr>
          <p:grpSpPr>
            <a:xfrm>
              <a:off x="6401598" y="2776427"/>
              <a:ext cx="2318822" cy="23188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sp>
        <p:nvSpPr>
          <p:cNvPr id="101" name="Text Placeholder 5"/>
          <p:cNvSpPr>
            <a:spLocks noGrp="1"/>
          </p:cNvSpPr>
          <p:nvPr>
            <p:ph idx="1"/>
          </p:nvPr>
        </p:nvSpPr>
        <p:spPr>
          <a:xfrm>
            <a:off x="457200" y="1347174"/>
            <a:ext cx="8229600" cy="4689521"/>
          </a:xfrm>
          <a:solidFill>
            <a:schemeClr val="bg1">
              <a:alpha val="84000"/>
            </a:schemeClr>
          </a:solidFill>
        </p:spPr>
        <p:txBody>
          <a:bodyPr>
            <a:normAutofit lnSpcReduction="10000"/>
          </a:bodyPr>
          <a:lstStyle/>
          <a:p>
            <a:pPr marL="0" indent="0">
              <a:buNone/>
            </a:pPr>
            <a:r>
              <a:rPr lang="en-US" sz="2600" b="1" dirty="0" smtClean="0"/>
              <a:t>Why use it?</a:t>
            </a:r>
          </a:p>
          <a:p>
            <a:pPr lvl="1"/>
            <a:r>
              <a:rPr lang="en-US" sz="2400" dirty="0" smtClean="0"/>
              <a:t>Engages </a:t>
            </a:r>
            <a:r>
              <a:rPr lang="en-US" sz="2400" dirty="0"/>
              <a:t>a large number of stakeholders in </a:t>
            </a:r>
            <a:r>
              <a:rPr lang="en-US" sz="2400" dirty="0" smtClean="0"/>
              <a:t>setting goals, establishing procedures, </a:t>
            </a:r>
            <a:r>
              <a:rPr lang="en-US" sz="2400" dirty="0"/>
              <a:t>or vetting </a:t>
            </a:r>
            <a:r>
              <a:rPr lang="en-US" sz="2400" dirty="0" smtClean="0"/>
              <a:t>collaborative </a:t>
            </a:r>
            <a:r>
              <a:rPr lang="en-US" sz="2400" dirty="0"/>
              <a:t>group </a:t>
            </a:r>
            <a:r>
              <a:rPr lang="en-US" sz="2400" dirty="0" smtClean="0"/>
              <a:t>proposals</a:t>
            </a:r>
          </a:p>
          <a:p>
            <a:pPr lvl="1"/>
            <a:r>
              <a:rPr lang="en-US" sz="2400" dirty="0" smtClean="0"/>
              <a:t>Reduces barriers </a:t>
            </a:r>
            <a:r>
              <a:rPr lang="en-US" sz="2400" dirty="0"/>
              <a:t>to entry for community members who wish to contribute to the process </a:t>
            </a:r>
            <a:r>
              <a:rPr lang="en-US" sz="2400" dirty="0" smtClean="0"/>
              <a:t>because these </a:t>
            </a:r>
            <a:r>
              <a:rPr lang="en-US" sz="2400" dirty="0"/>
              <a:t>events are generally limited in </a:t>
            </a:r>
            <a:r>
              <a:rPr lang="en-US" sz="2400" dirty="0" smtClean="0"/>
              <a:t>duration</a:t>
            </a:r>
            <a:endParaRPr lang="en-US" sz="2200" dirty="0" smtClean="0"/>
          </a:p>
          <a:p>
            <a:pPr marL="0" indent="0">
              <a:buNone/>
            </a:pPr>
            <a:r>
              <a:rPr lang="en-US" sz="2600" b="1" dirty="0" smtClean="0"/>
              <a:t>When? </a:t>
            </a:r>
            <a:r>
              <a:rPr lang="en-US" sz="2600" dirty="0" err="1" smtClean="0"/>
              <a:t>Collaboratives</a:t>
            </a:r>
            <a:r>
              <a:rPr lang="en-US" sz="2600" dirty="0" smtClean="0"/>
              <a:t> can use a public forum when…</a:t>
            </a:r>
          </a:p>
          <a:p>
            <a:pPr lvl="1"/>
            <a:r>
              <a:rPr lang="en-US" sz="2400" dirty="0" smtClean="0"/>
              <a:t>They want to gather information from the public efficiently.</a:t>
            </a:r>
          </a:p>
          <a:p>
            <a:pPr lvl="1"/>
            <a:r>
              <a:rPr lang="en-US" sz="2400" dirty="0" smtClean="0"/>
              <a:t>They want to involve members of the public who are not yet involved directly with the collaborative process.</a:t>
            </a:r>
          </a:p>
          <a:p>
            <a:pPr lvl="1"/>
            <a:endParaRPr lang="en-US" dirty="0"/>
          </a:p>
        </p:txBody>
      </p:sp>
      <p:pic>
        <p:nvPicPr>
          <p:cNvPr id="47" name="Picture 46"/>
          <p:cNvPicPr>
            <a:picLocks noChangeAspect="1"/>
          </p:cNvPicPr>
          <p:nvPr/>
        </p:nvPicPr>
        <p:blipFill>
          <a:blip r:embed="rId2"/>
          <a:stretch>
            <a:fillRect/>
          </a:stretch>
        </p:blipFill>
        <p:spPr>
          <a:xfrm>
            <a:off x="7991028" y="5860236"/>
            <a:ext cx="1152972" cy="997764"/>
          </a:xfrm>
          <a:prstGeom prst="rect">
            <a:avLst/>
          </a:prstGeom>
        </p:spPr>
      </p:pic>
      <p:grpSp>
        <p:nvGrpSpPr>
          <p:cNvPr id="51" name="Group 50"/>
          <p:cNvGrpSpPr/>
          <p:nvPr/>
        </p:nvGrpSpPr>
        <p:grpSpPr>
          <a:xfrm>
            <a:off x="3604721" y="6168628"/>
            <a:ext cx="1934559" cy="498437"/>
            <a:chOff x="3917601" y="6168628"/>
            <a:chExt cx="1934559" cy="498437"/>
          </a:xfrm>
        </p:grpSpPr>
        <p:sp>
          <p:nvSpPr>
            <p:cNvPr id="52" name="Action Button: Forward or Next 51">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Action Button: Back or Previous 52">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Action Button: Home 53">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4581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
                                            <p:bg/>
                                          </p:spTgt>
                                        </p:tgtEl>
                                        <p:attrNameLst>
                                          <p:attrName>style.visibility</p:attrName>
                                        </p:attrNameLst>
                                      </p:cBhvr>
                                      <p:to>
                                        <p:strVal val="visible"/>
                                      </p:to>
                                    </p:set>
                                    <p:animEffect transition="in" filter="dissolve">
                                      <p:cBhvr>
                                        <p:cTn id="7" dur="500"/>
                                        <p:tgtEl>
                                          <p:spTgt spid="10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a:grpSpLocks noChangeAspect="1"/>
          </p:cNvGrpSpPr>
          <p:nvPr/>
        </p:nvGrpSpPr>
        <p:grpSpPr>
          <a:xfrm>
            <a:off x="530171" y="2094834"/>
            <a:ext cx="8083658" cy="2725776"/>
            <a:chOff x="466407" y="2603905"/>
            <a:chExt cx="8254013" cy="2783219"/>
          </a:xfrm>
        </p:grpSpPr>
        <p:grpSp>
          <p:nvGrpSpPr>
            <p:cNvPr id="49" name="Group 48"/>
            <p:cNvGrpSpPr/>
            <p:nvPr/>
          </p:nvGrpSpPr>
          <p:grpSpPr>
            <a:xfrm>
              <a:off x="466407" y="4419600"/>
              <a:ext cx="1020488" cy="967524"/>
              <a:chOff x="457200" y="4391124"/>
              <a:chExt cx="1020488" cy="967524"/>
            </a:xfrm>
          </p:grpSpPr>
          <p:sp>
            <p:nvSpPr>
              <p:cNvPr id="120" name="Oval 119"/>
              <p:cNvSpPr>
                <a:spLocks noChangeAspect="1"/>
              </p:cNvSpPr>
              <p:nvPr/>
            </p:nvSpPr>
            <p:spPr>
              <a:xfrm>
                <a:off x="993926" y="4874886"/>
                <a:ext cx="483762" cy="483762"/>
              </a:xfrm>
              <a:prstGeom prst="ellipse">
                <a:avLst/>
              </a:prstGeom>
              <a:solidFill>
                <a:schemeClr val="accent1">
                  <a:lumMod val="25000"/>
                  <a:lumOff val="75000"/>
                </a:schemeClr>
              </a:solidFill>
              <a:ln>
                <a:solidFill>
                  <a:schemeClr val="accent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457200" y="4874886"/>
                <a:ext cx="483762" cy="483762"/>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725563" y="4391124"/>
                <a:ext cx="483762" cy="483762"/>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3733800" y="4419600"/>
              <a:ext cx="1020488" cy="967524"/>
              <a:chOff x="4266531" y="4391124"/>
              <a:chExt cx="1020488" cy="967524"/>
            </a:xfrm>
          </p:grpSpPr>
          <p:sp>
            <p:nvSpPr>
              <p:cNvPr id="117" name="Oval 116"/>
              <p:cNvSpPr>
                <a:spLocks noChangeAspect="1"/>
              </p:cNvSpPr>
              <p:nvPr/>
            </p:nvSpPr>
            <p:spPr>
              <a:xfrm>
                <a:off x="4803257" y="4874886"/>
                <a:ext cx="483762" cy="483762"/>
              </a:xfrm>
              <a:prstGeom prst="ellipse">
                <a:avLst/>
              </a:prstGeom>
              <a:solidFill>
                <a:srgbClr val="FF6FCF"/>
              </a:solidFill>
              <a:ln>
                <a:solidFill>
                  <a:srgbClr val="FF6F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4266531" y="4874886"/>
                <a:ext cx="483762" cy="483762"/>
              </a:xfrm>
              <a:prstGeom prst="ellipse">
                <a:avLst/>
              </a:prstGeom>
              <a:solidFill>
                <a:srgbClr val="FFCC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4534894" y="4391124"/>
                <a:ext cx="483762" cy="483762"/>
              </a:xfrm>
              <a:prstGeom prst="ellipse">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2916951" y="2603905"/>
              <a:ext cx="1020488" cy="967524"/>
              <a:chOff x="3597397" y="2534257"/>
              <a:chExt cx="1020488" cy="967524"/>
            </a:xfrm>
          </p:grpSpPr>
          <p:sp>
            <p:nvSpPr>
              <p:cNvPr id="114" name="Oval 113"/>
              <p:cNvSpPr>
                <a:spLocks noChangeAspect="1"/>
              </p:cNvSpPr>
              <p:nvPr/>
            </p:nvSpPr>
            <p:spPr>
              <a:xfrm>
                <a:off x="4134123" y="3018019"/>
                <a:ext cx="483762" cy="483762"/>
              </a:xfrm>
              <a:prstGeom prst="ellipse">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3597397" y="3018019"/>
                <a:ext cx="483762" cy="483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3865760" y="2534257"/>
                <a:ext cx="483762" cy="4837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100103" y="3935838"/>
              <a:ext cx="1020488" cy="967524"/>
              <a:chOff x="2511274" y="3935838"/>
              <a:chExt cx="1020488" cy="967524"/>
            </a:xfrm>
          </p:grpSpPr>
          <p:sp>
            <p:nvSpPr>
              <p:cNvPr id="111" name="Oval 110"/>
              <p:cNvSpPr>
                <a:spLocks noChangeAspect="1"/>
              </p:cNvSpPr>
              <p:nvPr/>
            </p:nvSpPr>
            <p:spPr>
              <a:xfrm>
                <a:off x="3048000" y="4419600"/>
                <a:ext cx="483762" cy="483762"/>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511274" y="4419600"/>
                <a:ext cx="483762" cy="483762"/>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779637" y="3935838"/>
                <a:ext cx="483762" cy="483762"/>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283255" y="2603905"/>
              <a:ext cx="1020488" cy="967524"/>
              <a:chOff x="1481492" y="2603905"/>
              <a:chExt cx="1020488" cy="967524"/>
            </a:xfrm>
          </p:grpSpPr>
          <p:sp>
            <p:nvSpPr>
              <p:cNvPr id="108" name="Oval 107"/>
              <p:cNvSpPr>
                <a:spLocks noChangeAspect="1"/>
              </p:cNvSpPr>
              <p:nvPr/>
            </p:nvSpPr>
            <p:spPr>
              <a:xfrm>
                <a:off x="2018218" y="3087667"/>
                <a:ext cx="483762" cy="483762"/>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1481492" y="3087667"/>
                <a:ext cx="483762" cy="483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1749855" y="2603905"/>
                <a:ext cx="483762" cy="48376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5" name="Straight Arrow Connector 54"/>
            <p:cNvCxnSpPr/>
            <p:nvPr/>
          </p:nvCxnSpPr>
          <p:spPr>
            <a:xfrm>
              <a:off x="4877470" y="3935838"/>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56" name="Group 55"/>
            <p:cNvGrpSpPr>
              <a:grpSpLocks noChangeAspect="1"/>
            </p:cNvGrpSpPr>
            <p:nvPr/>
          </p:nvGrpSpPr>
          <p:grpSpPr>
            <a:xfrm>
              <a:off x="6401598" y="2776427"/>
              <a:ext cx="2318822" cy="2318822"/>
              <a:chOff x="3294499" y="868900"/>
              <a:chExt cx="2555003" cy="2555003"/>
            </a:xfrm>
          </p:grpSpPr>
          <p:grpSp>
            <p:nvGrpSpPr>
              <p:cNvPr id="57" name="Group 56"/>
              <p:cNvGrpSpPr/>
              <p:nvPr/>
            </p:nvGrpSpPr>
            <p:grpSpPr>
              <a:xfrm>
                <a:off x="3294499" y="868900"/>
                <a:ext cx="2555003" cy="2555003"/>
                <a:chOff x="3294499" y="868900"/>
                <a:chExt cx="2555003" cy="2555003"/>
              </a:xfrm>
            </p:grpSpPr>
            <p:grpSp>
              <p:nvGrpSpPr>
                <p:cNvPr id="102" name="Group 101"/>
                <p:cNvGrpSpPr/>
                <p:nvPr/>
              </p:nvGrpSpPr>
              <p:grpSpPr>
                <a:xfrm>
                  <a:off x="3294499" y="1802451"/>
                  <a:ext cx="2555003" cy="687901"/>
                  <a:chOff x="3261821" y="1414577"/>
                  <a:chExt cx="2555003" cy="687901"/>
                </a:xfrm>
              </p:grpSpPr>
              <p:sp>
                <p:nvSpPr>
                  <p:cNvPr id="106" name="Oval 105"/>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5400000">
                  <a:off x="3294499" y="1802451"/>
                  <a:ext cx="2555003" cy="687901"/>
                  <a:chOff x="3261821" y="1414577"/>
                  <a:chExt cx="2555003" cy="687901"/>
                </a:xfrm>
              </p:grpSpPr>
              <p:sp>
                <p:nvSpPr>
                  <p:cNvPr id="104" name="Oval 103"/>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8" name="Group 57"/>
              <p:cNvGrpSpPr/>
              <p:nvPr/>
            </p:nvGrpSpPr>
            <p:grpSpPr>
              <a:xfrm>
                <a:off x="3294499" y="1804552"/>
                <a:ext cx="2555003" cy="690002"/>
                <a:chOff x="6463748" y="4017351"/>
                <a:chExt cx="2555003" cy="690002"/>
              </a:xfrm>
            </p:grpSpPr>
            <p:grpSp>
              <p:nvGrpSpPr>
                <p:cNvPr id="59" name="Group 58"/>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91" name="Oval 90"/>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87" name="Oval 86"/>
                  <p:cNvSpPr>
                    <a:spLocks noChangeAspect="1"/>
                  </p:cNvSpPr>
                  <p:nvPr/>
                </p:nvSpPr>
                <p:spPr>
                  <a:xfrm>
                    <a:off x="3261821" y="1416678"/>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sp>
        <p:nvSpPr>
          <p:cNvPr id="2" name="Title 1"/>
          <p:cNvSpPr>
            <a:spLocks noGrp="1"/>
          </p:cNvSpPr>
          <p:nvPr>
            <p:ph type="title"/>
          </p:nvPr>
        </p:nvSpPr>
        <p:spPr>
          <a:xfrm>
            <a:off x="457200" y="421320"/>
            <a:ext cx="8229600" cy="990600"/>
          </a:xfrm>
        </p:spPr>
        <p:txBody>
          <a:bodyPr>
            <a:normAutofit/>
          </a:bodyPr>
          <a:lstStyle/>
          <a:p>
            <a:r>
              <a:rPr lang="en-US" b="1" dirty="0"/>
              <a:t>Public </a:t>
            </a:r>
            <a:r>
              <a:rPr lang="en-US" b="1" dirty="0" smtClean="0"/>
              <a:t>Forum</a:t>
            </a:r>
            <a:endParaRPr lang="en-US" b="1" dirty="0"/>
          </a:p>
        </p:txBody>
      </p:sp>
      <p:sp>
        <p:nvSpPr>
          <p:cNvPr id="46"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sz="2700" b="1" dirty="0" smtClean="0"/>
              <a:t>How?</a:t>
            </a:r>
          </a:p>
          <a:p>
            <a:pPr lvl="1"/>
            <a:r>
              <a:rPr lang="en-US" sz="2500" dirty="0" smtClean="0"/>
              <a:t>Enlist a facilitator or train members to run the forum.</a:t>
            </a:r>
          </a:p>
          <a:p>
            <a:pPr lvl="1"/>
            <a:r>
              <a:rPr lang="en-US" sz="2500" dirty="0" smtClean="0"/>
              <a:t>Brainstorm and prepare for possible issues or conflicts that </a:t>
            </a:r>
            <a:r>
              <a:rPr lang="en-US" sz="2500" smtClean="0"/>
              <a:t>may arise.</a:t>
            </a:r>
            <a:endParaRPr lang="en-US" sz="2500" dirty="0" smtClean="0"/>
          </a:p>
          <a:p>
            <a:pPr lvl="1"/>
            <a:r>
              <a:rPr lang="en-US" sz="2500" dirty="0" smtClean="0"/>
              <a:t>Identify methods for the public to carry over their engagement with the collaborative after the public forum ends.</a:t>
            </a:r>
          </a:p>
        </p:txBody>
      </p:sp>
      <p:pic>
        <p:nvPicPr>
          <p:cNvPr id="50" name="Picture 49"/>
          <p:cNvPicPr>
            <a:picLocks noChangeAspect="1"/>
          </p:cNvPicPr>
          <p:nvPr/>
        </p:nvPicPr>
        <p:blipFill>
          <a:blip r:embed="rId2"/>
          <a:stretch>
            <a:fillRect/>
          </a:stretch>
        </p:blipFill>
        <p:spPr>
          <a:xfrm>
            <a:off x="7991028" y="5860236"/>
            <a:ext cx="1152972" cy="997764"/>
          </a:xfrm>
          <a:prstGeom prst="rect">
            <a:avLst/>
          </a:prstGeom>
        </p:spPr>
      </p:pic>
      <p:grpSp>
        <p:nvGrpSpPr>
          <p:cNvPr id="123" name="Group 122"/>
          <p:cNvGrpSpPr/>
          <p:nvPr/>
        </p:nvGrpSpPr>
        <p:grpSpPr>
          <a:xfrm>
            <a:off x="1382575" y="6150836"/>
            <a:ext cx="6378850" cy="524284"/>
            <a:chOff x="1382575" y="6150836"/>
            <a:chExt cx="6378850" cy="524284"/>
          </a:xfrm>
        </p:grpSpPr>
        <p:sp>
          <p:nvSpPr>
            <p:cNvPr id="124" name="Rectangle 123">
              <a:hlinkClick r:id="rId3"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125" name="Rectangle 124">
              <a:hlinkClick r:id="rId4"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126" name="Group 125"/>
          <p:cNvGrpSpPr/>
          <p:nvPr/>
        </p:nvGrpSpPr>
        <p:grpSpPr>
          <a:xfrm>
            <a:off x="3604721" y="6168628"/>
            <a:ext cx="1272749" cy="498437"/>
            <a:chOff x="3917601" y="6168628"/>
            <a:chExt cx="1272749" cy="498437"/>
          </a:xfrm>
        </p:grpSpPr>
        <p:sp>
          <p:nvSpPr>
            <p:cNvPr id="127" name="Action Button: Back or Previous 126">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Action Button: Home 127">
              <a:hlinkClick r:id="rId5"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Action Button: Custom 60">
            <a:hlinkClick r:id="rId6" action="ppaction://hlinkfile" highlightClick="1"/>
          </p:cNvPr>
          <p:cNvSpPr/>
          <p:nvPr/>
        </p:nvSpPr>
        <p:spPr>
          <a:xfrm>
            <a:off x="1108706" y="4692282"/>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148500403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Subcommittee</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830997"/>
          </a:xfrm>
          <a:prstGeom prst="rect">
            <a:avLst/>
          </a:prstGeom>
        </p:spPr>
        <p:txBody>
          <a:bodyPr wrap="square">
            <a:spAutoFit/>
          </a:bodyPr>
          <a:lstStyle/>
          <a:p>
            <a:r>
              <a:rPr lang="en-US" sz="2400" b="1" dirty="0" smtClean="0"/>
              <a:t>What is it? </a:t>
            </a:r>
            <a:r>
              <a:rPr lang="en-US" sz="2400" dirty="0" smtClean="0"/>
              <a:t>A subcommittee is a subdivision of a </a:t>
            </a:r>
            <a:r>
              <a:rPr lang="en-US" sz="2400" dirty="0"/>
              <a:t>larger </a:t>
            </a:r>
            <a:r>
              <a:rPr lang="en-US" sz="2400" dirty="0" smtClean="0"/>
              <a:t>collaborative with specialized areas of interest or expertise. </a:t>
            </a:r>
            <a:endParaRPr lang="en-US" sz="2400" dirty="0"/>
          </a:p>
        </p:txBody>
      </p:sp>
      <p:grpSp>
        <p:nvGrpSpPr>
          <p:cNvPr id="7" name="Group 6"/>
          <p:cNvGrpSpPr>
            <a:grpSpLocks noChangeAspect="1"/>
          </p:cNvGrpSpPr>
          <p:nvPr/>
        </p:nvGrpSpPr>
        <p:grpSpPr>
          <a:xfrm>
            <a:off x="1186935" y="2399026"/>
            <a:ext cx="6770131" cy="3202785"/>
            <a:chOff x="1578165" y="2769189"/>
            <a:chExt cx="5987671" cy="2832622"/>
          </a:xfrm>
        </p:grpSpPr>
        <p:cxnSp>
          <p:nvCxnSpPr>
            <p:cNvPr id="62" name="Straight Arrow Connector 61"/>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 name="Group 5"/>
            <p:cNvGrpSpPr>
              <a:grpSpLocks noChangeAspect="1"/>
            </p:cNvGrpSpPr>
            <p:nvPr/>
          </p:nvGrpSpPr>
          <p:grpSpPr>
            <a:xfrm>
              <a:off x="1578165" y="2769189"/>
              <a:ext cx="5987671" cy="2832622"/>
              <a:chOff x="1578165" y="2769189"/>
              <a:chExt cx="5987671" cy="2832622"/>
            </a:xfrm>
          </p:grpSpPr>
          <p:grpSp>
            <p:nvGrpSpPr>
              <p:cNvPr id="61" name="Group 60"/>
              <p:cNvGrpSpPr/>
              <p:nvPr/>
            </p:nvGrpSpPr>
            <p:grpSpPr>
              <a:xfrm>
                <a:off x="1578165" y="2769189"/>
                <a:ext cx="2832622" cy="2832622"/>
                <a:chOff x="3294499" y="868900"/>
                <a:chExt cx="2555003" cy="2555003"/>
              </a:xfrm>
            </p:grpSpPr>
            <p:grpSp>
              <p:nvGrpSpPr>
                <p:cNvPr id="68" name="Group 67"/>
                <p:cNvGrpSpPr/>
                <p:nvPr/>
              </p:nvGrpSpPr>
              <p:grpSpPr>
                <a:xfrm>
                  <a:off x="3294499" y="868900"/>
                  <a:ext cx="2555003" cy="2555003"/>
                  <a:chOff x="3294499" y="868900"/>
                  <a:chExt cx="2555003" cy="2555003"/>
                </a:xfrm>
              </p:grpSpPr>
              <p:grpSp>
                <p:nvGrpSpPr>
                  <p:cNvPr id="76" name="Group 75"/>
                  <p:cNvGrpSpPr/>
                  <p:nvPr/>
                </p:nvGrpSpPr>
                <p:grpSpPr>
                  <a:xfrm>
                    <a:off x="3294499" y="1802451"/>
                    <a:ext cx="2555003" cy="687901"/>
                    <a:chOff x="3261821" y="1414577"/>
                    <a:chExt cx="2555003" cy="687901"/>
                  </a:xfrm>
                </p:grpSpPr>
                <p:sp>
                  <p:nvSpPr>
                    <p:cNvPr id="80" name="Oval 79"/>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rot="5400000">
                    <a:off x="3294499" y="1802451"/>
                    <a:ext cx="2555003" cy="687901"/>
                    <a:chOff x="3261821" y="1414577"/>
                    <a:chExt cx="2555003" cy="687901"/>
                  </a:xfrm>
                </p:grpSpPr>
                <p:sp>
                  <p:nvSpPr>
                    <p:cNvPr id="78" name="Oval 77"/>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5131024" y="1414577"/>
                      <a:ext cx="685800" cy="685800"/>
                    </a:xfrm>
                    <a:prstGeom prst="ellipse">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294499" y="1804552"/>
                  <a:ext cx="2555003" cy="690002"/>
                  <a:chOff x="6463748" y="4017351"/>
                  <a:chExt cx="2555003" cy="690002"/>
                </a:xfrm>
              </p:grpSpPr>
              <p:grpSp>
                <p:nvGrpSpPr>
                  <p:cNvPr id="70" name="Group 69"/>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4" name="Oval 73"/>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2" name="Oval 71"/>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131024" y="1414577"/>
                      <a:ext cx="685800" cy="685800"/>
                    </a:xfrm>
                    <a:prstGeom prst="ellipse">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3" name="Group 2"/>
              <p:cNvGrpSpPr/>
              <p:nvPr/>
            </p:nvGrpSpPr>
            <p:grpSpPr>
              <a:xfrm>
                <a:off x="5999848" y="3474595"/>
                <a:ext cx="1565988" cy="1421811"/>
                <a:chOff x="5999848" y="3529506"/>
                <a:chExt cx="1565988" cy="1421811"/>
              </a:xfrm>
            </p:grpSpPr>
            <p:sp>
              <p:nvSpPr>
                <p:cNvPr id="64" name="Oval 63"/>
                <p:cNvSpPr>
                  <a:spLocks noChangeAspect="1"/>
                </p:cNvSpPr>
                <p:nvPr/>
              </p:nvSpPr>
              <p:spPr>
                <a:xfrm>
                  <a:off x="6400800" y="4191000"/>
                  <a:ext cx="760317" cy="760317"/>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999848" y="3529506"/>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805519" y="3529507"/>
                  <a:ext cx="760317" cy="760316"/>
                </a:xfrm>
                <a:prstGeom prst="ellipse">
                  <a:avLst/>
                </a:prstGeom>
                <a:solidFill>
                  <a:srgbClr val="0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34" name="Picture 33"/>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72809093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Subcommittee</a:t>
            </a:r>
            <a:endParaRPr lang="en-US" b="1" dirty="0"/>
          </a:p>
        </p:txBody>
      </p:sp>
      <p:grpSp>
        <p:nvGrpSpPr>
          <p:cNvPr id="35" name="Group 34"/>
          <p:cNvGrpSpPr>
            <a:grpSpLocks noChangeAspect="1"/>
          </p:cNvGrpSpPr>
          <p:nvPr/>
        </p:nvGrpSpPr>
        <p:grpSpPr>
          <a:xfrm>
            <a:off x="577123" y="1539121"/>
            <a:ext cx="7989754" cy="3779759"/>
            <a:chOff x="1578165" y="2769189"/>
            <a:chExt cx="5987671" cy="2832622"/>
          </a:xfrm>
        </p:grpSpPr>
        <p:cxnSp>
          <p:nvCxnSpPr>
            <p:cNvPr id="36" name="Straight Arrow Connector 35"/>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37" name="Group 36"/>
            <p:cNvGrpSpPr>
              <a:grpSpLocks noChangeAspect="1"/>
            </p:cNvGrpSpPr>
            <p:nvPr/>
          </p:nvGrpSpPr>
          <p:grpSpPr>
            <a:xfrm>
              <a:off x="1578165" y="2769189"/>
              <a:ext cx="5987671" cy="2832622"/>
              <a:chOff x="1578165" y="2769189"/>
              <a:chExt cx="5987671" cy="2832622"/>
            </a:xfrm>
          </p:grpSpPr>
          <p:grpSp>
            <p:nvGrpSpPr>
              <p:cNvPr id="38" name="Group 37"/>
              <p:cNvGrpSpPr/>
              <p:nvPr/>
            </p:nvGrpSpPr>
            <p:grpSpPr>
              <a:xfrm>
                <a:off x="1578165" y="2769189"/>
                <a:ext cx="2832622" cy="2832622"/>
                <a:chOff x="3294499" y="868900"/>
                <a:chExt cx="2555003" cy="2555003"/>
              </a:xfrm>
            </p:grpSpPr>
            <p:grpSp>
              <p:nvGrpSpPr>
                <p:cNvPr id="43" name="Group 42"/>
                <p:cNvGrpSpPr/>
                <p:nvPr/>
              </p:nvGrpSpPr>
              <p:grpSpPr>
                <a:xfrm>
                  <a:off x="3294499" y="868900"/>
                  <a:ext cx="2555003" cy="2555003"/>
                  <a:chOff x="3294499" y="868900"/>
                  <a:chExt cx="2555003" cy="2555003"/>
                </a:xfrm>
              </p:grpSpPr>
              <p:grpSp>
                <p:nvGrpSpPr>
                  <p:cNvPr id="51" name="Group 50"/>
                  <p:cNvGrpSpPr/>
                  <p:nvPr/>
                </p:nvGrpSpPr>
                <p:grpSpPr>
                  <a:xfrm>
                    <a:off x="3294499" y="1802451"/>
                    <a:ext cx="2555003" cy="687901"/>
                    <a:chOff x="3261821" y="1414577"/>
                    <a:chExt cx="2555003" cy="687901"/>
                  </a:xfrm>
                </p:grpSpPr>
                <p:sp>
                  <p:nvSpPr>
                    <p:cNvPr id="55" name="Oval 54"/>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rot="5400000">
                    <a:off x="3294499" y="1802451"/>
                    <a:ext cx="2555003" cy="687901"/>
                    <a:chOff x="3261821" y="1414577"/>
                    <a:chExt cx="2555003" cy="687901"/>
                  </a:xfrm>
                </p:grpSpPr>
                <p:sp>
                  <p:nvSpPr>
                    <p:cNvPr id="53" name="Oval 52"/>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131024" y="1414577"/>
                      <a:ext cx="685800" cy="685800"/>
                    </a:xfrm>
                    <a:prstGeom prst="ellipse">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3294499" y="1804552"/>
                  <a:ext cx="2555003" cy="690002"/>
                  <a:chOff x="6463748" y="4017351"/>
                  <a:chExt cx="2555003" cy="690002"/>
                </a:xfrm>
              </p:grpSpPr>
              <p:grpSp>
                <p:nvGrpSpPr>
                  <p:cNvPr id="45" name="Group 4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49" name="Oval 48"/>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7" name="Oval 46"/>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131024" y="1414577"/>
                      <a:ext cx="685800" cy="685800"/>
                    </a:xfrm>
                    <a:prstGeom prst="ellipse">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39" name="Group 38"/>
              <p:cNvGrpSpPr/>
              <p:nvPr/>
            </p:nvGrpSpPr>
            <p:grpSpPr>
              <a:xfrm>
                <a:off x="5999848" y="3474595"/>
                <a:ext cx="1565988" cy="1421811"/>
                <a:chOff x="5999848" y="3529506"/>
                <a:chExt cx="1565988" cy="1421811"/>
              </a:xfrm>
            </p:grpSpPr>
            <p:sp>
              <p:nvSpPr>
                <p:cNvPr id="40" name="Oval 39"/>
                <p:cNvSpPr>
                  <a:spLocks noChangeAspect="1"/>
                </p:cNvSpPr>
                <p:nvPr/>
              </p:nvSpPr>
              <p:spPr>
                <a:xfrm>
                  <a:off x="6400800" y="4191000"/>
                  <a:ext cx="760317" cy="760317"/>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999848" y="3529506"/>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805519" y="3529507"/>
                  <a:ext cx="760317" cy="760316"/>
                </a:xfrm>
                <a:prstGeom prst="ellipse">
                  <a:avLst/>
                </a:prstGeom>
                <a:solidFill>
                  <a:srgbClr val="0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57" name="Text Placeholder 5"/>
          <p:cNvSpPr>
            <a:spLocks noGrp="1"/>
          </p:cNvSpPr>
          <p:nvPr>
            <p:ph idx="1"/>
          </p:nvPr>
        </p:nvSpPr>
        <p:spPr>
          <a:xfrm>
            <a:off x="457200" y="1347174"/>
            <a:ext cx="8229600" cy="4689521"/>
          </a:xfrm>
          <a:solidFill>
            <a:schemeClr val="bg1">
              <a:alpha val="84000"/>
            </a:schemeClr>
          </a:solidFill>
        </p:spPr>
        <p:txBody>
          <a:bodyPr>
            <a:normAutofit/>
          </a:bodyPr>
          <a:lstStyle/>
          <a:p>
            <a:pPr marL="0" indent="0">
              <a:buNone/>
            </a:pPr>
            <a:r>
              <a:rPr lang="en-US" sz="2600" b="1" dirty="0" smtClean="0"/>
              <a:t>Why use it?</a:t>
            </a:r>
          </a:p>
          <a:p>
            <a:pPr lvl="1"/>
            <a:r>
              <a:rPr lang="en-US" sz="2200" dirty="0" smtClean="0"/>
              <a:t>Creates smaller groups that enable stakeholders to work more efficiently and effectively</a:t>
            </a:r>
          </a:p>
          <a:p>
            <a:pPr lvl="1"/>
            <a:r>
              <a:rPr lang="en-US" sz="2200" dirty="0" smtClean="0"/>
              <a:t>Focuses stakeholders’ expertise and effort on a particular collaborative goal</a:t>
            </a:r>
          </a:p>
          <a:p>
            <a:pPr marL="0" indent="0">
              <a:buNone/>
            </a:pPr>
            <a:r>
              <a:rPr lang="en-US" sz="2600" b="1" dirty="0" smtClean="0"/>
              <a:t>When</a:t>
            </a:r>
            <a:r>
              <a:rPr lang="en-US" sz="2600" b="1" dirty="0"/>
              <a:t>? </a:t>
            </a:r>
            <a:r>
              <a:rPr lang="en-US" sz="2600" dirty="0" err="1" smtClean="0"/>
              <a:t>Collaboratives</a:t>
            </a:r>
            <a:r>
              <a:rPr lang="en-US" sz="2600" dirty="0" smtClean="0"/>
              <a:t> can </a:t>
            </a:r>
            <a:r>
              <a:rPr lang="en-US" sz="2600" dirty="0"/>
              <a:t>use </a:t>
            </a:r>
            <a:r>
              <a:rPr lang="en-US" sz="2600" dirty="0" smtClean="0"/>
              <a:t>a subcommittee when</a:t>
            </a:r>
            <a:r>
              <a:rPr lang="en-US" sz="2600" dirty="0"/>
              <a:t>…</a:t>
            </a:r>
          </a:p>
          <a:p>
            <a:pPr lvl="1"/>
            <a:r>
              <a:rPr lang="en-US" sz="2200" dirty="0" smtClean="0"/>
              <a:t>The larger group is unnecessary to achieve a task or goal.</a:t>
            </a:r>
          </a:p>
          <a:p>
            <a:pPr lvl="1"/>
            <a:r>
              <a:rPr lang="en-US" sz="2200" dirty="0" smtClean="0"/>
              <a:t>A particular task or project requires specialized expertise or working closely with outside experts.</a:t>
            </a:r>
            <a:endParaRPr lang="en-US" dirty="0" smtClean="0"/>
          </a:p>
        </p:txBody>
      </p:sp>
      <p:pic>
        <p:nvPicPr>
          <p:cNvPr id="34" name="Picture 33"/>
          <p:cNvPicPr>
            <a:picLocks noChangeAspect="1"/>
          </p:cNvPicPr>
          <p:nvPr/>
        </p:nvPicPr>
        <p:blipFill>
          <a:blip r:embed="rId2"/>
          <a:stretch>
            <a:fillRect/>
          </a:stretch>
        </p:blipFill>
        <p:spPr>
          <a:xfrm>
            <a:off x="7991028" y="5860236"/>
            <a:ext cx="1152972" cy="997764"/>
          </a:xfrm>
          <a:prstGeom prst="rect">
            <a:avLst/>
          </a:prstGeom>
        </p:spPr>
      </p:pic>
      <p:grpSp>
        <p:nvGrpSpPr>
          <p:cNvPr id="59" name="Group 58"/>
          <p:cNvGrpSpPr/>
          <p:nvPr/>
        </p:nvGrpSpPr>
        <p:grpSpPr>
          <a:xfrm>
            <a:off x="3604721" y="6168628"/>
            <a:ext cx="1934559" cy="498437"/>
            <a:chOff x="3917601" y="6168628"/>
            <a:chExt cx="1934559" cy="498437"/>
          </a:xfrm>
        </p:grpSpPr>
        <p:sp>
          <p:nvSpPr>
            <p:cNvPr id="60" name="Action Button: Forward or Next 5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Action Button: Back or Previous 60">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Action Button: Home 61">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222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dissolve">
                                      <p:cBhvr>
                                        <p:cTn id="7" dur="500"/>
                                        <p:tgtEl>
                                          <p:spTgt spid="5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dissolve">
                                      <p:cBhvr>
                                        <p:cTn id="1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Subcommittee</a:t>
            </a:r>
            <a:endParaRPr lang="en-US" b="1" dirty="0"/>
          </a:p>
        </p:txBody>
      </p:sp>
      <p:grpSp>
        <p:nvGrpSpPr>
          <p:cNvPr id="35" name="Group 34"/>
          <p:cNvGrpSpPr>
            <a:grpSpLocks noChangeAspect="1"/>
          </p:cNvGrpSpPr>
          <p:nvPr/>
        </p:nvGrpSpPr>
        <p:grpSpPr>
          <a:xfrm>
            <a:off x="577123" y="1539121"/>
            <a:ext cx="7989754" cy="3779759"/>
            <a:chOff x="1578165" y="2769189"/>
            <a:chExt cx="5987671" cy="2832622"/>
          </a:xfrm>
        </p:grpSpPr>
        <p:cxnSp>
          <p:nvCxnSpPr>
            <p:cNvPr id="36" name="Straight Arrow Connector 35"/>
            <p:cNvCxnSpPr/>
            <p:nvPr/>
          </p:nvCxnSpPr>
          <p:spPr>
            <a:xfrm>
              <a:off x="4578992" y="4185500"/>
              <a:ext cx="125265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37" name="Group 36"/>
            <p:cNvGrpSpPr>
              <a:grpSpLocks noChangeAspect="1"/>
            </p:cNvGrpSpPr>
            <p:nvPr/>
          </p:nvGrpSpPr>
          <p:grpSpPr>
            <a:xfrm>
              <a:off x="1578165" y="2769189"/>
              <a:ext cx="5987671" cy="2832622"/>
              <a:chOff x="1578165" y="2769189"/>
              <a:chExt cx="5987671" cy="2832622"/>
            </a:xfrm>
          </p:grpSpPr>
          <p:grpSp>
            <p:nvGrpSpPr>
              <p:cNvPr id="38" name="Group 37"/>
              <p:cNvGrpSpPr/>
              <p:nvPr/>
            </p:nvGrpSpPr>
            <p:grpSpPr>
              <a:xfrm>
                <a:off x="1578165" y="2769189"/>
                <a:ext cx="2832622" cy="2832622"/>
                <a:chOff x="3294499" y="868900"/>
                <a:chExt cx="2555003" cy="2555003"/>
              </a:xfrm>
            </p:grpSpPr>
            <p:grpSp>
              <p:nvGrpSpPr>
                <p:cNvPr id="43" name="Group 42"/>
                <p:cNvGrpSpPr/>
                <p:nvPr/>
              </p:nvGrpSpPr>
              <p:grpSpPr>
                <a:xfrm>
                  <a:off x="3294499" y="868900"/>
                  <a:ext cx="2555003" cy="2555003"/>
                  <a:chOff x="3294499" y="868900"/>
                  <a:chExt cx="2555003" cy="2555003"/>
                </a:xfrm>
              </p:grpSpPr>
              <p:grpSp>
                <p:nvGrpSpPr>
                  <p:cNvPr id="51" name="Group 50"/>
                  <p:cNvGrpSpPr/>
                  <p:nvPr/>
                </p:nvGrpSpPr>
                <p:grpSpPr>
                  <a:xfrm>
                    <a:off x="3294499" y="1802451"/>
                    <a:ext cx="2555003" cy="687901"/>
                    <a:chOff x="3261821" y="1414577"/>
                    <a:chExt cx="2555003" cy="687901"/>
                  </a:xfrm>
                </p:grpSpPr>
                <p:sp>
                  <p:nvSpPr>
                    <p:cNvPr id="55" name="Oval 54"/>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rot="5400000">
                    <a:off x="3294499" y="1802451"/>
                    <a:ext cx="2555003" cy="687901"/>
                    <a:chOff x="3261821" y="1414577"/>
                    <a:chExt cx="2555003" cy="687901"/>
                  </a:xfrm>
                </p:grpSpPr>
                <p:sp>
                  <p:nvSpPr>
                    <p:cNvPr id="53" name="Oval 52"/>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131024" y="1414577"/>
                      <a:ext cx="685800" cy="685800"/>
                    </a:xfrm>
                    <a:prstGeom prst="ellipse">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3294499" y="1804552"/>
                  <a:ext cx="2555003" cy="690002"/>
                  <a:chOff x="6463748" y="4017351"/>
                  <a:chExt cx="2555003" cy="690002"/>
                </a:xfrm>
              </p:grpSpPr>
              <p:grpSp>
                <p:nvGrpSpPr>
                  <p:cNvPr id="45" name="Group 4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49" name="Oval 48"/>
                    <p:cNvSpPr>
                      <a:spLocks noChangeAspect="1"/>
                    </p:cNvSpPr>
                    <p:nvPr/>
                  </p:nvSpPr>
                  <p:spPr>
                    <a:xfrm>
                      <a:off x="3261821" y="1416678"/>
                      <a:ext cx="685800" cy="6858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31024" y="1414577"/>
                      <a:ext cx="685800" cy="685800"/>
                    </a:xfrm>
                    <a:prstGeom prst="ellipse">
                      <a:avLst/>
                    </a:prstGeom>
                    <a:solidFill>
                      <a:srgbClr val="408000"/>
                    </a:solid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47" name="Oval 46"/>
                    <p:cNvSpPr>
                      <a:spLocks noChangeAspect="1"/>
                    </p:cNvSpPr>
                    <p:nvPr/>
                  </p:nvSpPr>
                  <p:spPr>
                    <a:xfrm>
                      <a:off x="3261821" y="1416678"/>
                      <a:ext cx="685800" cy="6858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131024" y="1414577"/>
                      <a:ext cx="685800" cy="685800"/>
                    </a:xfrm>
                    <a:prstGeom prst="ellipse">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39" name="Group 38"/>
              <p:cNvGrpSpPr/>
              <p:nvPr/>
            </p:nvGrpSpPr>
            <p:grpSpPr>
              <a:xfrm>
                <a:off x="5999848" y="3474595"/>
                <a:ext cx="1565988" cy="1421811"/>
                <a:chOff x="5999848" y="3529506"/>
                <a:chExt cx="1565988" cy="1421811"/>
              </a:xfrm>
            </p:grpSpPr>
            <p:sp>
              <p:nvSpPr>
                <p:cNvPr id="40" name="Oval 39"/>
                <p:cNvSpPr>
                  <a:spLocks noChangeAspect="1"/>
                </p:cNvSpPr>
                <p:nvPr/>
              </p:nvSpPr>
              <p:spPr>
                <a:xfrm>
                  <a:off x="6400800" y="4191000"/>
                  <a:ext cx="760317" cy="760317"/>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999848" y="3529506"/>
                  <a:ext cx="760317" cy="760317"/>
                </a:xfrm>
                <a:prstGeom prst="ellipse">
                  <a:avLst/>
                </a:prstGeom>
                <a:solidFill>
                  <a:srgbClr val="800000"/>
                </a:solidFill>
                <a:ln>
                  <a:solidFill>
                    <a:srgbClr val="8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805519" y="3529507"/>
                  <a:ext cx="760317" cy="760316"/>
                </a:xfrm>
                <a:prstGeom prst="ellipse">
                  <a:avLst/>
                </a:prstGeom>
                <a:solidFill>
                  <a:srgbClr val="008000"/>
                </a:solid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1"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b="1" dirty="0" smtClean="0"/>
              <a:t>How?</a:t>
            </a:r>
          </a:p>
          <a:p>
            <a:pPr lvl="1"/>
            <a:r>
              <a:rPr lang="en-US" sz="2200" dirty="0" smtClean="0"/>
              <a:t>Recruit members with an interest in the question, task, or area to be addressed and requisite time and expertise. Consider including stakeholders who are not involved in the collaborative process.</a:t>
            </a:r>
          </a:p>
          <a:p>
            <a:pPr lvl="1"/>
            <a:r>
              <a:rPr lang="en-US" sz="2200" dirty="0" smtClean="0"/>
              <a:t>Identify a leader or facilitator to help the subcommittee establish and observe group norms and processes.</a:t>
            </a:r>
          </a:p>
          <a:p>
            <a:pPr lvl="1"/>
            <a:r>
              <a:rPr lang="en-US" sz="2200" dirty="0" smtClean="0"/>
              <a:t>Designate a point of contact from the subcommittee to the larger collaborative or leadership group.</a:t>
            </a:r>
          </a:p>
        </p:txBody>
      </p:sp>
      <p:pic>
        <p:nvPicPr>
          <p:cNvPr id="57" name="Picture 56"/>
          <p:cNvPicPr>
            <a:picLocks noChangeAspect="1"/>
          </p:cNvPicPr>
          <p:nvPr/>
        </p:nvPicPr>
        <p:blipFill>
          <a:blip r:embed="rId2"/>
          <a:stretch>
            <a:fillRect/>
          </a:stretch>
        </p:blipFill>
        <p:spPr>
          <a:xfrm>
            <a:off x="7991028" y="5860236"/>
            <a:ext cx="1152972" cy="997764"/>
          </a:xfrm>
          <a:prstGeom prst="rect">
            <a:avLst/>
          </a:prstGeom>
        </p:spPr>
      </p:pic>
      <p:grpSp>
        <p:nvGrpSpPr>
          <p:cNvPr id="33" name="Group 32"/>
          <p:cNvGrpSpPr/>
          <p:nvPr/>
        </p:nvGrpSpPr>
        <p:grpSpPr>
          <a:xfrm>
            <a:off x="1382575" y="6150836"/>
            <a:ext cx="6378850" cy="524284"/>
            <a:chOff x="1382575" y="6150836"/>
            <a:chExt cx="6378850" cy="524284"/>
          </a:xfrm>
        </p:grpSpPr>
        <p:sp>
          <p:nvSpPr>
            <p:cNvPr id="34" name="Rectangle 33">
              <a:hlinkClick r:id="rId3"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58" name="Rectangle 57">
              <a:hlinkClick r:id="rId4"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59" name="Group 58"/>
          <p:cNvGrpSpPr/>
          <p:nvPr/>
        </p:nvGrpSpPr>
        <p:grpSpPr>
          <a:xfrm>
            <a:off x="3604721" y="6168628"/>
            <a:ext cx="1272749" cy="498437"/>
            <a:chOff x="3917601" y="6168628"/>
            <a:chExt cx="1272749" cy="498437"/>
          </a:xfrm>
        </p:grpSpPr>
        <p:sp>
          <p:nvSpPr>
            <p:cNvPr id="60" name="Action Button: Back or Previous 59">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Action Button: Home 60">
              <a:hlinkClick r:id="rId5"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Action Button: Custom 63">
            <a:hlinkClick r:id="rId6" action="ppaction://hlinkfile" highlightClick="1"/>
          </p:cNvPr>
          <p:cNvSpPr/>
          <p:nvPr/>
        </p:nvSpPr>
        <p:spPr>
          <a:xfrm>
            <a:off x="1108706" y="4864474"/>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1092381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Findings: </a:t>
            </a:r>
            <a:r>
              <a:rPr lang="en-US" dirty="0" smtClean="0"/>
              <a:t>Why Stakeholders Engage</a:t>
            </a:r>
            <a:endParaRPr lang="en-US" b="1" dirty="0"/>
          </a:p>
        </p:txBody>
      </p:sp>
      <p:sp>
        <p:nvSpPr>
          <p:cNvPr id="3" name="Content Placeholder 2"/>
          <p:cNvSpPr>
            <a:spLocks noGrp="1"/>
          </p:cNvSpPr>
          <p:nvPr>
            <p:ph idx="1"/>
          </p:nvPr>
        </p:nvSpPr>
        <p:spPr/>
        <p:txBody>
          <a:bodyPr/>
          <a:lstStyle/>
          <a:p>
            <a:pPr marL="0" indent="0">
              <a:buNone/>
            </a:pPr>
            <a:r>
              <a:rPr lang="en-US" sz="2800" dirty="0" smtClean="0"/>
              <a:t>Stakeholders engage in </a:t>
            </a:r>
            <a:r>
              <a:rPr lang="en-US" sz="2800" dirty="0" err="1" smtClean="0"/>
              <a:t>collaboratives</a:t>
            </a:r>
            <a:r>
              <a:rPr lang="en-US" sz="2800" dirty="0" smtClean="0"/>
              <a:t>…</a:t>
            </a:r>
            <a:endParaRPr lang="en-US" sz="2600" dirty="0" smtClean="0"/>
          </a:p>
          <a:p>
            <a:pPr marL="788670" lvl="1" indent="-514350">
              <a:buFont typeface="+mj-lt"/>
              <a:buAutoNum type="arabicPeriod"/>
            </a:pPr>
            <a:r>
              <a:rPr lang="en-US" sz="2600" dirty="0"/>
              <a:t>t</a:t>
            </a:r>
            <a:r>
              <a:rPr lang="en-US" sz="2600" dirty="0" smtClean="0"/>
              <a:t>o more effectively achieve their goals;</a:t>
            </a:r>
          </a:p>
          <a:p>
            <a:pPr marL="788670" lvl="1" indent="-514350">
              <a:buFont typeface="+mj-lt"/>
              <a:buAutoNum type="arabicPeriod"/>
            </a:pPr>
            <a:r>
              <a:rPr lang="en-US" sz="2600" dirty="0"/>
              <a:t>t</a:t>
            </a:r>
            <a:r>
              <a:rPr lang="en-US" sz="2600" dirty="0" smtClean="0"/>
              <a:t>o learn and share information; and/or</a:t>
            </a:r>
          </a:p>
          <a:p>
            <a:pPr marL="788670" lvl="1" indent="-514350">
              <a:buFont typeface="+mj-lt"/>
              <a:buAutoNum type="arabicPeriod"/>
            </a:pPr>
            <a:r>
              <a:rPr lang="en-US" sz="2600" dirty="0"/>
              <a:t>t</a:t>
            </a:r>
            <a:r>
              <a:rPr lang="en-US" sz="2600" dirty="0" smtClean="0"/>
              <a:t>o build relationships.</a:t>
            </a:r>
          </a:p>
          <a:p>
            <a:endParaRPr lang="en-US" dirty="0"/>
          </a:p>
        </p:txBody>
      </p:sp>
      <p:grpSp>
        <p:nvGrpSpPr>
          <p:cNvPr id="7" name="Group 6"/>
          <p:cNvGrpSpPr/>
          <p:nvPr/>
        </p:nvGrpSpPr>
        <p:grpSpPr>
          <a:xfrm>
            <a:off x="3604721" y="6168628"/>
            <a:ext cx="1934559" cy="498437"/>
            <a:chOff x="3917601" y="6168628"/>
            <a:chExt cx="1934559" cy="498437"/>
          </a:xfrm>
        </p:grpSpPr>
        <p:sp>
          <p:nvSpPr>
            <p:cNvPr id="8" name="Action Button: Forward or Next 7">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Home 9">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730554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Team-building Activities</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769441"/>
          </a:xfrm>
          <a:prstGeom prst="rect">
            <a:avLst/>
          </a:prstGeom>
        </p:spPr>
        <p:txBody>
          <a:bodyPr wrap="square">
            <a:spAutoFit/>
          </a:bodyPr>
          <a:lstStyle/>
          <a:p>
            <a:r>
              <a:rPr lang="en-US" sz="2200" b="1" dirty="0" smtClean="0"/>
              <a:t>What is it? </a:t>
            </a:r>
            <a:r>
              <a:rPr lang="en-US" sz="2200" dirty="0" smtClean="0"/>
              <a:t>Formal or informal outings meant to forge personal relationships between the </a:t>
            </a:r>
            <a:r>
              <a:rPr lang="en-US" sz="2200" dirty="0" err="1" smtClean="0"/>
              <a:t>collaborative’s</a:t>
            </a:r>
            <a:r>
              <a:rPr lang="en-US" sz="2200" dirty="0" smtClean="0"/>
              <a:t> members.</a:t>
            </a:r>
            <a:endParaRPr lang="en-US" sz="2200" dirty="0"/>
          </a:p>
        </p:txBody>
      </p:sp>
      <p:grpSp>
        <p:nvGrpSpPr>
          <p:cNvPr id="21" name="Group 20"/>
          <p:cNvGrpSpPr/>
          <p:nvPr/>
        </p:nvGrpSpPr>
        <p:grpSpPr>
          <a:xfrm>
            <a:off x="752442" y="2165111"/>
            <a:ext cx="7639117" cy="3588969"/>
            <a:chOff x="891714" y="2012362"/>
            <a:chExt cx="7639117" cy="3588969"/>
          </a:xfrm>
        </p:grpSpPr>
        <p:grpSp>
          <p:nvGrpSpPr>
            <p:cNvPr id="43" name="Group 42"/>
            <p:cNvGrpSpPr>
              <a:grpSpLocks noChangeAspect="1"/>
            </p:cNvGrpSpPr>
            <p:nvPr/>
          </p:nvGrpSpPr>
          <p:grpSpPr>
            <a:xfrm>
              <a:off x="891714" y="2807915"/>
              <a:ext cx="2202669" cy="2202668"/>
              <a:chOff x="3294499" y="868900"/>
              <a:chExt cx="2555003" cy="2555003"/>
            </a:xfrm>
          </p:grpSpPr>
          <p:grpSp>
            <p:nvGrpSpPr>
              <p:cNvPr id="41" name="Group 40"/>
              <p:cNvGrpSpPr/>
              <p:nvPr/>
            </p:nvGrpSpPr>
            <p:grpSpPr>
              <a:xfrm>
                <a:off x="3294499" y="868900"/>
                <a:ext cx="2555003" cy="2555003"/>
                <a:chOff x="3294499" y="868900"/>
                <a:chExt cx="2555003" cy="2555003"/>
              </a:xfrm>
            </p:grpSpPr>
            <p:grpSp>
              <p:nvGrpSpPr>
                <p:cNvPr id="31" name="Group 30"/>
                <p:cNvGrpSpPr/>
                <p:nvPr/>
              </p:nvGrpSpPr>
              <p:grpSpPr>
                <a:xfrm>
                  <a:off x="3294499" y="1802451"/>
                  <a:ext cx="2555003" cy="687901"/>
                  <a:chOff x="3261821" y="1414577"/>
                  <a:chExt cx="2555003" cy="687901"/>
                </a:xfrm>
              </p:grpSpPr>
              <p:sp>
                <p:nvSpPr>
                  <p:cNvPr id="22" name="Oval 21"/>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3294499" y="1802451"/>
                  <a:ext cx="2555003" cy="687901"/>
                  <a:chOff x="3261821" y="1414577"/>
                  <a:chExt cx="2555003" cy="687901"/>
                </a:xfrm>
              </p:grpSpPr>
              <p:sp>
                <p:nvSpPr>
                  <p:cNvPr id="33" name="Oval 32"/>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294499" y="1804552"/>
                <a:ext cx="2555003" cy="690002"/>
                <a:chOff x="6463748" y="4017351"/>
                <a:chExt cx="2555003" cy="690002"/>
              </a:xfrm>
            </p:grpSpPr>
            <p:grpSp>
              <p:nvGrpSpPr>
                <p:cNvPr id="35" name="Group 34"/>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36" name="Oval 35"/>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39" name="Oval 38"/>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3" name="Picture 2" descr="AA02666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89657" y="2012362"/>
              <a:ext cx="510593" cy="1188288"/>
            </a:xfrm>
            <a:prstGeom prst="rect">
              <a:avLst/>
            </a:prstGeom>
          </p:spPr>
        </p:pic>
        <p:pic>
          <p:nvPicPr>
            <p:cNvPr id="6" name="Picture 5" descr="AA04975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668" y="2207490"/>
              <a:ext cx="1093955" cy="798031"/>
            </a:xfrm>
            <a:prstGeom prst="rect">
              <a:avLst/>
            </a:prstGeom>
          </p:spPr>
        </p:pic>
        <p:pic>
          <p:nvPicPr>
            <p:cNvPr id="7" name="Picture 6" descr="imgres.jpg"/>
            <p:cNvPicPr>
              <a:picLocks noChangeAspect="1"/>
            </p:cNvPicPr>
            <p:nvPr/>
          </p:nvPicPr>
          <p:blipFill rotWithShape="1">
            <a:blip r:embed="rId5">
              <a:extLst>
                <a:ext uri="{28A0092B-C50C-407E-A947-70E740481C1C}">
                  <a14:useLocalDpi xmlns:a14="http://schemas.microsoft.com/office/drawing/2010/main" val="0"/>
                </a:ext>
              </a:extLst>
            </a:blip>
            <a:srcRect r="19474"/>
            <a:stretch/>
          </p:blipFill>
          <p:spPr>
            <a:xfrm>
              <a:off x="4869668" y="3810631"/>
              <a:ext cx="3661163" cy="1790700"/>
            </a:xfrm>
            <a:prstGeom prst="rect">
              <a:avLst/>
            </a:prstGeom>
          </p:spPr>
        </p:pic>
        <p:pic>
          <p:nvPicPr>
            <p:cNvPr id="8" name="Picture 7" descr="imgres.jpg"/>
            <p:cNvPicPr>
              <a:picLocks noChangeAspect="1"/>
            </p:cNvPicPr>
            <p:nvPr/>
          </p:nvPicPr>
          <p:blipFill rotWithShape="1">
            <a:blip r:embed="rId6">
              <a:extLst>
                <a:ext uri="{28A0092B-C50C-407E-A947-70E740481C1C}">
                  <a14:useLocalDpi xmlns:a14="http://schemas.microsoft.com/office/drawing/2010/main" val="0"/>
                </a:ext>
              </a:extLst>
            </a:blip>
            <a:srcRect l="22261" r="22335" b="5652"/>
            <a:stretch/>
          </p:blipFill>
          <p:spPr>
            <a:xfrm>
              <a:off x="7286168" y="2606506"/>
              <a:ext cx="884084" cy="1581149"/>
            </a:xfrm>
            <a:prstGeom prst="rect">
              <a:avLst/>
            </a:prstGeom>
          </p:spPr>
        </p:pic>
        <p:cxnSp>
          <p:nvCxnSpPr>
            <p:cNvPr id="59" name="Straight Arrow Connector 58"/>
            <p:cNvCxnSpPr/>
            <p:nvPr/>
          </p:nvCxnSpPr>
          <p:spPr>
            <a:xfrm flipV="1">
              <a:off x="3209505" y="2739551"/>
              <a:ext cx="1371600" cy="659593"/>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3209505" y="4272323"/>
              <a:ext cx="1525874" cy="738261"/>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209505" y="3810631"/>
              <a:ext cx="385169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pic>
        <p:nvPicPr>
          <p:cNvPr id="44" name="Picture 43"/>
          <p:cNvPicPr>
            <a:picLocks noChangeAspect="1"/>
          </p:cNvPicPr>
          <p:nvPr/>
        </p:nvPicPr>
        <p:blipFill>
          <a:blip r:embed="rId7"/>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362460100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Team-building </a:t>
            </a:r>
            <a:r>
              <a:rPr lang="en-US" b="1" dirty="0"/>
              <a:t>Activities</a:t>
            </a:r>
          </a:p>
        </p:txBody>
      </p:sp>
      <p:grpSp>
        <p:nvGrpSpPr>
          <p:cNvPr id="60" name="Group 59"/>
          <p:cNvGrpSpPr/>
          <p:nvPr/>
        </p:nvGrpSpPr>
        <p:grpSpPr>
          <a:xfrm>
            <a:off x="752442" y="1634516"/>
            <a:ext cx="7639117" cy="3588969"/>
            <a:chOff x="891714" y="2012362"/>
            <a:chExt cx="7639117" cy="3588969"/>
          </a:xfrm>
        </p:grpSpPr>
        <p:grpSp>
          <p:nvGrpSpPr>
            <p:cNvPr id="61" name="Group 60"/>
            <p:cNvGrpSpPr>
              <a:grpSpLocks noChangeAspect="1"/>
            </p:cNvGrpSpPr>
            <p:nvPr/>
          </p:nvGrpSpPr>
          <p:grpSpPr>
            <a:xfrm>
              <a:off x="891714" y="2807915"/>
              <a:ext cx="2202669" cy="2202668"/>
              <a:chOff x="3294499" y="868900"/>
              <a:chExt cx="2555003" cy="2555003"/>
            </a:xfrm>
          </p:grpSpPr>
          <p:grpSp>
            <p:nvGrpSpPr>
              <p:cNvPr id="69" name="Group 68"/>
              <p:cNvGrpSpPr/>
              <p:nvPr/>
            </p:nvGrpSpPr>
            <p:grpSpPr>
              <a:xfrm>
                <a:off x="3294499" y="868900"/>
                <a:ext cx="2555003" cy="2555003"/>
                <a:chOff x="3294499" y="868900"/>
                <a:chExt cx="2555003" cy="2555003"/>
              </a:xfrm>
            </p:grpSpPr>
            <p:grpSp>
              <p:nvGrpSpPr>
                <p:cNvPr id="77" name="Group 76"/>
                <p:cNvGrpSpPr/>
                <p:nvPr/>
              </p:nvGrpSpPr>
              <p:grpSpPr>
                <a:xfrm>
                  <a:off x="3294499" y="1802451"/>
                  <a:ext cx="2555003" cy="687901"/>
                  <a:chOff x="3261821" y="1414577"/>
                  <a:chExt cx="2555003" cy="687901"/>
                </a:xfrm>
              </p:grpSpPr>
              <p:sp>
                <p:nvSpPr>
                  <p:cNvPr id="82" name="Oval 81"/>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rot="5400000">
                  <a:off x="3294499" y="1802451"/>
                  <a:ext cx="2555003" cy="687901"/>
                  <a:chOff x="3261821" y="1414577"/>
                  <a:chExt cx="2555003" cy="687901"/>
                </a:xfrm>
              </p:grpSpPr>
              <p:sp>
                <p:nvSpPr>
                  <p:cNvPr id="79" name="Oval 78"/>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3294499" y="1804552"/>
                <a:ext cx="2555003" cy="690002"/>
                <a:chOff x="6463748" y="4017351"/>
                <a:chExt cx="2555003" cy="690002"/>
              </a:xfrm>
            </p:grpSpPr>
            <p:grpSp>
              <p:nvGrpSpPr>
                <p:cNvPr id="71" name="Group 70"/>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5" name="Oval 74"/>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3" name="Oval 72"/>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62" name="Picture 61" descr="AA02666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89657" y="2012362"/>
              <a:ext cx="510593" cy="1188288"/>
            </a:xfrm>
            <a:prstGeom prst="rect">
              <a:avLst/>
            </a:prstGeom>
          </p:spPr>
        </p:pic>
        <p:pic>
          <p:nvPicPr>
            <p:cNvPr id="63" name="Picture 62" descr="AA04975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668" y="2207490"/>
              <a:ext cx="1093955" cy="798031"/>
            </a:xfrm>
            <a:prstGeom prst="rect">
              <a:avLst/>
            </a:prstGeom>
          </p:spPr>
        </p:pic>
        <p:pic>
          <p:nvPicPr>
            <p:cNvPr id="64" name="Picture 63" descr="imgres.jpg"/>
            <p:cNvPicPr>
              <a:picLocks noChangeAspect="1"/>
            </p:cNvPicPr>
            <p:nvPr/>
          </p:nvPicPr>
          <p:blipFill rotWithShape="1">
            <a:blip r:embed="rId4">
              <a:extLst>
                <a:ext uri="{28A0092B-C50C-407E-A947-70E740481C1C}">
                  <a14:useLocalDpi xmlns:a14="http://schemas.microsoft.com/office/drawing/2010/main" val="0"/>
                </a:ext>
              </a:extLst>
            </a:blip>
            <a:srcRect r="19474"/>
            <a:stretch/>
          </p:blipFill>
          <p:spPr>
            <a:xfrm>
              <a:off x="4869668" y="3810631"/>
              <a:ext cx="3661163" cy="1790700"/>
            </a:xfrm>
            <a:prstGeom prst="rect">
              <a:avLst/>
            </a:prstGeom>
          </p:spPr>
        </p:pic>
        <p:pic>
          <p:nvPicPr>
            <p:cNvPr id="65" name="Picture 64" descr="imgres.jpg"/>
            <p:cNvPicPr>
              <a:picLocks noChangeAspect="1"/>
            </p:cNvPicPr>
            <p:nvPr/>
          </p:nvPicPr>
          <p:blipFill rotWithShape="1">
            <a:blip r:embed="rId5">
              <a:extLst>
                <a:ext uri="{28A0092B-C50C-407E-A947-70E740481C1C}">
                  <a14:useLocalDpi xmlns:a14="http://schemas.microsoft.com/office/drawing/2010/main" val="0"/>
                </a:ext>
              </a:extLst>
            </a:blip>
            <a:srcRect l="22261" r="22335" b="5652"/>
            <a:stretch/>
          </p:blipFill>
          <p:spPr>
            <a:xfrm>
              <a:off x="7286168" y="2606506"/>
              <a:ext cx="884084" cy="1581149"/>
            </a:xfrm>
            <a:prstGeom prst="rect">
              <a:avLst/>
            </a:prstGeom>
          </p:spPr>
        </p:pic>
        <p:cxnSp>
          <p:nvCxnSpPr>
            <p:cNvPr id="66" name="Straight Arrow Connector 65"/>
            <p:cNvCxnSpPr/>
            <p:nvPr/>
          </p:nvCxnSpPr>
          <p:spPr>
            <a:xfrm flipV="1">
              <a:off x="3209505" y="2739551"/>
              <a:ext cx="1371600" cy="659593"/>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3209505" y="4272323"/>
              <a:ext cx="1525874" cy="738261"/>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3209505" y="3810631"/>
              <a:ext cx="385169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84" name="Text Placeholder 5"/>
          <p:cNvSpPr>
            <a:spLocks noGrp="1"/>
          </p:cNvSpPr>
          <p:nvPr>
            <p:ph idx="1"/>
          </p:nvPr>
        </p:nvSpPr>
        <p:spPr>
          <a:xfrm>
            <a:off x="457200" y="1347174"/>
            <a:ext cx="8229600" cy="4689521"/>
          </a:xfrm>
          <a:solidFill>
            <a:schemeClr val="bg1">
              <a:alpha val="84000"/>
            </a:schemeClr>
          </a:solidFill>
        </p:spPr>
        <p:txBody>
          <a:bodyPr>
            <a:normAutofit/>
          </a:bodyPr>
          <a:lstStyle/>
          <a:p>
            <a:pPr marL="0" indent="0">
              <a:buNone/>
            </a:pPr>
            <a:r>
              <a:rPr lang="en-US" sz="2600" b="1" dirty="0" smtClean="0"/>
              <a:t>Why use it?</a:t>
            </a:r>
          </a:p>
          <a:p>
            <a:pPr lvl="1"/>
            <a:r>
              <a:rPr lang="en-US" sz="2200" dirty="0" smtClean="0"/>
              <a:t>Encourages connections among collaborative members that can improve working relationships</a:t>
            </a:r>
          </a:p>
          <a:p>
            <a:pPr lvl="1"/>
            <a:r>
              <a:rPr lang="en-US" sz="2200" dirty="0" smtClean="0"/>
              <a:t>Fosters relationships that promote stakeholder engagement</a:t>
            </a:r>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t</a:t>
            </a:r>
            <a:r>
              <a:rPr lang="en-US" sz="2600" dirty="0" smtClean="0"/>
              <a:t>eam-building activities when</a:t>
            </a:r>
            <a:r>
              <a:rPr lang="en-US" sz="2600" dirty="0"/>
              <a:t>…</a:t>
            </a:r>
          </a:p>
          <a:p>
            <a:pPr lvl="1"/>
            <a:r>
              <a:rPr lang="en-US" sz="2200" dirty="0" smtClean="0"/>
              <a:t>They want to “break the ice” when first forming a collaborative.</a:t>
            </a:r>
          </a:p>
          <a:p>
            <a:pPr lvl="1"/>
            <a:r>
              <a:rPr lang="en-US" sz="2200" dirty="0" smtClean="0"/>
              <a:t>They want to promote or maintain relationships between collaborative members.</a:t>
            </a:r>
            <a:endParaRPr lang="en-US" dirty="0" smtClean="0"/>
          </a:p>
          <a:p>
            <a:pPr lvl="1"/>
            <a:endParaRPr lang="en-US" dirty="0"/>
          </a:p>
        </p:txBody>
      </p:sp>
      <p:pic>
        <p:nvPicPr>
          <p:cNvPr id="33" name="Picture 32"/>
          <p:cNvPicPr>
            <a:picLocks noChangeAspect="1"/>
          </p:cNvPicPr>
          <p:nvPr/>
        </p:nvPicPr>
        <p:blipFill>
          <a:blip r:embed="rId6"/>
          <a:stretch>
            <a:fillRect/>
          </a:stretch>
        </p:blipFill>
        <p:spPr>
          <a:xfrm>
            <a:off x="7991028" y="5860236"/>
            <a:ext cx="1152972" cy="997764"/>
          </a:xfrm>
          <a:prstGeom prst="rect">
            <a:avLst/>
          </a:prstGeom>
        </p:spPr>
      </p:pic>
      <p:grpSp>
        <p:nvGrpSpPr>
          <p:cNvPr id="37" name="Group 36"/>
          <p:cNvGrpSpPr/>
          <p:nvPr/>
        </p:nvGrpSpPr>
        <p:grpSpPr>
          <a:xfrm>
            <a:off x="3604721" y="6168628"/>
            <a:ext cx="1934559" cy="498437"/>
            <a:chOff x="3917601" y="6168628"/>
            <a:chExt cx="1934559" cy="498437"/>
          </a:xfrm>
        </p:grpSpPr>
        <p:sp>
          <p:nvSpPr>
            <p:cNvPr id="38" name="Action Button: Forward or Next 37">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Back or Previous 38">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ction Button: Home 39">
              <a:hlinkClick r:id="rId7"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0752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
                                            <p:bg/>
                                          </p:spTgt>
                                        </p:tgtEl>
                                        <p:attrNameLst>
                                          <p:attrName>style.visibility</p:attrName>
                                        </p:attrNameLst>
                                      </p:cBhvr>
                                      <p:to>
                                        <p:strVal val="visible"/>
                                      </p:to>
                                    </p:set>
                                    <p:animEffect transition="in" filter="dissolve">
                                      <p:cBhvr>
                                        <p:cTn id="7" dur="500"/>
                                        <p:tgtEl>
                                          <p:spTgt spid="8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
                                            <p:txEl>
                                              <p:pRg st="0" end="0"/>
                                            </p:txEl>
                                          </p:spTgt>
                                        </p:tgtEl>
                                        <p:attrNameLst>
                                          <p:attrName>style.visibility</p:attrName>
                                        </p:attrNameLst>
                                      </p:cBhvr>
                                      <p:to>
                                        <p:strVal val="visible"/>
                                      </p:to>
                                    </p:set>
                                    <p:animEffect transition="in" filter="dissolve">
                                      <p:cBhvr>
                                        <p:cTn id="10"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Team-building </a:t>
            </a:r>
            <a:r>
              <a:rPr lang="en-US" b="1" dirty="0"/>
              <a:t>Activities</a:t>
            </a:r>
          </a:p>
        </p:txBody>
      </p:sp>
      <p:grpSp>
        <p:nvGrpSpPr>
          <p:cNvPr id="60" name="Group 59"/>
          <p:cNvGrpSpPr/>
          <p:nvPr/>
        </p:nvGrpSpPr>
        <p:grpSpPr>
          <a:xfrm>
            <a:off x="752442" y="1634516"/>
            <a:ext cx="7639117" cy="3588969"/>
            <a:chOff x="891714" y="2012362"/>
            <a:chExt cx="7639117" cy="3588969"/>
          </a:xfrm>
        </p:grpSpPr>
        <p:grpSp>
          <p:nvGrpSpPr>
            <p:cNvPr id="61" name="Group 60"/>
            <p:cNvGrpSpPr>
              <a:grpSpLocks noChangeAspect="1"/>
            </p:cNvGrpSpPr>
            <p:nvPr/>
          </p:nvGrpSpPr>
          <p:grpSpPr>
            <a:xfrm>
              <a:off x="891714" y="2807915"/>
              <a:ext cx="2202669" cy="2202668"/>
              <a:chOff x="3294499" y="868900"/>
              <a:chExt cx="2555003" cy="2555003"/>
            </a:xfrm>
          </p:grpSpPr>
          <p:grpSp>
            <p:nvGrpSpPr>
              <p:cNvPr id="69" name="Group 68"/>
              <p:cNvGrpSpPr/>
              <p:nvPr/>
            </p:nvGrpSpPr>
            <p:grpSpPr>
              <a:xfrm>
                <a:off x="3294499" y="868900"/>
                <a:ext cx="2555003" cy="2555003"/>
                <a:chOff x="3294499" y="868900"/>
                <a:chExt cx="2555003" cy="2555003"/>
              </a:xfrm>
            </p:grpSpPr>
            <p:grpSp>
              <p:nvGrpSpPr>
                <p:cNvPr id="77" name="Group 76"/>
                <p:cNvGrpSpPr/>
                <p:nvPr/>
              </p:nvGrpSpPr>
              <p:grpSpPr>
                <a:xfrm>
                  <a:off x="3294499" y="1802451"/>
                  <a:ext cx="2555003" cy="687901"/>
                  <a:chOff x="3261821" y="1414577"/>
                  <a:chExt cx="2555003" cy="687901"/>
                </a:xfrm>
              </p:grpSpPr>
              <p:sp>
                <p:nvSpPr>
                  <p:cNvPr id="82" name="Oval 81"/>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rot="5400000">
                  <a:off x="3294499" y="1802451"/>
                  <a:ext cx="2555003" cy="687901"/>
                  <a:chOff x="3261821" y="1414577"/>
                  <a:chExt cx="2555003" cy="687901"/>
                </a:xfrm>
              </p:grpSpPr>
              <p:sp>
                <p:nvSpPr>
                  <p:cNvPr id="79" name="Oval 78"/>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3294499" y="1804552"/>
                <a:ext cx="2555003" cy="690002"/>
                <a:chOff x="6463748" y="4017351"/>
                <a:chExt cx="2555003" cy="690002"/>
              </a:xfrm>
            </p:grpSpPr>
            <p:grpSp>
              <p:nvGrpSpPr>
                <p:cNvPr id="71" name="Group 70"/>
                <p:cNvGrpSpPr/>
                <p:nvPr/>
              </p:nvGrpSpPr>
              <p:grpSpPr>
                <a:xfrm>
                  <a:off x="6463748" y="4019452"/>
                  <a:ext cx="2555003" cy="687901"/>
                  <a:chOff x="3261821" y="1414577"/>
                  <a:chExt cx="2555003" cy="687901"/>
                </a:xfrm>
                <a:scene3d>
                  <a:camera prst="orthographicFront">
                    <a:rot lat="0" lon="0" rev="8100000"/>
                  </a:camera>
                  <a:lightRig rig="threePt" dir="t"/>
                </a:scene3d>
              </p:grpSpPr>
              <p:sp>
                <p:nvSpPr>
                  <p:cNvPr id="75" name="Oval 74"/>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463748" y="4017351"/>
                  <a:ext cx="2555003" cy="687901"/>
                  <a:chOff x="3261821" y="1414577"/>
                  <a:chExt cx="2555003" cy="687901"/>
                </a:xfrm>
                <a:scene3d>
                  <a:camera prst="orthographicFront">
                    <a:rot lat="0" lon="0" rev="2700000"/>
                  </a:camera>
                  <a:lightRig rig="threePt" dir="t"/>
                </a:scene3d>
              </p:grpSpPr>
              <p:sp>
                <p:nvSpPr>
                  <p:cNvPr id="73" name="Oval 72"/>
                  <p:cNvSpPr>
                    <a:spLocks noChangeAspect="1"/>
                  </p:cNvSpPr>
                  <p:nvPr/>
                </p:nvSpPr>
                <p:spPr>
                  <a:xfrm>
                    <a:off x="3261821" y="1416678"/>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5131024" y="1414577"/>
                    <a:ext cx="685800" cy="685800"/>
                  </a:xfrm>
                  <a:prstGeom prst="ellipse">
                    <a:avLst/>
                  </a:prstGeom>
                  <a:solidFill>
                    <a:srgbClr val="408000"/>
                  </a:solidFill>
                  <a:ln>
                    <a:solidFill>
                      <a:srgbClr val="408000"/>
                    </a:solidFill>
                    <a:head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62" name="Picture 61" descr="AA02666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89657" y="2012362"/>
              <a:ext cx="510593" cy="1188288"/>
            </a:xfrm>
            <a:prstGeom prst="rect">
              <a:avLst/>
            </a:prstGeom>
          </p:spPr>
        </p:pic>
        <p:pic>
          <p:nvPicPr>
            <p:cNvPr id="63" name="Picture 62" descr="AA04975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668" y="2207490"/>
              <a:ext cx="1093955" cy="798031"/>
            </a:xfrm>
            <a:prstGeom prst="rect">
              <a:avLst/>
            </a:prstGeom>
          </p:spPr>
        </p:pic>
        <p:pic>
          <p:nvPicPr>
            <p:cNvPr id="64" name="Picture 63" descr="imgres.jpg"/>
            <p:cNvPicPr>
              <a:picLocks noChangeAspect="1"/>
            </p:cNvPicPr>
            <p:nvPr/>
          </p:nvPicPr>
          <p:blipFill rotWithShape="1">
            <a:blip r:embed="rId4">
              <a:extLst>
                <a:ext uri="{28A0092B-C50C-407E-A947-70E740481C1C}">
                  <a14:useLocalDpi xmlns:a14="http://schemas.microsoft.com/office/drawing/2010/main" val="0"/>
                </a:ext>
              </a:extLst>
            </a:blip>
            <a:srcRect r="19474"/>
            <a:stretch/>
          </p:blipFill>
          <p:spPr>
            <a:xfrm>
              <a:off x="4869668" y="3810631"/>
              <a:ext cx="3661163" cy="1790700"/>
            </a:xfrm>
            <a:prstGeom prst="rect">
              <a:avLst/>
            </a:prstGeom>
          </p:spPr>
        </p:pic>
        <p:pic>
          <p:nvPicPr>
            <p:cNvPr id="65" name="Picture 64" descr="imgres.jpg"/>
            <p:cNvPicPr>
              <a:picLocks noChangeAspect="1"/>
            </p:cNvPicPr>
            <p:nvPr/>
          </p:nvPicPr>
          <p:blipFill rotWithShape="1">
            <a:blip r:embed="rId5">
              <a:extLst>
                <a:ext uri="{28A0092B-C50C-407E-A947-70E740481C1C}">
                  <a14:useLocalDpi xmlns:a14="http://schemas.microsoft.com/office/drawing/2010/main" val="0"/>
                </a:ext>
              </a:extLst>
            </a:blip>
            <a:srcRect l="22261" r="22335" b="5652"/>
            <a:stretch/>
          </p:blipFill>
          <p:spPr>
            <a:xfrm>
              <a:off x="7286168" y="2606506"/>
              <a:ext cx="884084" cy="1581149"/>
            </a:xfrm>
            <a:prstGeom prst="rect">
              <a:avLst/>
            </a:prstGeom>
          </p:spPr>
        </p:pic>
        <p:cxnSp>
          <p:nvCxnSpPr>
            <p:cNvPr id="66" name="Straight Arrow Connector 65"/>
            <p:cNvCxnSpPr/>
            <p:nvPr/>
          </p:nvCxnSpPr>
          <p:spPr>
            <a:xfrm flipV="1">
              <a:off x="3209505" y="2739551"/>
              <a:ext cx="1371600" cy="659593"/>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3209505" y="4272323"/>
              <a:ext cx="1525874" cy="738261"/>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3209505" y="3810631"/>
              <a:ext cx="3851695" cy="0"/>
            </a:xfrm>
            <a:prstGeom prst="straightConnector1">
              <a:avLst/>
            </a:prstGeom>
            <a:ln w="63500">
              <a:solidFill>
                <a:srgbClr val="564B3C"/>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32"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sz="2600" b="1" dirty="0" smtClean="0"/>
              <a:t>How?</a:t>
            </a:r>
          </a:p>
          <a:p>
            <a:pPr lvl="1"/>
            <a:r>
              <a:rPr lang="en-US" sz="2400" dirty="0" smtClean="0"/>
              <a:t>Team-building activities can include drinks at a pub, day-long outings to the areas affected by the collaborative group’s work, or weekend retreats, among other activities.</a:t>
            </a:r>
          </a:p>
          <a:p>
            <a:pPr lvl="1"/>
            <a:r>
              <a:rPr lang="en-US" sz="2400" dirty="0" smtClean="0"/>
              <a:t>Team-building activities need not include all members of the collaborative. Instead, schedule activities frequently and encourage members to participate as they are able.</a:t>
            </a:r>
          </a:p>
        </p:txBody>
      </p:sp>
      <p:pic>
        <p:nvPicPr>
          <p:cNvPr id="36" name="Picture 35"/>
          <p:cNvPicPr>
            <a:picLocks noChangeAspect="1"/>
          </p:cNvPicPr>
          <p:nvPr/>
        </p:nvPicPr>
        <p:blipFill>
          <a:blip r:embed="rId6"/>
          <a:stretch>
            <a:fillRect/>
          </a:stretch>
        </p:blipFill>
        <p:spPr>
          <a:xfrm>
            <a:off x="7991028" y="5860236"/>
            <a:ext cx="1152972" cy="997764"/>
          </a:xfrm>
          <a:prstGeom prst="rect">
            <a:avLst/>
          </a:prstGeom>
        </p:spPr>
      </p:pic>
      <p:grpSp>
        <p:nvGrpSpPr>
          <p:cNvPr id="34" name="Group 33"/>
          <p:cNvGrpSpPr/>
          <p:nvPr/>
        </p:nvGrpSpPr>
        <p:grpSpPr>
          <a:xfrm>
            <a:off x="1382575" y="6150836"/>
            <a:ext cx="6378850" cy="524284"/>
            <a:chOff x="1382575" y="6150836"/>
            <a:chExt cx="6378850" cy="524284"/>
          </a:xfrm>
        </p:grpSpPr>
        <p:sp>
          <p:nvSpPr>
            <p:cNvPr id="35" name="Rectangle 34">
              <a:hlinkClick r:id="rId7"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7" name="Rectangle 36">
              <a:hlinkClick r:id="rId8"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38" name="Group 37"/>
          <p:cNvGrpSpPr/>
          <p:nvPr/>
        </p:nvGrpSpPr>
        <p:grpSpPr>
          <a:xfrm>
            <a:off x="3604721" y="6168628"/>
            <a:ext cx="1272749" cy="498437"/>
            <a:chOff x="3917601" y="6168628"/>
            <a:chExt cx="1272749" cy="498437"/>
          </a:xfrm>
        </p:grpSpPr>
        <p:sp>
          <p:nvSpPr>
            <p:cNvPr id="39" name="Action Button: Back or Previous 38">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ction Button: Home 39">
              <a:hlinkClick r:id="rId9"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Action Button: Custom 41">
            <a:hlinkClick r:id="rId10" action="ppaction://hlinkfile" highlightClick="1"/>
          </p:cNvPr>
          <p:cNvSpPr/>
          <p:nvPr/>
        </p:nvSpPr>
        <p:spPr>
          <a:xfrm>
            <a:off x="1108706" y="4692282"/>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281041717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178"/>
            <a:ext cx="8229600" cy="990600"/>
          </a:xfrm>
        </p:spPr>
        <p:txBody>
          <a:bodyPr>
            <a:normAutofit/>
          </a:bodyPr>
          <a:lstStyle/>
          <a:p>
            <a:r>
              <a:rPr lang="en-US" b="1" dirty="0" smtClean="0"/>
              <a:t>Technology-based Collaboration</a:t>
            </a:r>
            <a:endParaRPr lang="en-US" b="1" dirty="0"/>
          </a:p>
        </p:txBody>
      </p:sp>
      <p:grpSp>
        <p:nvGrpSpPr>
          <p:cNvPr id="9" name="Group 8"/>
          <p:cNvGrpSpPr/>
          <p:nvPr/>
        </p:nvGrpSpPr>
        <p:grpSpPr>
          <a:xfrm>
            <a:off x="3604721" y="6168628"/>
            <a:ext cx="1934559" cy="498437"/>
            <a:chOff x="3917601" y="6168628"/>
            <a:chExt cx="1934559" cy="498437"/>
          </a:xfrm>
        </p:grpSpPr>
        <p:sp>
          <p:nvSpPr>
            <p:cNvPr id="10" name="Action Button: Forward or Next 9">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371600"/>
            <a:ext cx="8222440" cy="1323439"/>
          </a:xfrm>
          <a:prstGeom prst="rect">
            <a:avLst/>
          </a:prstGeom>
        </p:spPr>
        <p:txBody>
          <a:bodyPr wrap="square">
            <a:spAutoFit/>
          </a:bodyPr>
          <a:lstStyle/>
          <a:p>
            <a:r>
              <a:rPr lang="en-US" sz="2000" b="1" dirty="0" smtClean="0"/>
              <a:t>What is it? </a:t>
            </a:r>
            <a:r>
              <a:rPr lang="en-US" sz="2000" dirty="0" smtClean="0"/>
              <a:t>Technology-based collaboration leverages digital </a:t>
            </a:r>
            <a:r>
              <a:rPr lang="en-US" sz="2000" dirty="0"/>
              <a:t>tools and </a:t>
            </a:r>
            <a:r>
              <a:rPr lang="en-US" sz="2000" dirty="0" smtClean="0"/>
              <a:t>resources.  Online, this includes teleconferencing, video chats, email, or webinars.  In-person, meetings may employ audience-participation devices, such as clickers to </a:t>
            </a:r>
            <a:r>
              <a:rPr lang="en-US" sz="2000" dirty="0" err="1" smtClean="0"/>
              <a:t>anonymize</a:t>
            </a:r>
            <a:r>
              <a:rPr lang="en-US" sz="2000" dirty="0" smtClean="0"/>
              <a:t> voting.</a:t>
            </a:r>
            <a:endParaRPr lang="en-US" sz="2000" dirty="0"/>
          </a:p>
        </p:txBody>
      </p:sp>
      <p:grpSp>
        <p:nvGrpSpPr>
          <p:cNvPr id="18" name="Group 17"/>
          <p:cNvGrpSpPr>
            <a:grpSpLocks noChangeAspect="1"/>
          </p:cNvGrpSpPr>
          <p:nvPr/>
        </p:nvGrpSpPr>
        <p:grpSpPr>
          <a:xfrm>
            <a:off x="720640" y="2695039"/>
            <a:ext cx="7702721" cy="3133087"/>
            <a:chOff x="544341" y="2472265"/>
            <a:chExt cx="8055319" cy="3276506"/>
          </a:xfrm>
        </p:grpSpPr>
        <p:grpSp>
          <p:nvGrpSpPr>
            <p:cNvPr id="17" name="Group 16"/>
            <p:cNvGrpSpPr/>
            <p:nvPr/>
          </p:nvGrpSpPr>
          <p:grpSpPr>
            <a:xfrm>
              <a:off x="544341" y="2472265"/>
              <a:ext cx="8055319" cy="3276506"/>
              <a:chOff x="631481" y="2472265"/>
              <a:chExt cx="8055319" cy="3276506"/>
            </a:xfrm>
          </p:grpSpPr>
          <p:grpSp>
            <p:nvGrpSpPr>
              <p:cNvPr id="16" name="Group 15"/>
              <p:cNvGrpSpPr/>
              <p:nvPr/>
            </p:nvGrpSpPr>
            <p:grpSpPr>
              <a:xfrm>
                <a:off x="631481" y="2472265"/>
                <a:ext cx="2595143" cy="1261438"/>
                <a:chOff x="631481" y="2472265"/>
                <a:chExt cx="2595143" cy="1261438"/>
              </a:xfrm>
            </p:grpSpPr>
            <p:grpSp>
              <p:nvGrpSpPr>
                <p:cNvPr id="75" name="Group 74"/>
                <p:cNvGrpSpPr/>
                <p:nvPr/>
              </p:nvGrpSpPr>
              <p:grpSpPr>
                <a:xfrm>
                  <a:off x="631481" y="2472265"/>
                  <a:ext cx="1272749" cy="1261438"/>
                  <a:chOff x="5366529" y="3451718"/>
                  <a:chExt cx="1565988" cy="1520634"/>
                </a:xfrm>
                <a:solidFill>
                  <a:srgbClr val="408000"/>
                </a:solidFill>
              </p:grpSpPr>
              <p:sp>
                <p:nvSpPr>
                  <p:cNvPr id="76" name="Oval 75"/>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175" y="2553052"/>
                  <a:ext cx="1187449" cy="1099867"/>
                </a:xfrm>
                <a:prstGeom prst="rect">
                  <a:avLst/>
                </a:prstGeom>
              </p:spPr>
            </p:pic>
          </p:grpSp>
          <p:grpSp>
            <p:nvGrpSpPr>
              <p:cNvPr id="15" name="Group 14"/>
              <p:cNvGrpSpPr/>
              <p:nvPr/>
            </p:nvGrpSpPr>
            <p:grpSpPr>
              <a:xfrm>
                <a:off x="6091657" y="2472267"/>
                <a:ext cx="2595143" cy="1261438"/>
                <a:chOff x="6091657" y="2472267"/>
                <a:chExt cx="2595143" cy="1261438"/>
              </a:xfrm>
            </p:grpSpPr>
            <p:grpSp>
              <p:nvGrpSpPr>
                <p:cNvPr id="80" name="Group 79"/>
                <p:cNvGrpSpPr/>
                <p:nvPr/>
              </p:nvGrpSpPr>
              <p:grpSpPr>
                <a:xfrm>
                  <a:off x="7414051" y="2472267"/>
                  <a:ext cx="1272749" cy="1261438"/>
                  <a:chOff x="5366529" y="3451718"/>
                  <a:chExt cx="1565988" cy="1520634"/>
                </a:xfrm>
                <a:solidFill>
                  <a:srgbClr val="408000"/>
                </a:solidFill>
              </p:grpSpPr>
              <p:sp>
                <p:nvSpPr>
                  <p:cNvPr id="82" name="Oval 81"/>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6" name="Picture 85"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657" y="2553050"/>
                  <a:ext cx="1187449" cy="1099867"/>
                </a:xfrm>
                <a:prstGeom prst="rect">
                  <a:avLst/>
                </a:prstGeom>
              </p:spPr>
            </p:pic>
          </p:grpSp>
          <p:grpSp>
            <p:nvGrpSpPr>
              <p:cNvPr id="14" name="Group 13"/>
              <p:cNvGrpSpPr/>
              <p:nvPr/>
            </p:nvGrpSpPr>
            <p:grpSpPr>
              <a:xfrm>
                <a:off x="3361569" y="4487333"/>
                <a:ext cx="2595143" cy="1261438"/>
                <a:chOff x="3361569" y="4487333"/>
                <a:chExt cx="2595143" cy="1261438"/>
              </a:xfrm>
            </p:grpSpPr>
            <p:grpSp>
              <p:nvGrpSpPr>
                <p:cNvPr id="65" name="Group 64"/>
                <p:cNvGrpSpPr/>
                <p:nvPr/>
              </p:nvGrpSpPr>
              <p:grpSpPr>
                <a:xfrm>
                  <a:off x="3361569" y="4487333"/>
                  <a:ext cx="1272749" cy="1261438"/>
                  <a:chOff x="5366529" y="3451718"/>
                  <a:chExt cx="1565988" cy="1520634"/>
                </a:xfrm>
                <a:solidFill>
                  <a:srgbClr val="408000"/>
                </a:solidFill>
              </p:grpSpPr>
              <p:sp>
                <p:nvSpPr>
                  <p:cNvPr id="66" name="Oval 65"/>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8" name="Picture 87"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263" y="4568118"/>
                  <a:ext cx="1187449" cy="1099867"/>
                </a:xfrm>
                <a:prstGeom prst="rect">
                  <a:avLst/>
                </a:prstGeom>
              </p:spPr>
            </p:pic>
          </p:grpSp>
        </p:grpSp>
        <p:cxnSp>
          <p:nvCxnSpPr>
            <p:cNvPr id="90" name="Straight Arrow Connector 89"/>
            <p:cNvCxnSpPr/>
            <p:nvPr/>
          </p:nvCxnSpPr>
          <p:spPr>
            <a:xfrm flipV="1">
              <a:off x="6011896" y="3937039"/>
              <a:ext cx="1180070" cy="1100587"/>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1828800" y="3941064"/>
              <a:ext cx="1179576" cy="1106424"/>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3417705" y="3102986"/>
              <a:ext cx="2308590" cy="1"/>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pic>
        <p:nvPicPr>
          <p:cNvPr id="37" name="Picture 36"/>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61084162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Technology-based </a:t>
            </a:r>
            <a:r>
              <a:rPr lang="en-US" b="1" dirty="0"/>
              <a:t>Collaboration</a:t>
            </a:r>
          </a:p>
        </p:txBody>
      </p:sp>
      <p:grpSp>
        <p:nvGrpSpPr>
          <p:cNvPr id="60" name="Group 59"/>
          <p:cNvGrpSpPr>
            <a:grpSpLocks noChangeAspect="1"/>
          </p:cNvGrpSpPr>
          <p:nvPr/>
        </p:nvGrpSpPr>
        <p:grpSpPr>
          <a:xfrm>
            <a:off x="544341" y="1790747"/>
            <a:ext cx="8055319" cy="3276506"/>
            <a:chOff x="544341" y="2472265"/>
            <a:chExt cx="8055319" cy="3276506"/>
          </a:xfrm>
        </p:grpSpPr>
        <p:grpSp>
          <p:nvGrpSpPr>
            <p:cNvPr id="61" name="Group 60"/>
            <p:cNvGrpSpPr/>
            <p:nvPr/>
          </p:nvGrpSpPr>
          <p:grpSpPr>
            <a:xfrm>
              <a:off x="544341" y="2472265"/>
              <a:ext cx="8055319" cy="3276506"/>
              <a:chOff x="631481" y="2472265"/>
              <a:chExt cx="8055319" cy="3276506"/>
            </a:xfrm>
          </p:grpSpPr>
          <p:grpSp>
            <p:nvGrpSpPr>
              <p:cNvPr id="65" name="Group 64"/>
              <p:cNvGrpSpPr/>
              <p:nvPr/>
            </p:nvGrpSpPr>
            <p:grpSpPr>
              <a:xfrm>
                <a:off x="631481" y="2472265"/>
                <a:ext cx="2595143" cy="1261438"/>
                <a:chOff x="631481" y="2472265"/>
                <a:chExt cx="2595143" cy="1261438"/>
              </a:xfrm>
            </p:grpSpPr>
            <p:grpSp>
              <p:nvGrpSpPr>
                <p:cNvPr id="80" name="Group 79"/>
                <p:cNvGrpSpPr/>
                <p:nvPr/>
              </p:nvGrpSpPr>
              <p:grpSpPr>
                <a:xfrm>
                  <a:off x="631481" y="2472265"/>
                  <a:ext cx="1272749" cy="1261438"/>
                  <a:chOff x="5366529" y="3451718"/>
                  <a:chExt cx="1565988" cy="1520634"/>
                </a:xfrm>
                <a:solidFill>
                  <a:srgbClr val="408000"/>
                </a:solidFill>
              </p:grpSpPr>
              <p:sp>
                <p:nvSpPr>
                  <p:cNvPr id="83" name="Oval 82"/>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2" name="Picture 81" descr="skd188257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175" y="2553052"/>
                  <a:ext cx="1187449" cy="1099867"/>
                </a:xfrm>
                <a:prstGeom prst="rect">
                  <a:avLst/>
                </a:prstGeom>
              </p:spPr>
            </p:pic>
          </p:grpSp>
          <p:grpSp>
            <p:nvGrpSpPr>
              <p:cNvPr id="66" name="Group 65"/>
              <p:cNvGrpSpPr/>
              <p:nvPr/>
            </p:nvGrpSpPr>
            <p:grpSpPr>
              <a:xfrm>
                <a:off x="6091657" y="2472267"/>
                <a:ext cx="2595143" cy="1261438"/>
                <a:chOff x="6091657" y="2472267"/>
                <a:chExt cx="2595143" cy="1261438"/>
              </a:xfrm>
            </p:grpSpPr>
            <p:grpSp>
              <p:nvGrpSpPr>
                <p:cNvPr id="74" name="Group 73"/>
                <p:cNvGrpSpPr/>
                <p:nvPr/>
              </p:nvGrpSpPr>
              <p:grpSpPr>
                <a:xfrm>
                  <a:off x="7414051" y="2472267"/>
                  <a:ext cx="1272749" cy="1261438"/>
                  <a:chOff x="5366529" y="3451718"/>
                  <a:chExt cx="1565988" cy="1520634"/>
                </a:xfrm>
                <a:solidFill>
                  <a:srgbClr val="408000"/>
                </a:solidFill>
              </p:grpSpPr>
              <p:sp>
                <p:nvSpPr>
                  <p:cNvPr id="76" name="Oval 75"/>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5" name="Picture 74" descr="skd188257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657" y="2553050"/>
                  <a:ext cx="1187449" cy="1099867"/>
                </a:xfrm>
                <a:prstGeom prst="rect">
                  <a:avLst/>
                </a:prstGeom>
              </p:spPr>
            </p:pic>
          </p:grpSp>
          <p:grpSp>
            <p:nvGrpSpPr>
              <p:cNvPr id="67" name="Group 66"/>
              <p:cNvGrpSpPr/>
              <p:nvPr/>
            </p:nvGrpSpPr>
            <p:grpSpPr>
              <a:xfrm>
                <a:off x="3361569" y="4487333"/>
                <a:ext cx="2595143" cy="1261438"/>
                <a:chOff x="3361569" y="4487333"/>
                <a:chExt cx="2595143" cy="1261438"/>
              </a:xfrm>
            </p:grpSpPr>
            <p:grpSp>
              <p:nvGrpSpPr>
                <p:cNvPr id="68" name="Group 67"/>
                <p:cNvGrpSpPr/>
                <p:nvPr/>
              </p:nvGrpSpPr>
              <p:grpSpPr>
                <a:xfrm>
                  <a:off x="3361569" y="4487333"/>
                  <a:ext cx="1272749" cy="1261438"/>
                  <a:chOff x="5366529" y="3451718"/>
                  <a:chExt cx="1565988" cy="1520634"/>
                </a:xfrm>
                <a:solidFill>
                  <a:srgbClr val="408000"/>
                </a:solidFill>
              </p:grpSpPr>
              <p:sp>
                <p:nvSpPr>
                  <p:cNvPr id="70" name="Oval 69"/>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9" name="Picture 68" descr="skd188257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263" y="4568118"/>
                  <a:ext cx="1187449" cy="1099867"/>
                </a:xfrm>
                <a:prstGeom prst="rect">
                  <a:avLst/>
                </a:prstGeom>
              </p:spPr>
            </p:pic>
          </p:grpSp>
        </p:grpSp>
        <p:cxnSp>
          <p:nvCxnSpPr>
            <p:cNvPr id="62" name="Straight Arrow Connector 61"/>
            <p:cNvCxnSpPr/>
            <p:nvPr/>
          </p:nvCxnSpPr>
          <p:spPr>
            <a:xfrm flipV="1">
              <a:off x="6011896" y="3937039"/>
              <a:ext cx="1180070" cy="1100587"/>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828800" y="3941064"/>
              <a:ext cx="1179576" cy="1106424"/>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417705" y="3102986"/>
              <a:ext cx="2308590" cy="1"/>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88" name="Text Placeholder 5"/>
          <p:cNvSpPr>
            <a:spLocks noGrp="1"/>
          </p:cNvSpPr>
          <p:nvPr>
            <p:ph idx="1"/>
          </p:nvPr>
        </p:nvSpPr>
        <p:spPr>
          <a:xfrm>
            <a:off x="457200" y="1347174"/>
            <a:ext cx="8229600" cy="4689521"/>
          </a:xfrm>
          <a:solidFill>
            <a:schemeClr val="bg1">
              <a:alpha val="84000"/>
            </a:schemeClr>
          </a:solidFill>
        </p:spPr>
        <p:txBody>
          <a:bodyPr>
            <a:normAutofit fontScale="92500" lnSpcReduction="20000"/>
          </a:bodyPr>
          <a:lstStyle/>
          <a:p>
            <a:pPr marL="0" indent="0">
              <a:buNone/>
            </a:pPr>
            <a:r>
              <a:rPr lang="en-US" sz="2600" b="1" dirty="0" smtClean="0"/>
              <a:t>Why use it?</a:t>
            </a:r>
          </a:p>
          <a:p>
            <a:pPr lvl="1"/>
            <a:r>
              <a:rPr lang="en-US" sz="2300" dirty="0" smtClean="0"/>
              <a:t>Reduces </a:t>
            </a:r>
            <a:r>
              <a:rPr lang="en-US" sz="2300" dirty="0"/>
              <a:t>barriers to </a:t>
            </a:r>
            <a:r>
              <a:rPr lang="en-US" sz="2300" dirty="0" smtClean="0"/>
              <a:t>entry for </a:t>
            </a:r>
            <a:r>
              <a:rPr lang="en-US" sz="2300" dirty="0"/>
              <a:t>collaborative participants like time and cost of travel.  </a:t>
            </a:r>
            <a:endParaRPr lang="en-US" sz="2300" dirty="0" smtClean="0"/>
          </a:p>
          <a:p>
            <a:pPr lvl="1"/>
            <a:r>
              <a:rPr lang="en-US" sz="2300" dirty="0" smtClean="0"/>
              <a:t>Enables a </a:t>
            </a:r>
            <a:r>
              <a:rPr lang="en-US" sz="2300" dirty="0"/>
              <a:t>larger number of people to participate in the collaborative process.  </a:t>
            </a:r>
            <a:endParaRPr lang="en-US" sz="2300" dirty="0" smtClean="0"/>
          </a:p>
          <a:p>
            <a:pPr lvl="1"/>
            <a:r>
              <a:rPr lang="en-US" sz="2300" dirty="0" smtClean="0"/>
              <a:t>Equips the </a:t>
            </a:r>
            <a:r>
              <a:rPr lang="en-US" sz="2300" dirty="0"/>
              <a:t>collaborative group with tools to track </a:t>
            </a:r>
            <a:r>
              <a:rPr lang="en-US" sz="2300" dirty="0" smtClean="0"/>
              <a:t>conversations, </a:t>
            </a:r>
            <a:r>
              <a:rPr lang="en-US" sz="2300" dirty="0"/>
              <a:t>anonymize voting, and </a:t>
            </a:r>
            <a:r>
              <a:rPr lang="en-US" sz="2300" dirty="0" smtClean="0"/>
              <a:t>provide online spaces for individuals to discuss items one-on-one in parallel to the </a:t>
            </a:r>
            <a:r>
              <a:rPr lang="en-US" sz="2300" dirty="0"/>
              <a:t>larger meeting.  </a:t>
            </a:r>
            <a:endParaRPr lang="en-US" sz="2300" dirty="0" smtClean="0"/>
          </a:p>
          <a:p>
            <a:pPr marL="0" indent="0">
              <a:buNone/>
            </a:pPr>
            <a:r>
              <a:rPr lang="en-US" sz="2600" b="1" dirty="0" smtClean="0"/>
              <a:t>When</a:t>
            </a:r>
            <a:r>
              <a:rPr lang="en-US" sz="2600" b="1" dirty="0"/>
              <a:t>? </a:t>
            </a:r>
            <a:r>
              <a:rPr lang="en-US" sz="2600" dirty="0" err="1" smtClean="0"/>
              <a:t>Collaboratives</a:t>
            </a:r>
            <a:r>
              <a:rPr lang="en-US" sz="2600" dirty="0" smtClean="0"/>
              <a:t> </a:t>
            </a:r>
            <a:r>
              <a:rPr lang="en-US" sz="2600" dirty="0"/>
              <a:t>can use t</a:t>
            </a:r>
            <a:r>
              <a:rPr lang="en-US" sz="2600" dirty="0" smtClean="0"/>
              <a:t>echnology-based collaboration when</a:t>
            </a:r>
            <a:r>
              <a:rPr lang="en-US" sz="2600" dirty="0"/>
              <a:t>…</a:t>
            </a:r>
          </a:p>
          <a:p>
            <a:pPr lvl="1"/>
            <a:r>
              <a:rPr lang="en-US" sz="2300" dirty="0" smtClean="0"/>
              <a:t>Distance discourages stakeholder attendance.</a:t>
            </a:r>
          </a:p>
          <a:p>
            <a:pPr lvl="1"/>
            <a:r>
              <a:rPr lang="en-US" sz="2300" dirty="0" smtClean="0"/>
              <a:t>Large numbers of stakeholders want to participate in a collaborative process.</a:t>
            </a:r>
          </a:p>
          <a:p>
            <a:pPr lvl="1"/>
            <a:r>
              <a:rPr lang="en-US" sz="2300" dirty="0" smtClean="0"/>
              <a:t>They want to broadcast information </a:t>
            </a:r>
            <a:r>
              <a:rPr lang="en-US" sz="2300" dirty="0" err="1" smtClean="0"/>
              <a:t>tothe</a:t>
            </a:r>
            <a:r>
              <a:rPr lang="en-US" sz="2300" dirty="0" smtClean="0"/>
              <a:t> public at large.</a:t>
            </a:r>
            <a:endParaRPr lang="en-US" dirty="0" smtClean="0"/>
          </a:p>
        </p:txBody>
      </p:sp>
      <p:pic>
        <p:nvPicPr>
          <p:cNvPr id="36" name="Picture 35"/>
          <p:cNvPicPr>
            <a:picLocks noChangeAspect="1"/>
          </p:cNvPicPr>
          <p:nvPr/>
        </p:nvPicPr>
        <p:blipFill>
          <a:blip r:embed="rId3"/>
          <a:stretch>
            <a:fillRect/>
          </a:stretch>
        </p:blipFill>
        <p:spPr>
          <a:xfrm>
            <a:off x="7991028" y="5860236"/>
            <a:ext cx="1152972" cy="997764"/>
          </a:xfrm>
          <a:prstGeom prst="rect">
            <a:avLst/>
          </a:prstGeom>
        </p:spPr>
      </p:pic>
      <p:grpSp>
        <p:nvGrpSpPr>
          <p:cNvPr id="40" name="Group 39"/>
          <p:cNvGrpSpPr/>
          <p:nvPr/>
        </p:nvGrpSpPr>
        <p:grpSpPr>
          <a:xfrm>
            <a:off x="3604721" y="6168628"/>
            <a:ext cx="1934559" cy="498437"/>
            <a:chOff x="3917601" y="6168628"/>
            <a:chExt cx="1934559" cy="498437"/>
          </a:xfrm>
        </p:grpSpPr>
        <p:sp>
          <p:nvSpPr>
            <p:cNvPr id="41" name="Action Button: Forward or Next 40">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Action Button: Back or Previous 41">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ction Button: Home 42">
              <a:hlinkClick r:id="rId4"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235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8">
                                            <p:bg/>
                                          </p:spTgt>
                                        </p:tgtEl>
                                        <p:attrNameLst>
                                          <p:attrName>style.visibility</p:attrName>
                                        </p:attrNameLst>
                                      </p:cBhvr>
                                      <p:to>
                                        <p:strVal val="visible"/>
                                      </p:to>
                                    </p:set>
                                    <p:animEffect transition="in" filter="dissolve">
                                      <p:cBhvr>
                                        <p:cTn id="7" dur="500"/>
                                        <p:tgtEl>
                                          <p:spTgt spid="8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8">
                                            <p:txEl>
                                              <p:pRg st="0" end="0"/>
                                            </p:txEl>
                                          </p:spTgt>
                                        </p:tgtEl>
                                        <p:attrNameLst>
                                          <p:attrName>style.visibility</p:attrName>
                                        </p:attrNameLst>
                                      </p:cBhvr>
                                      <p:to>
                                        <p:strVal val="visible"/>
                                      </p:to>
                                    </p:set>
                                    <p:animEffect transition="in" filter="dissolve">
                                      <p:cBhvr>
                                        <p:cTn id="10"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uiExpand="1"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20"/>
            <a:ext cx="8229600" cy="990600"/>
          </a:xfrm>
        </p:spPr>
        <p:txBody>
          <a:bodyPr>
            <a:normAutofit/>
          </a:bodyPr>
          <a:lstStyle/>
          <a:p>
            <a:r>
              <a:rPr lang="en-US" b="1" dirty="0" smtClean="0"/>
              <a:t>Technology-based </a:t>
            </a:r>
            <a:r>
              <a:rPr lang="en-US" b="1" dirty="0"/>
              <a:t>Collaboration</a:t>
            </a:r>
          </a:p>
        </p:txBody>
      </p:sp>
      <p:grpSp>
        <p:nvGrpSpPr>
          <p:cNvPr id="60" name="Group 59"/>
          <p:cNvGrpSpPr>
            <a:grpSpLocks noChangeAspect="1"/>
          </p:cNvGrpSpPr>
          <p:nvPr/>
        </p:nvGrpSpPr>
        <p:grpSpPr>
          <a:xfrm>
            <a:off x="544341" y="1790747"/>
            <a:ext cx="8055319" cy="3276506"/>
            <a:chOff x="544341" y="2472265"/>
            <a:chExt cx="8055319" cy="3276506"/>
          </a:xfrm>
        </p:grpSpPr>
        <p:grpSp>
          <p:nvGrpSpPr>
            <p:cNvPr id="61" name="Group 60"/>
            <p:cNvGrpSpPr/>
            <p:nvPr/>
          </p:nvGrpSpPr>
          <p:grpSpPr>
            <a:xfrm>
              <a:off x="544341" y="2472265"/>
              <a:ext cx="8055319" cy="3276506"/>
              <a:chOff x="631481" y="2472265"/>
              <a:chExt cx="8055319" cy="3276506"/>
            </a:xfrm>
          </p:grpSpPr>
          <p:grpSp>
            <p:nvGrpSpPr>
              <p:cNvPr id="65" name="Group 64"/>
              <p:cNvGrpSpPr/>
              <p:nvPr/>
            </p:nvGrpSpPr>
            <p:grpSpPr>
              <a:xfrm>
                <a:off x="631481" y="2472265"/>
                <a:ext cx="2595143" cy="1261438"/>
                <a:chOff x="631481" y="2472265"/>
                <a:chExt cx="2595143" cy="1261438"/>
              </a:xfrm>
            </p:grpSpPr>
            <p:grpSp>
              <p:nvGrpSpPr>
                <p:cNvPr id="80" name="Group 79"/>
                <p:cNvGrpSpPr/>
                <p:nvPr/>
              </p:nvGrpSpPr>
              <p:grpSpPr>
                <a:xfrm>
                  <a:off x="631481" y="2472265"/>
                  <a:ext cx="1272749" cy="1261438"/>
                  <a:chOff x="5366529" y="3451718"/>
                  <a:chExt cx="1565988" cy="1520634"/>
                </a:xfrm>
                <a:solidFill>
                  <a:srgbClr val="408000"/>
                </a:solidFill>
              </p:grpSpPr>
              <p:sp>
                <p:nvSpPr>
                  <p:cNvPr id="83" name="Oval 82"/>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2" name="Picture 81"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175" y="2553052"/>
                  <a:ext cx="1187449" cy="1099867"/>
                </a:xfrm>
                <a:prstGeom prst="rect">
                  <a:avLst/>
                </a:prstGeom>
              </p:spPr>
            </p:pic>
          </p:grpSp>
          <p:grpSp>
            <p:nvGrpSpPr>
              <p:cNvPr id="66" name="Group 65"/>
              <p:cNvGrpSpPr/>
              <p:nvPr/>
            </p:nvGrpSpPr>
            <p:grpSpPr>
              <a:xfrm>
                <a:off x="6091657" y="2472267"/>
                <a:ext cx="2595143" cy="1261438"/>
                <a:chOff x="6091657" y="2472267"/>
                <a:chExt cx="2595143" cy="1261438"/>
              </a:xfrm>
            </p:grpSpPr>
            <p:grpSp>
              <p:nvGrpSpPr>
                <p:cNvPr id="74" name="Group 73"/>
                <p:cNvGrpSpPr/>
                <p:nvPr/>
              </p:nvGrpSpPr>
              <p:grpSpPr>
                <a:xfrm>
                  <a:off x="7414051" y="2472267"/>
                  <a:ext cx="1272749" cy="1261438"/>
                  <a:chOff x="5366529" y="3451718"/>
                  <a:chExt cx="1565988" cy="1520634"/>
                </a:xfrm>
                <a:solidFill>
                  <a:srgbClr val="408000"/>
                </a:solidFill>
              </p:grpSpPr>
              <p:sp>
                <p:nvSpPr>
                  <p:cNvPr id="76" name="Oval 75"/>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5" name="Picture 74"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657" y="2553050"/>
                  <a:ext cx="1187449" cy="1099867"/>
                </a:xfrm>
                <a:prstGeom prst="rect">
                  <a:avLst/>
                </a:prstGeom>
              </p:spPr>
            </p:pic>
          </p:grpSp>
          <p:grpSp>
            <p:nvGrpSpPr>
              <p:cNvPr id="67" name="Group 66"/>
              <p:cNvGrpSpPr/>
              <p:nvPr/>
            </p:nvGrpSpPr>
            <p:grpSpPr>
              <a:xfrm>
                <a:off x="3361569" y="4487333"/>
                <a:ext cx="2595143" cy="1261438"/>
                <a:chOff x="3361569" y="4487333"/>
                <a:chExt cx="2595143" cy="1261438"/>
              </a:xfrm>
            </p:grpSpPr>
            <p:grpSp>
              <p:nvGrpSpPr>
                <p:cNvPr id="68" name="Group 67"/>
                <p:cNvGrpSpPr/>
                <p:nvPr/>
              </p:nvGrpSpPr>
              <p:grpSpPr>
                <a:xfrm>
                  <a:off x="3361569" y="4487333"/>
                  <a:ext cx="1272749" cy="1261438"/>
                  <a:chOff x="5366529" y="3451718"/>
                  <a:chExt cx="1565988" cy="1520634"/>
                </a:xfrm>
                <a:solidFill>
                  <a:srgbClr val="408000"/>
                </a:solidFill>
              </p:grpSpPr>
              <p:sp>
                <p:nvSpPr>
                  <p:cNvPr id="70" name="Oval 69"/>
                  <p:cNvSpPr>
                    <a:spLocks noChangeAspect="1"/>
                  </p:cNvSpPr>
                  <p:nvPr/>
                </p:nvSpPr>
                <p:spPr>
                  <a:xfrm>
                    <a:off x="5366529" y="4212035"/>
                    <a:ext cx="760317" cy="760317"/>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5366529" y="3451718"/>
                    <a:ext cx="760317" cy="760317"/>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6172200" y="4212035"/>
                    <a:ext cx="760317" cy="760316"/>
                  </a:xfrm>
                  <a:prstGeom prst="ellipse">
                    <a:avLst/>
                  </a:prstGeom>
                  <a:grpFill/>
                  <a:ln>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6172200" y="3451719"/>
                    <a:ext cx="760317" cy="760316"/>
                  </a:xfrm>
                  <a:prstGeom prst="ellipse">
                    <a:avLst/>
                  </a:prstGeom>
                  <a:grpFill/>
                  <a:ln>
                    <a:solidFill>
                      <a:srgbClr val="408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9" name="Picture 68"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263" y="4568118"/>
                  <a:ext cx="1187449" cy="1099867"/>
                </a:xfrm>
                <a:prstGeom prst="rect">
                  <a:avLst/>
                </a:prstGeom>
              </p:spPr>
            </p:pic>
          </p:grpSp>
        </p:grpSp>
        <p:cxnSp>
          <p:nvCxnSpPr>
            <p:cNvPr id="62" name="Straight Arrow Connector 61"/>
            <p:cNvCxnSpPr/>
            <p:nvPr/>
          </p:nvCxnSpPr>
          <p:spPr>
            <a:xfrm flipV="1">
              <a:off x="6011896" y="3937039"/>
              <a:ext cx="1180070" cy="1100587"/>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828800" y="3941064"/>
              <a:ext cx="1179576" cy="1106424"/>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417705" y="3102986"/>
              <a:ext cx="2308590" cy="1"/>
            </a:xfrm>
            <a:prstGeom prst="straightConnector1">
              <a:avLst/>
            </a:prstGeom>
            <a:ln w="63500">
              <a:solidFill>
                <a:srgbClr val="564B3C"/>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35" name="Text Placeholder 5"/>
          <p:cNvSpPr>
            <a:spLocks noGrp="1"/>
          </p:cNvSpPr>
          <p:nvPr>
            <p:ph idx="1"/>
          </p:nvPr>
        </p:nvSpPr>
        <p:spPr>
          <a:xfrm>
            <a:off x="457200" y="1347175"/>
            <a:ext cx="8229600" cy="4401596"/>
          </a:xfrm>
          <a:solidFill>
            <a:schemeClr val="bg1">
              <a:alpha val="84000"/>
            </a:schemeClr>
          </a:solidFill>
        </p:spPr>
        <p:txBody>
          <a:bodyPr>
            <a:normAutofit/>
          </a:bodyPr>
          <a:lstStyle/>
          <a:p>
            <a:pPr marL="0" indent="0">
              <a:buNone/>
            </a:pPr>
            <a:r>
              <a:rPr lang="en-US" b="1" dirty="0" smtClean="0"/>
              <a:t>How?</a:t>
            </a:r>
          </a:p>
          <a:p>
            <a:pPr lvl="1"/>
            <a:r>
              <a:rPr lang="en-US" sz="2300" dirty="0" smtClean="0">
                <a:solidFill>
                  <a:srgbClr val="000000"/>
                </a:solidFill>
              </a:rPr>
              <a:t>Use technology most accessible and familiar to the intended users in order to reach a broad audience.</a:t>
            </a:r>
          </a:p>
          <a:p>
            <a:pPr lvl="1"/>
            <a:r>
              <a:rPr lang="en-US" sz="2300" dirty="0" smtClean="0">
                <a:solidFill>
                  <a:srgbClr val="000000"/>
                </a:solidFill>
              </a:rPr>
              <a:t>Conduct a trial run of individuals’ comfort with technology during an in-person meeting to ease transition to subsequent tech-based collaboration.</a:t>
            </a:r>
          </a:p>
          <a:p>
            <a:pPr lvl="1"/>
            <a:r>
              <a:rPr lang="en-US" sz="2300" dirty="0" smtClean="0">
                <a:solidFill>
                  <a:srgbClr val="000000"/>
                </a:solidFill>
              </a:rPr>
              <a:t>Congregate small local groups of participants to meet in the same physical location, where they confer with each other while communicating with others online.</a:t>
            </a:r>
          </a:p>
          <a:p>
            <a:pPr marL="0" indent="0">
              <a:buNone/>
            </a:pPr>
            <a:endParaRPr lang="en-US" b="1" dirty="0" smtClean="0"/>
          </a:p>
        </p:txBody>
      </p:sp>
      <p:pic>
        <p:nvPicPr>
          <p:cNvPr id="39" name="Picture 38"/>
          <p:cNvPicPr>
            <a:picLocks noChangeAspect="1"/>
          </p:cNvPicPr>
          <p:nvPr/>
        </p:nvPicPr>
        <p:blipFill>
          <a:blip r:embed="rId4"/>
          <a:stretch>
            <a:fillRect/>
          </a:stretch>
        </p:blipFill>
        <p:spPr>
          <a:xfrm>
            <a:off x="7991028" y="5860236"/>
            <a:ext cx="1152972" cy="997764"/>
          </a:xfrm>
          <a:prstGeom prst="rect">
            <a:avLst/>
          </a:prstGeom>
        </p:spPr>
      </p:pic>
      <p:grpSp>
        <p:nvGrpSpPr>
          <p:cNvPr id="37" name="Group 36"/>
          <p:cNvGrpSpPr/>
          <p:nvPr/>
        </p:nvGrpSpPr>
        <p:grpSpPr>
          <a:xfrm>
            <a:off x="1382575" y="6150836"/>
            <a:ext cx="6378850" cy="524284"/>
            <a:chOff x="1382575" y="6150836"/>
            <a:chExt cx="6378850" cy="524284"/>
          </a:xfrm>
        </p:grpSpPr>
        <p:sp>
          <p:nvSpPr>
            <p:cNvPr id="38" name="Rectangle 37">
              <a:hlinkClick r:id="rId5"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40" name="Rectangle 39">
              <a:hlinkClick r:id="rId6"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grpSp>
        <p:nvGrpSpPr>
          <p:cNvPr id="41" name="Group 40"/>
          <p:cNvGrpSpPr/>
          <p:nvPr/>
        </p:nvGrpSpPr>
        <p:grpSpPr>
          <a:xfrm>
            <a:off x="3604721" y="6168628"/>
            <a:ext cx="1272749" cy="498437"/>
            <a:chOff x="3917601" y="6168628"/>
            <a:chExt cx="1272749" cy="498437"/>
          </a:xfrm>
        </p:grpSpPr>
        <p:sp>
          <p:nvSpPr>
            <p:cNvPr id="42" name="Action Button: Back or Previous 41">
              <a:hlinkClick r:id="" action="ppaction://hlinkshowjump?jump=previousslide"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ction Button: Home 42">
              <a:hlinkClick r:id="rId7"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Action Button: Custom 45">
            <a:hlinkClick r:id="rId8" action="ppaction://hlinkfile" highlightClick="1"/>
          </p:cNvPr>
          <p:cNvSpPr/>
          <p:nvPr/>
        </p:nvSpPr>
        <p:spPr>
          <a:xfrm>
            <a:off x="1108706" y="5122762"/>
            <a:ext cx="6926589" cy="46166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b="1" dirty="0" smtClean="0"/>
              <a:t>For more information, view outside materials.</a:t>
            </a:r>
            <a:endParaRPr lang="en-US" sz="2400" dirty="0"/>
          </a:p>
        </p:txBody>
      </p:sp>
    </p:spTree>
    <p:extLst>
      <p:ext uri="{BB962C8B-B14F-4D97-AF65-F5344CB8AC3E}">
        <p14:creationId xmlns:p14="http://schemas.microsoft.com/office/powerpoint/2010/main" val="346302567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Goal or Barrier?</a:t>
            </a:r>
            <a:endParaRPr lang="en-US" b="1" dirty="0"/>
          </a:p>
        </p:txBody>
      </p:sp>
      <p:sp>
        <p:nvSpPr>
          <p:cNvPr id="3" name="Content Placeholder 2"/>
          <p:cNvSpPr>
            <a:spLocks noGrp="1"/>
          </p:cNvSpPr>
          <p:nvPr>
            <p:ph idx="1"/>
          </p:nvPr>
        </p:nvSpPr>
        <p:spPr/>
        <p:txBody>
          <a:bodyPr/>
          <a:lstStyle/>
          <a:p>
            <a:r>
              <a:rPr lang="en-US" dirty="0"/>
              <a:t>This tool accounts for the most common collaborative goals and barriers to engagement.</a:t>
            </a:r>
          </a:p>
          <a:p>
            <a:r>
              <a:rPr lang="en-US" dirty="0" smtClean="0"/>
              <a:t>To </a:t>
            </a:r>
            <a:r>
              <a:rPr lang="en-US" dirty="0"/>
              <a:t>address another goal or barrier, you can:</a:t>
            </a:r>
          </a:p>
          <a:p>
            <a:endParaRPr lang="en-US" dirty="0"/>
          </a:p>
        </p:txBody>
      </p:sp>
      <p:grpSp>
        <p:nvGrpSpPr>
          <p:cNvPr id="18" name="Group 17"/>
          <p:cNvGrpSpPr/>
          <p:nvPr/>
        </p:nvGrpSpPr>
        <p:grpSpPr>
          <a:xfrm>
            <a:off x="3604721" y="6168628"/>
            <a:ext cx="1272749" cy="498437"/>
            <a:chOff x="3917601" y="6168628"/>
            <a:chExt cx="1272749" cy="498437"/>
          </a:xfrm>
        </p:grpSpPr>
        <p:sp>
          <p:nvSpPr>
            <p:cNvPr id="20" name="Action Button: Back or Previous 19">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Home 20">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Action Button: Custom 8">
            <a:hlinkClick r:id="rId3" action="ppaction://hlinksldjump" highlightClick="1"/>
          </p:cNvPr>
          <p:cNvSpPr/>
          <p:nvPr/>
        </p:nvSpPr>
        <p:spPr>
          <a:xfrm>
            <a:off x="1269638" y="3009216"/>
            <a:ext cx="6604726" cy="1138773"/>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400" dirty="0" smtClean="0"/>
              <a:t>View a list of all elements included in this tool.</a:t>
            </a:r>
            <a:endParaRPr lang="en-US" sz="3400" dirty="0"/>
          </a:p>
        </p:txBody>
      </p:sp>
      <p:sp>
        <p:nvSpPr>
          <p:cNvPr id="10" name="Action Button: Custom 9">
            <a:hlinkClick r:id="rId4" action="ppaction://hlinksldjump" highlightClick="1"/>
          </p:cNvPr>
          <p:cNvSpPr/>
          <p:nvPr/>
        </p:nvSpPr>
        <p:spPr>
          <a:xfrm>
            <a:off x="1269935" y="4467754"/>
            <a:ext cx="6604725" cy="1138773"/>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3400" dirty="0" smtClean="0"/>
              <a:t>Refer to suggested outside materials and resources.</a:t>
            </a:r>
            <a:endParaRPr lang="en-US" sz="3400" dirty="0"/>
          </a:p>
        </p:txBody>
      </p:sp>
      <p:pic>
        <p:nvPicPr>
          <p:cNvPr id="12" name="Picture 11"/>
          <p:cNvPicPr>
            <a:picLocks noChangeAspect="1"/>
          </p:cNvPicPr>
          <p:nvPr/>
        </p:nvPicPr>
        <p:blipFill>
          <a:blip r:embed="rId5"/>
          <a:stretch>
            <a:fillRect/>
          </a:stretch>
        </p:blipFill>
        <p:spPr>
          <a:xfrm>
            <a:off x="7991028" y="5860236"/>
            <a:ext cx="1152972" cy="997764"/>
          </a:xfrm>
          <a:prstGeom prst="rect">
            <a:avLst/>
          </a:prstGeom>
        </p:spPr>
      </p:pic>
      <p:grpSp>
        <p:nvGrpSpPr>
          <p:cNvPr id="11" name="Group 10"/>
          <p:cNvGrpSpPr/>
          <p:nvPr/>
        </p:nvGrpSpPr>
        <p:grpSpPr>
          <a:xfrm>
            <a:off x="1382575" y="6150836"/>
            <a:ext cx="6378850" cy="524284"/>
            <a:chOff x="1382575" y="6150836"/>
            <a:chExt cx="6378850" cy="524284"/>
          </a:xfrm>
        </p:grpSpPr>
        <p:sp>
          <p:nvSpPr>
            <p:cNvPr id="13" name="Rectangle 12">
              <a:hlinkClick r:id="rId6"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14" name="Rectangle 13">
              <a:hlinkClick r:id="rId7"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spTree>
    <p:extLst>
      <p:ext uri="{BB962C8B-B14F-4D97-AF65-F5344CB8AC3E}">
        <p14:creationId xmlns:p14="http://schemas.microsoft.com/office/powerpoint/2010/main" val="194009389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354"/>
            <a:ext cx="8229600" cy="990600"/>
          </a:xfrm>
        </p:spPr>
        <p:txBody>
          <a:bodyPr/>
          <a:lstStyle/>
          <a:p>
            <a:r>
              <a:rPr lang="en-US" b="1" dirty="0" smtClean="0"/>
              <a:t>All Elements</a:t>
            </a:r>
            <a:endParaRPr lang="en-US" b="1" dirty="0"/>
          </a:p>
        </p:txBody>
      </p:sp>
      <p:grpSp>
        <p:nvGrpSpPr>
          <p:cNvPr id="12" name="Group 11"/>
          <p:cNvGrpSpPr/>
          <p:nvPr/>
        </p:nvGrpSpPr>
        <p:grpSpPr>
          <a:xfrm>
            <a:off x="3604721" y="6168628"/>
            <a:ext cx="1272749" cy="498437"/>
            <a:chOff x="3917601" y="6168628"/>
            <a:chExt cx="1272749" cy="498437"/>
          </a:xfrm>
        </p:grpSpPr>
        <p:sp>
          <p:nvSpPr>
            <p:cNvPr id="14" name="Action Button: Back or Previous 13">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Home 14">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a:blip r:embed="rId3"/>
          <a:stretch>
            <a:fillRect/>
          </a:stretch>
        </p:blipFill>
        <p:spPr>
          <a:xfrm>
            <a:off x="7991028" y="5860236"/>
            <a:ext cx="1152972" cy="997764"/>
          </a:xfrm>
          <a:prstGeom prst="rect">
            <a:avLst/>
          </a:prstGeom>
        </p:spPr>
      </p:pic>
      <p:grpSp>
        <p:nvGrpSpPr>
          <p:cNvPr id="3" name="Group 2"/>
          <p:cNvGrpSpPr/>
          <p:nvPr/>
        </p:nvGrpSpPr>
        <p:grpSpPr>
          <a:xfrm>
            <a:off x="338204" y="1237753"/>
            <a:ext cx="8457327" cy="4547393"/>
            <a:chOff x="338204" y="1237753"/>
            <a:chExt cx="8457327" cy="4547393"/>
          </a:xfrm>
        </p:grpSpPr>
        <p:sp>
          <p:nvSpPr>
            <p:cNvPr id="5" name="Rectangle 4">
              <a:hlinkClick r:id="rId4" action="ppaction://hlinksldjump"/>
            </p:cNvPr>
            <p:cNvSpPr/>
            <p:nvPr/>
          </p:nvSpPr>
          <p:spPr>
            <a:xfrm>
              <a:off x="6081444" y="1237753"/>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Independent Advisors</a:t>
              </a:r>
              <a:endParaRPr lang="en-US" sz="2400" dirty="0"/>
            </a:p>
          </p:txBody>
        </p:sp>
        <p:sp>
          <p:nvSpPr>
            <p:cNvPr id="17" name="Rectangle 16">
              <a:hlinkClick r:id="rId5" action="ppaction://hlinksldjump"/>
            </p:cNvPr>
            <p:cNvSpPr>
              <a:spLocks noChangeAspect="1"/>
            </p:cNvSpPr>
            <p:nvPr/>
          </p:nvSpPr>
          <p:spPr>
            <a:xfrm>
              <a:off x="348470" y="1237753"/>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400" dirty="0" smtClean="0"/>
                <a:t>Caucusing</a:t>
              </a:r>
              <a:endParaRPr lang="en-US" sz="2400" dirty="0"/>
            </a:p>
          </p:txBody>
        </p:sp>
        <p:sp>
          <p:nvSpPr>
            <p:cNvPr id="18" name="Rectangle 17">
              <a:hlinkClick r:id="rId6" action="ppaction://hlinksldjump"/>
            </p:cNvPr>
            <p:cNvSpPr/>
            <p:nvPr/>
          </p:nvSpPr>
          <p:spPr>
            <a:xfrm>
              <a:off x="3214957" y="1237753"/>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Facilitated Negotiation</a:t>
              </a:r>
              <a:endParaRPr lang="en-US" sz="2400" dirty="0"/>
            </a:p>
          </p:txBody>
        </p:sp>
        <p:sp>
          <p:nvSpPr>
            <p:cNvPr id="19" name="Rectangle 18">
              <a:hlinkClick r:id="rId7" action="ppaction://hlinksldjump"/>
            </p:cNvPr>
            <p:cNvSpPr/>
            <p:nvPr/>
          </p:nvSpPr>
          <p:spPr>
            <a:xfrm>
              <a:off x="6081444" y="4029187"/>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400" dirty="0" smtClean="0"/>
                <a:t>Subcommittees</a:t>
              </a:r>
              <a:endParaRPr lang="en-US" sz="2400" dirty="0"/>
            </a:p>
          </p:txBody>
        </p:sp>
        <p:sp>
          <p:nvSpPr>
            <p:cNvPr id="21" name="Rectangle 20">
              <a:hlinkClick r:id="rId8" action="ppaction://hlinksldjump"/>
            </p:cNvPr>
            <p:cNvSpPr/>
            <p:nvPr/>
          </p:nvSpPr>
          <p:spPr>
            <a:xfrm>
              <a:off x="348470" y="2166852"/>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Leadership Committees</a:t>
              </a:r>
              <a:endParaRPr lang="en-US" sz="2400" dirty="0"/>
            </a:p>
          </p:txBody>
        </p:sp>
        <p:sp>
          <p:nvSpPr>
            <p:cNvPr id="24" name="Rectangle 23">
              <a:hlinkClick r:id="rId9" action="ppaction://hlinksldjump"/>
            </p:cNvPr>
            <p:cNvSpPr/>
            <p:nvPr/>
          </p:nvSpPr>
          <p:spPr>
            <a:xfrm>
              <a:off x="3214957" y="2166852"/>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Liaison</a:t>
              </a:r>
            </a:p>
            <a:p>
              <a:pPr algn="ctr"/>
              <a:r>
                <a:rPr lang="en-US" sz="2400" dirty="0" smtClean="0"/>
                <a:t>Outreach</a:t>
              </a:r>
              <a:endParaRPr lang="en-US" sz="2400" dirty="0"/>
            </a:p>
          </p:txBody>
        </p:sp>
        <p:sp>
          <p:nvSpPr>
            <p:cNvPr id="25" name="Rectangle 24">
              <a:hlinkClick r:id="rId10" action="ppaction://hlinksldjump"/>
            </p:cNvPr>
            <p:cNvSpPr/>
            <p:nvPr/>
          </p:nvSpPr>
          <p:spPr>
            <a:xfrm>
              <a:off x="6081444" y="2168231"/>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Local Working Groups</a:t>
              </a:r>
              <a:endParaRPr lang="en-US" sz="2400" dirty="0"/>
            </a:p>
          </p:txBody>
        </p:sp>
        <p:sp>
          <p:nvSpPr>
            <p:cNvPr id="26" name="Rectangle 25">
              <a:hlinkClick r:id="rId11" action="ppaction://hlinksldjump"/>
            </p:cNvPr>
            <p:cNvSpPr/>
            <p:nvPr/>
          </p:nvSpPr>
          <p:spPr>
            <a:xfrm>
              <a:off x="348470" y="3095951"/>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Meeting</a:t>
              </a:r>
            </a:p>
            <a:p>
              <a:pPr algn="ctr"/>
              <a:r>
                <a:rPr lang="en-US" sz="2400" dirty="0"/>
                <a:t>i</a:t>
              </a:r>
              <a:r>
                <a:rPr lang="en-US" sz="2400" dirty="0" smtClean="0"/>
                <a:t>n </a:t>
              </a:r>
              <a:r>
                <a:rPr lang="en-US" sz="2400" dirty="0"/>
                <a:t>a</a:t>
              </a:r>
              <a:r>
                <a:rPr lang="en-US" sz="2400" dirty="0" smtClean="0"/>
                <a:t> Box</a:t>
              </a:r>
              <a:endParaRPr lang="en-US" sz="2400" dirty="0"/>
            </a:p>
          </p:txBody>
        </p:sp>
        <p:sp>
          <p:nvSpPr>
            <p:cNvPr id="27" name="Rectangle 26">
              <a:hlinkClick r:id="rId12" action="ppaction://hlinksldjump"/>
            </p:cNvPr>
            <p:cNvSpPr/>
            <p:nvPr/>
          </p:nvSpPr>
          <p:spPr>
            <a:xfrm>
              <a:off x="3214957" y="3095951"/>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400" dirty="0" smtClean="0"/>
                <a:t>Mentoring</a:t>
              </a:r>
              <a:endParaRPr lang="en-US" sz="2400" dirty="0"/>
            </a:p>
          </p:txBody>
        </p:sp>
        <p:sp>
          <p:nvSpPr>
            <p:cNvPr id="28" name="Rectangle 27">
              <a:hlinkClick r:id="rId13" action="ppaction://hlinksldjump"/>
            </p:cNvPr>
            <p:cNvSpPr/>
            <p:nvPr/>
          </p:nvSpPr>
          <p:spPr>
            <a:xfrm>
              <a:off x="6081444" y="3098709"/>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400" dirty="0" smtClean="0"/>
                <a:t>Mini-</a:t>
              </a:r>
              <a:r>
                <a:rPr lang="en-US" sz="2400" dirty="0" err="1"/>
                <a:t>C</a:t>
              </a:r>
              <a:r>
                <a:rPr lang="en-US" sz="2400" dirty="0" err="1" smtClean="0"/>
                <a:t>ollaboratives</a:t>
              </a:r>
              <a:endParaRPr lang="en-US" sz="2400" dirty="0"/>
            </a:p>
          </p:txBody>
        </p:sp>
        <p:sp>
          <p:nvSpPr>
            <p:cNvPr id="34" name="Rectangle 33">
              <a:hlinkClick r:id="rId14" action="ppaction://hlinksldjump"/>
            </p:cNvPr>
            <p:cNvSpPr/>
            <p:nvPr/>
          </p:nvSpPr>
          <p:spPr>
            <a:xfrm>
              <a:off x="348470" y="4025050"/>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Participant Coaching</a:t>
              </a:r>
              <a:endParaRPr lang="en-US" sz="2400" dirty="0"/>
            </a:p>
          </p:txBody>
        </p:sp>
        <p:sp>
          <p:nvSpPr>
            <p:cNvPr id="35" name="Rectangle 34">
              <a:hlinkClick r:id="rId15" action="ppaction://hlinksldjump"/>
            </p:cNvPr>
            <p:cNvSpPr/>
            <p:nvPr/>
          </p:nvSpPr>
          <p:spPr>
            <a:xfrm>
              <a:off x="3214957" y="4029740"/>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Public </a:t>
              </a:r>
            </a:p>
            <a:p>
              <a:pPr algn="ctr"/>
              <a:r>
                <a:rPr lang="en-US" sz="2400" dirty="0" err="1" smtClean="0"/>
                <a:t>Fora</a:t>
              </a:r>
              <a:endParaRPr lang="en-US" sz="2400" dirty="0"/>
            </a:p>
          </p:txBody>
        </p:sp>
        <p:sp>
          <p:nvSpPr>
            <p:cNvPr id="37" name="Rectangle 36">
              <a:hlinkClick r:id="rId16" action="ppaction://hlinksldjump"/>
            </p:cNvPr>
            <p:cNvSpPr/>
            <p:nvPr/>
          </p:nvSpPr>
          <p:spPr>
            <a:xfrm>
              <a:off x="338204" y="4954149"/>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Team-building Activities</a:t>
              </a:r>
              <a:endParaRPr lang="en-US" sz="2400" dirty="0"/>
            </a:p>
          </p:txBody>
        </p:sp>
        <p:sp>
          <p:nvSpPr>
            <p:cNvPr id="38" name="Rectangle 37">
              <a:hlinkClick r:id="rId17" action="ppaction://hlinksldjump"/>
            </p:cNvPr>
            <p:cNvSpPr/>
            <p:nvPr/>
          </p:nvSpPr>
          <p:spPr>
            <a:xfrm>
              <a:off x="3214957" y="4954149"/>
              <a:ext cx="27140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Technology-based Collaboration</a:t>
              </a:r>
              <a:endParaRPr lang="en-US" sz="2400" dirty="0"/>
            </a:p>
          </p:txBody>
        </p:sp>
        <p:sp>
          <p:nvSpPr>
            <p:cNvPr id="29" name="Rectangle 28">
              <a:hlinkClick r:id="rId18" action="ppaction://hlinksldjump"/>
            </p:cNvPr>
            <p:cNvSpPr/>
            <p:nvPr/>
          </p:nvSpPr>
          <p:spPr>
            <a:xfrm>
              <a:off x="6081444" y="4953042"/>
              <a:ext cx="2714087" cy="83210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t>Other</a:t>
              </a:r>
              <a:endParaRPr lang="en-US" sz="2400" dirty="0"/>
            </a:p>
          </p:txBody>
        </p:sp>
      </p:grpSp>
      <p:grpSp>
        <p:nvGrpSpPr>
          <p:cNvPr id="30" name="Group 29"/>
          <p:cNvGrpSpPr/>
          <p:nvPr/>
        </p:nvGrpSpPr>
        <p:grpSpPr>
          <a:xfrm>
            <a:off x="1382575" y="6150836"/>
            <a:ext cx="6378850" cy="524284"/>
            <a:chOff x="1382575" y="6150836"/>
            <a:chExt cx="6378850" cy="524284"/>
          </a:xfrm>
        </p:grpSpPr>
        <p:sp>
          <p:nvSpPr>
            <p:cNvPr id="32" name="Rectangle 31">
              <a:hlinkClick r:id="rId19"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33" name="Rectangle 32">
              <a:hlinkClick r:id="rId20"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spTree>
    <p:extLst>
      <p:ext uri="{BB962C8B-B14F-4D97-AF65-F5344CB8AC3E}">
        <p14:creationId xmlns:p14="http://schemas.microsoft.com/office/powerpoint/2010/main" val="200912110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58"/>
            <a:ext cx="8229600" cy="990600"/>
          </a:xfrm>
        </p:spPr>
        <p:txBody>
          <a:bodyPr/>
          <a:lstStyle/>
          <a:p>
            <a:r>
              <a:rPr lang="en-US" b="1" dirty="0" smtClean="0"/>
              <a:t>Outside Materials and Resources</a:t>
            </a:r>
            <a:endParaRPr lang="en-US" b="1" dirty="0"/>
          </a:p>
        </p:txBody>
      </p:sp>
      <p:grpSp>
        <p:nvGrpSpPr>
          <p:cNvPr id="4" name="Group 3"/>
          <p:cNvGrpSpPr/>
          <p:nvPr/>
        </p:nvGrpSpPr>
        <p:grpSpPr>
          <a:xfrm>
            <a:off x="3604721" y="6168628"/>
            <a:ext cx="1272749" cy="498437"/>
            <a:chOff x="3917601" y="6168628"/>
            <a:chExt cx="1272749" cy="498437"/>
          </a:xfrm>
        </p:grpSpPr>
        <p:sp>
          <p:nvSpPr>
            <p:cNvPr id="6" name="Action Button: Back or Previous 5">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57200" y="1295400"/>
            <a:ext cx="8229600" cy="4324768"/>
            <a:chOff x="457200" y="1493966"/>
            <a:chExt cx="8229600" cy="4324768"/>
          </a:xfrm>
        </p:grpSpPr>
        <p:sp>
          <p:nvSpPr>
            <p:cNvPr id="10" name="Action Button: Custom 9">
              <a:hlinkClick r:id="rId3" invalidUrl="http://smartnet.niua.org/sites/default/files/resources/Public Participation Handbook.pdf" highlightClick="1"/>
            </p:cNvPr>
            <p:cNvSpPr/>
            <p:nvPr/>
          </p:nvSpPr>
          <p:spPr>
            <a:xfrm>
              <a:off x="457200" y="1493966"/>
              <a:ext cx="8229600" cy="738664"/>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2100" b="1" dirty="0"/>
                <a:t>Public Participation Toolkit</a:t>
              </a:r>
              <a:r>
                <a:rPr lang="en-US" sz="2100" dirty="0"/>
                <a:t>, from </a:t>
              </a:r>
              <a:r>
                <a:rPr lang="en-US" sz="2100" i="1" dirty="0"/>
                <a:t>The Public Participation </a:t>
              </a:r>
              <a:r>
                <a:rPr lang="en-US" sz="2100" i="1" dirty="0" smtClean="0"/>
                <a:t>Handbook</a:t>
              </a:r>
              <a:r>
                <a:rPr lang="en-US" sz="2100" dirty="0"/>
                <a:t> </a:t>
              </a:r>
              <a:r>
                <a:rPr lang="en-US" sz="2100" dirty="0" smtClean="0"/>
                <a:t>by </a:t>
              </a:r>
              <a:r>
                <a:rPr lang="en-US" sz="2100" dirty="0"/>
                <a:t>Jim </a:t>
              </a:r>
              <a:r>
                <a:rPr lang="en-US" sz="2100" dirty="0" smtClean="0"/>
                <a:t>Creighton, p. 85–137. </a:t>
              </a:r>
              <a:r>
                <a:rPr lang="en-US" sz="2100" i="1" dirty="0" smtClean="0"/>
                <a:t>Available online.</a:t>
              </a:r>
              <a:endParaRPr lang="en-US" sz="2100" dirty="0"/>
            </a:p>
          </p:txBody>
        </p:sp>
        <p:sp>
          <p:nvSpPr>
            <p:cNvPr id="11" name="Action Button: Custom 10">
              <a:hlinkClick r:id="rId4" highlightClick="1"/>
            </p:cNvPr>
            <p:cNvSpPr/>
            <p:nvPr/>
          </p:nvSpPr>
          <p:spPr>
            <a:xfrm>
              <a:off x="457200" y="2366169"/>
              <a:ext cx="8229600" cy="738664"/>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2100" b="1" dirty="0"/>
                <a:t>Public Participation Toolbox</a:t>
              </a:r>
              <a:r>
                <a:rPr lang="en-US" sz="2100" dirty="0"/>
                <a:t>, from the International Association for Public Participation</a:t>
              </a:r>
              <a:r>
                <a:rPr lang="en-US" sz="2100" dirty="0" smtClean="0"/>
                <a:t>. </a:t>
              </a:r>
              <a:r>
                <a:rPr lang="en-US" sz="2100" i="1" dirty="0" smtClean="0"/>
                <a:t>Available online.</a:t>
              </a:r>
              <a:endParaRPr lang="en-US" sz="2100" dirty="0"/>
            </a:p>
          </p:txBody>
        </p:sp>
        <p:sp>
          <p:nvSpPr>
            <p:cNvPr id="12" name="Action Button: Custom 11">
              <a:hlinkClick r:id="rId5" highlightClick="1"/>
            </p:cNvPr>
            <p:cNvSpPr/>
            <p:nvPr/>
          </p:nvSpPr>
          <p:spPr>
            <a:xfrm>
              <a:off x="457200" y="3238372"/>
              <a:ext cx="8229600" cy="1061829"/>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2100" b="1" dirty="0"/>
                <a:t>Effective Engagement Toolkit</a:t>
              </a:r>
              <a:r>
                <a:rPr lang="en-US" sz="2100" dirty="0"/>
                <a:t>, from the Department of Environment and Primary Industries, The State of Victoria</a:t>
              </a:r>
              <a:r>
                <a:rPr lang="en-US" sz="2100" dirty="0" smtClean="0"/>
                <a:t>. </a:t>
              </a:r>
              <a:r>
                <a:rPr lang="en-US" sz="2100" i="1" dirty="0" smtClean="0"/>
                <a:t>Available online.</a:t>
              </a:r>
              <a:endParaRPr lang="en-US" sz="2100" dirty="0"/>
            </a:p>
          </p:txBody>
        </p:sp>
        <p:sp>
          <p:nvSpPr>
            <p:cNvPr id="13" name="Action Button: Custom 12">
              <a:hlinkClick r:id="rId6" highlightClick="1"/>
            </p:cNvPr>
            <p:cNvSpPr/>
            <p:nvPr/>
          </p:nvSpPr>
          <p:spPr>
            <a:xfrm>
              <a:off x="457200" y="4433739"/>
              <a:ext cx="8229600" cy="1384995"/>
            </a:xfrm>
            <a:prstGeom prst="actionButtonBlank">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2100" b="1" dirty="0" smtClean="0"/>
                <a:t>“Collaborative Designs for Solving Shared Problems” </a:t>
              </a:r>
              <a:r>
                <a:rPr lang="en-US" sz="2100" dirty="0" smtClean="0"/>
                <a:t>and </a:t>
              </a:r>
              <a:r>
                <a:rPr lang="en-US" sz="2100" b="1" dirty="0" smtClean="0"/>
                <a:t>“Collaborative Designs for Resolving Conflicts,” </a:t>
              </a:r>
              <a:r>
                <a:rPr lang="en-US" sz="2100" dirty="0" smtClean="0"/>
                <a:t>from </a:t>
              </a:r>
              <a:r>
                <a:rPr lang="en-US" sz="2100" i="1" dirty="0" smtClean="0"/>
                <a:t>Collaborating: Finding Common Ground for Multiparty Problems</a:t>
              </a:r>
              <a:r>
                <a:rPr lang="en-US" sz="2100" dirty="0" smtClean="0"/>
                <a:t>, </a:t>
              </a:r>
              <a:r>
                <a:rPr lang="en-US" sz="2100" dirty="0"/>
                <a:t>by Barbara Gray</a:t>
              </a:r>
              <a:r>
                <a:rPr lang="en-US" sz="2100" dirty="0" smtClean="0"/>
                <a:t>. </a:t>
              </a:r>
              <a:r>
                <a:rPr lang="en-US" sz="2100" i="1" dirty="0" smtClean="0"/>
                <a:t>Available in stores.</a:t>
              </a:r>
              <a:endParaRPr lang="en-US" sz="2100" dirty="0"/>
            </a:p>
          </p:txBody>
        </p:sp>
      </p:grpSp>
      <p:pic>
        <p:nvPicPr>
          <p:cNvPr id="17" name="Picture 16"/>
          <p:cNvPicPr>
            <a:picLocks noChangeAspect="1"/>
          </p:cNvPicPr>
          <p:nvPr/>
        </p:nvPicPr>
        <p:blipFill>
          <a:blip r:embed="rId7"/>
          <a:stretch>
            <a:fillRect/>
          </a:stretch>
        </p:blipFill>
        <p:spPr>
          <a:xfrm>
            <a:off x="7991028" y="5860236"/>
            <a:ext cx="1152972" cy="997764"/>
          </a:xfrm>
          <a:prstGeom prst="rect">
            <a:avLst/>
          </a:prstGeom>
        </p:spPr>
      </p:pic>
      <p:grpSp>
        <p:nvGrpSpPr>
          <p:cNvPr id="14" name="Group 13"/>
          <p:cNvGrpSpPr/>
          <p:nvPr/>
        </p:nvGrpSpPr>
        <p:grpSpPr>
          <a:xfrm>
            <a:off x="1382575" y="6150836"/>
            <a:ext cx="6378850" cy="524284"/>
            <a:chOff x="1382575" y="6150836"/>
            <a:chExt cx="6378850" cy="524284"/>
          </a:xfrm>
        </p:grpSpPr>
        <p:sp>
          <p:nvSpPr>
            <p:cNvPr id="16" name="Rectangle 15">
              <a:hlinkClick r:id="rId8" action="ppaction://hlinksldjump"/>
            </p:cNvPr>
            <p:cNvSpPr/>
            <p:nvPr/>
          </p:nvSpPr>
          <p:spPr>
            <a:xfrm>
              <a:off x="6380811" y="6150836"/>
              <a:ext cx="138061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Barriers</a:t>
              </a:r>
              <a:endParaRPr lang="en-US" dirty="0"/>
            </a:p>
          </p:txBody>
        </p:sp>
        <p:sp>
          <p:nvSpPr>
            <p:cNvPr id="18" name="Rectangle 17">
              <a:hlinkClick r:id="rId9" action="ppaction://hlinksldjump"/>
            </p:cNvPr>
            <p:cNvSpPr/>
            <p:nvPr/>
          </p:nvSpPr>
          <p:spPr>
            <a:xfrm>
              <a:off x="1382575" y="6172200"/>
              <a:ext cx="1380744"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Goals</a:t>
              </a:r>
              <a:endParaRPr lang="en-US" dirty="0"/>
            </a:p>
          </p:txBody>
        </p:sp>
      </p:grpSp>
    </p:spTree>
    <p:extLst>
      <p:ext uri="{BB962C8B-B14F-4D97-AF65-F5344CB8AC3E}">
        <p14:creationId xmlns:p14="http://schemas.microsoft.com/office/powerpoint/2010/main" val="70339061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cap="none" dirty="0" smtClean="0"/>
              <a:t>Success!</a:t>
            </a:r>
            <a:endParaRPr lang="en-US" cap="none" dirty="0"/>
          </a:p>
        </p:txBody>
      </p:sp>
      <p:sp>
        <p:nvSpPr>
          <p:cNvPr id="5" name="Subtitle 4"/>
          <p:cNvSpPr>
            <a:spLocks noGrp="1"/>
          </p:cNvSpPr>
          <p:nvPr>
            <p:ph type="subTitle" idx="1"/>
          </p:nvPr>
        </p:nvSpPr>
        <p:spPr>
          <a:xfrm>
            <a:off x="685800" y="3505200"/>
            <a:ext cx="7848600" cy="1752600"/>
          </a:xfrm>
        </p:spPr>
        <p:txBody>
          <a:bodyPr/>
          <a:lstStyle/>
          <a:p>
            <a:r>
              <a:rPr lang="en-US" dirty="0" smtClean="0"/>
              <a:t>Now click on the arrow button at the bottom of the slide to return to the previous slide.</a:t>
            </a:r>
            <a:endParaRPr lang="en-US" dirty="0"/>
          </a:p>
        </p:txBody>
      </p:sp>
      <p:grpSp>
        <p:nvGrpSpPr>
          <p:cNvPr id="8" name="Group 7"/>
          <p:cNvGrpSpPr/>
          <p:nvPr/>
        </p:nvGrpSpPr>
        <p:grpSpPr>
          <a:xfrm>
            <a:off x="3604721" y="6168628"/>
            <a:ext cx="1272749" cy="498437"/>
            <a:chOff x="3917601" y="6168628"/>
            <a:chExt cx="1272749" cy="498437"/>
          </a:xfrm>
        </p:grpSpPr>
        <p:sp>
          <p:nvSpPr>
            <p:cNvPr id="12" name="Action Button: Back or Previous 11">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Home 12">
              <a:hlinkClick r:id="rId2"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3"/>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129706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Findings: </a:t>
            </a:r>
            <a:r>
              <a:rPr lang="en-US" dirty="0"/>
              <a:t>Why Stakeholders </a:t>
            </a:r>
            <a:r>
              <a:rPr lang="en-US" dirty="0" smtClean="0"/>
              <a:t>Disengage</a:t>
            </a:r>
            <a:endParaRPr lang="en-US" b="1" dirty="0"/>
          </a:p>
        </p:txBody>
      </p:sp>
      <p:sp>
        <p:nvSpPr>
          <p:cNvPr id="3" name="Content Placeholder 2"/>
          <p:cNvSpPr>
            <a:spLocks noGrp="1"/>
          </p:cNvSpPr>
          <p:nvPr>
            <p:ph idx="1"/>
          </p:nvPr>
        </p:nvSpPr>
        <p:spPr/>
        <p:txBody>
          <a:bodyPr>
            <a:normAutofit/>
          </a:bodyPr>
          <a:lstStyle/>
          <a:p>
            <a:pPr marL="0" indent="0">
              <a:buNone/>
            </a:pPr>
            <a:r>
              <a:rPr lang="en-US" sz="2500" dirty="0"/>
              <a:t>Stakeholders </a:t>
            </a:r>
            <a:r>
              <a:rPr lang="en-US" sz="2500" dirty="0" smtClean="0"/>
              <a:t>disengage when a collaborative…</a:t>
            </a:r>
          </a:p>
          <a:p>
            <a:pPr marL="788670" lvl="1" indent="-514350">
              <a:buFont typeface="+mj-lt"/>
              <a:buAutoNum type="arabicPeriod"/>
            </a:pPr>
            <a:r>
              <a:rPr lang="en-US" sz="2300" dirty="0" smtClean="0"/>
              <a:t>does not manage conflict well;</a:t>
            </a:r>
            <a:endParaRPr lang="en-US" sz="2300" dirty="0"/>
          </a:p>
          <a:p>
            <a:pPr marL="788670" lvl="1" indent="-514350">
              <a:buFont typeface="+mj-lt"/>
              <a:buAutoNum type="arabicPeriod"/>
            </a:pPr>
            <a:r>
              <a:rPr lang="en-US" sz="2300" dirty="0" smtClean="0"/>
              <a:t>does not make participants feel important to the collaborative process;</a:t>
            </a:r>
          </a:p>
          <a:p>
            <a:pPr marL="788670" lvl="1" indent="-514350">
              <a:buFont typeface="+mj-lt"/>
              <a:buAutoNum type="arabicPeriod"/>
            </a:pPr>
            <a:r>
              <a:rPr lang="en-US" sz="2300" dirty="0" smtClean="0"/>
              <a:t>demands more time than they can commit;</a:t>
            </a:r>
          </a:p>
          <a:p>
            <a:pPr marL="788670" lvl="1" indent="-514350">
              <a:buFont typeface="+mj-lt"/>
              <a:buAutoNum type="arabicPeriod"/>
            </a:pPr>
            <a:r>
              <a:rPr lang="en-US" sz="2300" dirty="0"/>
              <a:t>l</a:t>
            </a:r>
            <a:r>
              <a:rPr lang="en-US" sz="2300" dirty="0" smtClean="0"/>
              <a:t>acks strong relationships with government agencies; and/or</a:t>
            </a:r>
          </a:p>
          <a:p>
            <a:pPr marL="788670" lvl="1" indent="-514350">
              <a:buFont typeface="+mj-lt"/>
              <a:buAutoNum type="arabicPeriod"/>
            </a:pPr>
            <a:r>
              <a:rPr lang="en-US" sz="2300" dirty="0" smtClean="0"/>
              <a:t>is perceived to be ineffective in meeting goals.</a:t>
            </a:r>
          </a:p>
          <a:p>
            <a:pPr marL="788670" lvl="1" indent="-514350">
              <a:buFont typeface="+mj-lt"/>
              <a:buAutoNum type="arabicPeriod"/>
            </a:pPr>
            <a:endParaRPr lang="en-US" sz="2300" dirty="0" smtClean="0"/>
          </a:p>
          <a:p>
            <a:pPr lvl="2"/>
            <a:endParaRPr lang="en-US" dirty="0" smtClean="0"/>
          </a:p>
          <a:p>
            <a:pPr lvl="1"/>
            <a:endParaRPr lang="en-US" dirty="0"/>
          </a:p>
        </p:txBody>
      </p:sp>
      <p:grpSp>
        <p:nvGrpSpPr>
          <p:cNvPr id="7" name="Group 6"/>
          <p:cNvGrpSpPr/>
          <p:nvPr/>
        </p:nvGrpSpPr>
        <p:grpSpPr>
          <a:xfrm>
            <a:off x="3604721" y="6168628"/>
            <a:ext cx="1934559" cy="498437"/>
            <a:chOff x="3917601" y="6168628"/>
            <a:chExt cx="1934559" cy="498437"/>
          </a:xfrm>
        </p:grpSpPr>
        <p:sp>
          <p:nvSpPr>
            <p:cNvPr id="8" name="Action Button: Forward or Next 7">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Home 9">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27733561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620"/>
            <a:ext cx="8229600" cy="990600"/>
          </a:xfrm>
        </p:spPr>
        <p:txBody>
          <a:bodyPr>
            <a:noAutofit/>
          </a:bodyPr>
          <a:lstStyle/>
          <a:p>
            <a:r>
              <a:rPr lang="en-US" sz="3600" b="1" dirty="0" smtClean="0"/>
              <a:t>General Recommendations</a:t>
            </a:r>
            <a:endParaRPr lang="en-US" sz="3600" b="1" dirty="0"/>
          </a:p>
        </p:txBody>
      </p:sp>
      <p:sp>
        <p:nvSpPr>
          <p:cNvPr id="3" name="Content Placeholder 2"/>
          <p:cNvSpPr>
            <a:spLocks noGrp="1"/>
          </p:cNvSpPr>
          <p:nvPr>
            <p:ph idx="1"/>
          </p:nvPr>
        </p:nvSpPr>
        <p:spPr>
          <a:xfrm>
            <a:off x="457200" y="1824626"/>
            <a:ext cx="8229600" cy="4652374"/>
          </a:xfrm>
        </p:spPr>
        <p:txBody>
          <a:bodyPr/>
          <a:lstStyle/>
          <a:p>
            <a:pPr marL="457200" indent="-457200">
              <a:buFont typeface="+mj-lt"/>
              <a:buAutoNum type="arabicPeriod"/>
            </a:pPr>
            <a:r>
              <a:rPr lang="en-US" dirty="0" smtClean="0"/>
              <a:t>Keep </a:t>
            </a:r>
            <a:r>
              <a:rPr lang="en-US" dirty="0"/>
              <a:t>working groups as small as possible while </a:t>
            </a:r>
            <a:r>
              <a:rPr lang="en-US" dirty="0" smtClean="0"/>
              <a:t>meeting core interests.</a:t>
            </a:r>
          </a:p>
          <a:p>
            <a:pPr marL="457200" indent="-457200">
              <a:buFont typeface="+mj-lt"/>
              <a:buAutoNum type="arabicPeriod"/>
            </a:pPr>
            <a:r>
              <a:rPr lang="en-US" dirty="0" smtClean="0"/>
              <a:t>Invest </a:t>
            </a:r>
            <a:r>
              <a:rPr lang="en-US" dirty="0"/>
              <a:t>in integrating new participants into the collaborative process</a:t>
            </a:r>
            <a:r>
              <a:rPr lang="en-US" dirty="0" smtClean="0"/>
              <a:t>.</a:t>
            </a:r>
          </a:p>
          <a:p>
            <a:pPr marL="457200" indent="-457200">
              <a:buFont typeface="+mj-lt"/>
              <a:buAutoNum type="arabicPeriod"/>
            </a:pPr>
            <a:r>
              <a:rPr lang="en-US" dirty="0" smtClean="0"/>
              <a:t>Engage in ongoing </a:t>
            </a:r>
            <a:r>
              <a:rPr lang="en-US" dirty="0"/>
              <a:t>monitoring </a:t>
            </a:r>
            <a:r>
              <a:rPr lang="en-US" dirty="0" smtClean="0"/>
              <a:t>and adaptation of the collaborative process.</a:t>
            </a:r>
            <a:endParaRPr lang="en-US" dirty="0"/>
          </a:p>
          <a:p>
            <a:pPr marL="457200" indent="-457200">
              <a:buFont typeface="+mj-lt"/>
              <a:buAutoNum type="arabicPeriod"/>
            </a:pPr>
            <a:r>
              <a:rPr lang="en-US" dirty="0" smtClean="0"/>
              <a:t>Establish a strong foundational relationship with the Forest Service.</a:t>
            </a:r>
            <a:endParaRPr lang="en-US" dirty="0"/>
          </a:p>
        </p:txBody>
      </p:sp>
      <p:grpSp>
        <p:nvGrpSpPr>
          <p:cNvPr id="7" name="Group 6"/>
          <p:cNvGrpSpPr/>
          <p:nvPr/>
        </p:nvGrpSpPr>
        <p:grpSpPr>
          <a:xfrm>
            <a:off x="3604721" y="6168628"/>
            <a:ext cx="1934559" cy="498437"/>
            <a:chOff x="3917601" y="6168628"/>
            <a:chExt cx="1934559" cy="498437"/>
          </a:xfrm>
        </p:grpSpPr>
        <p:sp>
          <p:nvSpPr>
            <p:cNvPr id="8" name="Action Button: Forward or Next 7">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Home 9">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1368232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Situation-Specific Recommendations</a:t>
            </a:r>
            <a:endParaRPr lang="en-US" sz="3600" b="1"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500" dirty="0" smtClean="0"/>
              <a:t>First design the collaborative process to address the </a:t>
            </a:r>
            <a:r>
              <a:rPr lang="en-US" sz="2500" dirty="0" err="1" smtClean="0"/>
              <a:t>collaborative’s</a:t>
            </a:r>
            <a:r>
              <a:rPr lang="en-US" sz="2500" dirty="0" smtClean="0"/>
              <a:t> work goal.</a:t>
            </a:r>
          </a:p>
          <a:p>
            <a:pPr marL="457200" indent="-457200">
              <a:buFont typeface="+mj-lt"/>
              <a:buAutoNum type="arabicPeriod"/>
            </a:pPr>
            <a:r>
              <a:rPr lang="en-US" sz="2500" dirty="0" smtClean="0"/>
              <a:t>Next, tailor the collaborative process to address barriers to stakeholder engagement.</a:t>
            </a:r>
          </a:p>
          <a:p>
            <a:pPr marL="457200" indent="-457200">
              <a:buFont typeface="+mj-lt"/>
              <a:buAutoNum type="arabicPeriod"/>
            </a:pPr>
            <a:r>
              <a:rPr lang="en-US" sz="2500" dirty="0" smtClean="0"/>
              <a:t>When designing a collaborative process:</a:t>
            </a:r>
          </a:p>
          <a:p>
            <a:pPr marL="731520" lvl="1" indent="-457200">
              <a:buFont typeface="+mj-lt"/>
              <a:buAutoNum type="alphaLcPeriod"/>
            </a:pPr>
            <a:r>
              <a:rPr lang="en-US" sz="2200" dirty="0" smtClean="0"/>
              <a:t>Ensure that collaborative design meets legal requirements.</a:t>
            </a:r>
          </a:p>
          <a:p>
            <a:pPr marL="731520" lvl="1" indent="-457200">
              <a:buFont typeface="+mj-lt"/>
              <a:buAutoNum type="alphaLcPeriod"/>
            </a:pPr>
            <a:r>
              <a:rPr lang="en-US" sz="2200" dirty="0" smtClean="0"/>
              <a:t>Establish clear communication guidelines within and between </a:t>
            </a:r>
            <a:r>
              <a:rPr lang="en-US" sz="2200" dirty="0" err="1"/>
              <a:t>c</a:t>
            </a:r>
            <a:r>
              <a:rPr lang="en-US" sz="2200" dirty="0" err="1" smtClean="0"/>
              <a:t>ollaboratives</a:t>
            </a:r>
            <a:r>
              <a:rPr lang="en-US" sz="2200" dirty="0" smtClean="0"/>
              <a:t>.</a:t>
            </a:r>
            <a:endParaRPr lang="en-US" sz="2200" dirty="0"/>
          </a:p>
          <a:p>
            <a:pPr marL="731520" lvl="1" indent="-457200">
              <a:buFont typeface="+mj-lt"/>
              <a:buAutoNum type="alphaLcPeriod"/>
            </a:pPr>
            <a:r>
              <a:rPr lang="en-US" sz="2200" dirty="0" smtClean="0"/>
              <a:t>Clarify reporting mechanisms and decision-making authority across </a:t>
            </a:r>
            <a:r>
              <a:rPr lang="en-US" sz="2200" dirty="0" err="1"/>
              <a:t>c</a:t>
            </a:r>
            <a:r>
              <a:rPr lang="en-US" sz="2200" dirty="0" err="1" smtClean="0"/>
              <a:t>ollaboratives</a:t>
            </a:r>
            <a:r>
              <a:rPr lang="en-US" sz="2200" dirty="0" smtClean="0"/>
              <a:t>.</a:t>
            </a:r>
            <a:endParaRPr lang="en-US" sz="2200" dirty="0"/>
          </a:p>
        </p:txBody>
      </p:sp>
      <p:grpSp>
        <p:nvGrpSpPr>
          <p:cNvPr id="11" name="Group 10"/>
          <p:cNvGrpSpPr/>
          <p:nvPr/>
        </p:nvGrpSpPr>
        <p:grpSpPr>
          <a:xfrm>
            <a:off x="3604721" y="6168628"/>
            <a:ext cx="1934559" cy="498437"/>
            <a:chOff x="3917601" y="6168628"/>
            <a:chExt cx="1934559" cy="498437"/>
          </a:xfrm>
        </p:grpSpPr>
        <p:sp>
          <p:nvSpPr>
            <p:cNvPr id="12" name="Action Button: Forward or Next 11">
              <a:hlinkClick r:id="" action="ppaction://hlinkshowjump?jump=nextslide" highlightClick="1"/>
            </p:cNvPr>
            <p:cNvSpPr/>
            <p:nvPr/>
          </p:nvSpPr>
          <p:spPr>
            <a:xfrm>
              <a:off x="5349240" y="6168628"/>
              <a:ext cx="502920" cy="494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3917601" y="6172200"/>
              <a:ext cx="502920" cy="49486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4579411" y="6168628"/>
              <a:ext cx="610939" cy="49843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4"/>
          <a:stretch>
            <a:fillRect/>
          </a:stretch>
        </p:blipFill>
        <p:spPr>
          <a:xfrm>
            <a:off x="7991028" y="5860236"/>
            <a:ext cx="1152972" cy="997764"/>
          </a:xfrm>
          <a:prstGeom prst="rect">
            <a:avLst/>
          </a:prstGeom>
        </p:spPr>
      </p:pic>
    </p:spTree>
    <p:extLst>
      <p:ext uri="{BB962C8B-B14F-4D97-AF65-F5344CB8AC3E}">
        <p14:creationId xmlns:p14="http://schemas.microsoft.com/office/powerpoint/2010/main" val="6366169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564B3C"/>
      </a:dk2>
      <a:lt2>
        <a:srgbClr val="ECEDD1"/>
      </a:lt2>
      <a:accent1>
        <a:srgbClr val="00512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6511</TotalTime>
  <Words>3873</Words>
  <Application>Microsoft Macintosh PowerPoint</Application>
  <PresentationFormat>On-screen Show (4:3)</PresentationFormat>
  <Paragraphs>478</Paragraphs>
  <Slides>69</Slides>
  <Notes>24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Clarity</vt:lpstr>
      <vt:lpstr>Branching Out: Engaging Forest Stakeholders through Collaborative Design</vt:lpstr>
      <vt:lpstr>How to use this tool</vt:lpstr>
      <vt:lpstr>Background</vt:lpstr>
      <vt:lpstr>Purpose</vt:lpstr>
      <vt:lpstr>Methodology</vt:lpstr>
      <vt:lpstr>Findings: Why Stakeholders Engage</vt:lpstr>
      <vt:lpstr>Findings: Why Stakeholders Disengage</vt:lpstr>
      <vt:lpstr>General Recommendations</vt:lpstr>
      <vt:lpstr>Situation-Specific Recommendations</vt:lpstr>
      <vt:lpstr>Home</vt:lpstr>
      <vt:lpstr>Choosing a Decision-Making Factor</vt:lpstr>
      <vt:lpstr>Goal-Based Decisions: Identifying Work Goal</vt:lpstr>
      <vt:lpstr>Goal-Based Decisions: What is the work goal of the group?</vt:lpstr>
      <vt:lpstr>Supporting Project Implementation</vt:lpstr>
      <vt:lpstr>Community Engagement</vt:lpstr>
      <vt:lpstr>Making Recommendations</vt:lpstr>
      <vt:lpstr>Barrier-Based Decisions: Identifying Barriers</vt:lpstr>
      <vt:lpstr>Barrier-Based Decisions: What barrier to engagement will the group confront?</vt:lpstr>
      <vt:lpstr>Conflict Management</vt:lpstr>
      <vt:lpstr>Stakeholders’ Sense of Importance</vt:lpstr>
      <vt:lpstr>Time Management</vt:lpstr>
      <vt:lpstr>Forest Service Relationships</vt:lpstr>
      <vt:lpstr>Perceptions of Effectiveness</vt:lpstr>
      <vt:lpstr>Caucusing</vt:lpstr>
      <vt:lpstr>Caucusing</vt:lpstr>
      <vt:lpstr>Caucusing</vt:lpstr>
      <vt:lpstr>Facilitated Negotiation</vt:lpstr>
      <vt:lpstr>Facilitated Negotiation</vt:lpstr>
      <vt:lpstr>Facilitated Negotiation</vt:lpstr>
      <vt:lpstr>Independent Advisors</vt:lpstr>
      <vt:lpstr>Independent Advisors</vt:lpstr>
      <vt:lpstr>Independent Advisors</vt:lpstr>
      <vt:lpstr>Leadership Committee</vt:lpstr>
      <vt:lpstr>Leadership Committee</vt:lpstr>
      <vt:lpstr>Leadership Committee</vt:lpstr>
      <vt:lpstr>Liaison Outreach</vt:lpstr>
      <vt:lpstr>Liaison Outreach</vt:lpstr>
      <vt:lpstr>Liaison Outreach</vt:lpstr>
      <vt:lpstr>Local Working Group</vt:lpstr>
      <vt:lpstr>Local Working Group</vt:lpstr>
      <vt:lpstr>Local Working Group</vt:lpstr>
      <vt:lpstr>Meeting in a Box</vt:lpstr>
      <vt:lpstr>Meeting in a Box</vt:lpstr>
      <vt:lpstr>Meeting in a Box</vt:lpstr>
      <vt:lpstr>Mentoring</vt:lpstr>
      <vt:lpstr>Mentoring</vt:lpstr>
      <vt:lpstr>Mentoring</vt:lpstr>
      <vt:lpstr>Mini-Collaborative</vt:lpstr>
      <vt:lpstr>Mini-Collaborative</vt:lpstr>
      <vt:lpstr>Mini-Collaborative</vt:lpstr>
      <vt:lpstr>Participant Coaching</vt:lpstr>
      <vt:lpstr>Participant Coaching</vt:lpstr>
      <vt:lpstr>Participant Coaching</vt:lpstr>
      <vt:lpstr>Public Forum</vt:lpstr>
      <vt:lpstr>Public Forum</vt:lpstr>
      <vt:lpstr>Public Forum</vt:lpstr>
      <vt:lpstr>Subcommittee</vt:lpstr>
      <vt:lpstr>Subcommittee</vt:lpstr>
      <vt:lpstr>Subcommittee</vt:lpstr>
      <vt:lpstr>Team-building Activities</vt:lpstr>
      <vt:lpstr>Team-building Activities</vt:lpstr>
      <vt:lpstr>Team-building Activities</vt:lpstr>
      <vt:lpstr>Technology-based Collaboration</vt:lpstr>
      <vt:lpstr>Technology-based Collaboration</vt:lpstr>
      <vt:lpstr>Technology-based Collaboration</vt:lpstr>
      <vt:lpstr>Other Goal or Barrier?</vt:lpstr>
      <vt:lpstr>All Elements</vt:lpstr>
      <vt:lpstr>Outside Materials and Resources</vt:lpstr>
      <vt:lpstr>Success!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Brady Bender</dc:creator>
  <cp:lastModifiedBy>Laura Brady Bender</cp:lastModifiedBy>
  <cp:revision>726</cp:revision>
  <dcterms:created xsi:type="dcterms:W3CDTF">2016-10-14T18:34:46Z</dcterms:created>
  <dcterms:modified xsi:type="dcterms:W3CDTF">2016-12-19T20:53:34Z</dcterms:modified>
</cp:coreProperties>
</file>