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  <p:sldMasterId id="2147483704" r:id="rId2"/>
  </p:sldMasterIdLst>
  <p:notesMasterIdLst>
    <p:notesMasterId r:id="rId18"/>
  </p:notesMasterIdLst>
  <p:handoutMasterIdLst>
    <p:handoutMasterId r:id="rId19"/>
  </p:handoutMasterIdLst>
  <p:sldIdLst>
    <p:sldId id="297" r:id="rId3"/>
    <p:sldId id="300" r:id="rId4"/>
    <p:sldId id="298" r:id="rId5"/>
    <p:sldId id="295" r:id="rId6"/>
    <p:sldId id="294" r:id="rId7"/>
    <p:sldId id="293" r:id="rId8"/>
    <p:sldId id="290" r:id="rId9"/>
    <p:sldId id="273" r:id="rId10"/>
    <p:sldId id="282" r:id="rId11"/>
    <p:sldId id="281" r:id="rId12"/>
    <p:sldId id="288" r:id="rId13"/>
    <p:sldId id="285" r:id="rId14"/>
    <p:sldId id="286" r:id="rId15"/>
    <p:sldId id="287" r:id="rId16"/>
    <p:sldId id="301" r:id="rId17"/>
  </p:sldIdLst>
  <p:sldSz cx="12192000" cy="6858000"/>
  <p:notesSz cx="7053263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B7DC8"/>
    <a:srgbClr val="009B9B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1" autoAdjust="0"/>
    <p:restoredTop sz="51304" autoAdjust="0"/>
  </p:normalViewPr>
  <p:slideViewPr>
    <p:cSldViewPr snapToGrid="0" showGuides="1">
      <p:cViewPr varScale="1">
        <p:scale>
          <a:sx n="44" d="100"/>
          <a:sy n="44" d="100"/>
        </p:scale>
        <p:origin x="1613" y="5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17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062" y="62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6721" cy="466379"/>
          </a:xfrm>
          <a:prstGeom prst="rect">
            <a:avLst/>
          </a:prstGeom>
        </p:spPr>
        <p:txBody>
          <a:bodyPr vert="horz" lIns="88431" tIns="44216" rIns="88431" bIns="442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012" y="1"/>
            <a:ext cx="3056721" cy="466379"/>
          </a:xfrm>
          <a:prstGeom prst="rect">
            <a:avLst/>
          </a:prstGeom>
        </p:spPr>
        <p:txBody>
          <a:bodyPr vert="horz" lIns="88431" tIns="44216" rIns="88431" bIns="44216" rtlCol="0"/>
          <a:lstStyle>
            <a:lvl1pPr algn="r">
              <a:defRPr sz="1200"/>
            </a:lvl1pPr>
          </a:lstStyle>
          <a:p>
            <a:fld id="{76B97F89-6ACE-4408-B427-67C2F96A5FD1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722"/>
            <a:ext cx="3056721" cy="466378"/>
          </a:xfrm>
          <a:prstGeom prst="rect">
            <a:avLst/>
          </a:prstGeom>
        </p:spPr>
        <p:txBody>
          <a:bodyPr vert="horz" lIns="88431" tIns="44216" rIns="88431" bIns="442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012" y="8842722"/>
            <a:ext cx="3056721" cy="466378"/>
          </a:xfrm>
          <a:prstGeom prst="rect">
            <a:avLst/>
          </a:prstGeom>
        </p:spPr>
        <p:txBody>
          <a:bodyPr vert="horz" lIns="88431" tIns="44216" rIns="88431" bIns="44216" rtlCol="0" anchor="b"/>
          <a:lstStyle>
            <a:lvl1pPr algn="r">
              <a:defRPr sz="1200"/>
            </a:lvl1pPr>
          </a:lstStyle>
          <a:p>
            <a:fld id="{45B6D95A-391D-49A3-A8AA-40B67094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3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05" tIns="91405" rIns="91405" bIns="91405" anchor="b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3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31" tIns="44216" rIns="88431" bIns="44216" rtlCol="0" anchor="ctr"/>
          <a:lstStyle/>
          <a:p>
            <a:endParaRPr lang="en-US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705633" y="4480621"/>
            <a:ext cx="5641998" cy="3664842"/>
          </a:xfrm>
          <a:prstGeom prst="rect">
            <a:avLst/>
          </a:prstGeom>
        </p:spPr>
        <p:txBody>
          <a:bodyPr vert="horz" lIns="88431" tIns="44216" rIns="88431" bIns="44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1190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  <a:noFill/>
          <a:ln>
            <a:noFill/>
          </a:ln>
        </p:spPr>
        <p:txBody>
          <a:bodyPr lIns="93280" tIns="46640" rIns="93280" bIns="46640" anchor="t" anchorCtr="0">
            <a:noAutofit/>
          </a:bodyPr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280" tIns="46640" rIns="93280" bIns="4664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43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r>
              <a:rPr lang="en-US" sz="1000" dirty="0"/>
              <a:t> </a:t>
            </a:r>
          </a:p>
          <a:p>
            <a:endParaRPr lang="en-US" i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2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endParaRPr lang="en-US" sz="1000" i="1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43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endParaRPr lang="en-US" sz="1000" i="1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6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5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  <a:noFill/>
          <a:ln>
            <a:noFill/>
          </a:ln>
        </p:spPr>
        <p:txBody>
          <a:bodyPr lIns="93280" tIns="46640" rIns="93280" bIns="4664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280" tIns="46640" rIns="93280" bIns="4664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040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  <a:noFill/>
          <a:ln>
            <a:noFill/>
          </a:ln>
        </p:spPr>
        <p:txBody>
          <a:bodyPr lIns="93280" tIns="46640" rIns="93280" bIns="46640" anchor="t" anchorCtr="0">
            <a:noAutofit/>
          </a:bodyPr>
          <a:lstStyle/>
          <a:p>
            <a:pPr marL="0" indent="0"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280" tIns="46640" rIns="93280" bIns="46640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25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5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6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7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101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785938" y="477838"/>
            <a:ext cx="3784600" cy="21288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419166" y="2914416"/>
            <a:ext cx="6448695" cy="6444462"/>
          </a:xfrm>
          <a:prstGeom prst="rect">
            <a:avLst/>
          </a:prstGeom>
          <a:noFill/>
          <a:ln>
            <a:noFill/>
          </a:ln>
        </p:spPr>
        <p:txBody>
          <a:bodyPr lIns="96605" tIns="48289" rIns="96605" bIns="48289" anchor="t" anchorCtr="0">
            <a:noAutofit/>
          </a:bodyPr>
          <a:lstStyle/>
          <a:p>
            <a:pPr marL="362349" indent="-286164" algn="l" defTabSz="884312">
              <a:lnSpc>
                <a:spcPct val="115000"/>
              </a:lnSpc>
              <a:buClr>
                <a:schemeClr val="dk1"/>
              </a:buClr>
              <a:defRPr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4161384" y="9119476"/>
            <a:ext cx="3183533" cy="480058"/>
          </a:xfrm>
          <a:prstGeom prst="rect">
            <a:avLst/>
          </a:prstGeom>
          <a:noFill/>
          <a:ln>
            <a:noFill/>
          </a:ln>
        </p:spPr>
        <p:txBody>
          <a:bodyPr lIns="96605" tIns="48289" rIns="96605" bIns="48289" anchor="b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91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5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30" y="4421823"/>
            <a:ext cx="5642609" cy="4189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</a:pPr>
            <a:endParaRPr lang="en-US"/>
          </a:p>
          <a:p>
            <a:pPr lvl="2">
              <a:buClr>
                <a:srgbClr val="000000"/>
              </a:buClr>
            </a:pPr>
            <a:endParaRPr lang="en-US"/>
          </a:p>
          <a:p>
            <a:pPr lvl="3">
              <a:buClr>
                <a:srgbClr val="000000"/>
              </a:buClr>
            </a:pPr>
            <a:endParaRPr lang="en-US"/>
          </a:p>
          <a:p>
            <a:pPr lvl="4">
              <a:buClr>
                <a:srgbClr val="000000"/>
              </a:buClr>
            </a:pPr>
            <a:endParaRPr lang="en-US"/>
          </a:p>
          <a:p>
            <a:pPr lvl="5">
              <a:buClr>
                <a:srgbClr val="000000"/>
              </a:buClr>
            </a:pPr>
            <a:endParaRPr lang="en-US"/>
          </a:p>
          <a:p>
            <a:pPr lvl="6">
              <a:buClr>
                <a:srgbClr val="000000"/>
              </a:buClr>
            </a:pPr>
            <a:endParaRPr lang="en-US"/>
          </a:p>
          <a:p>
            <a:pPr lvl="7">
              <a:buClr>
                <a:srgbClr val="000000"/>
              </a:buClr>
            </a:pPr>
            <a:endParaRPr lang="en-US"/>
          </a:p>
          <a:p>
            <a:pPr lvl="8"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522809" y="1828801"/>
            <a:ext cx="9146383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Vertical Picture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2" name="Shape 102"/>
          <p:cNvSpPr>
            <a:spLocks noGrp="1"/>
          </p:cNvSpPr>
          <p:nvPr>
            <p:ph type="pic" idx="3"/>
          </p:nvPr>
        </p:nvSpPr>
        <p:spPr>
          <a:xfrm>
            <a:off x="4106661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3" name="Shape 103"/>
          <p:cNvSpPr>
            <a:spLocks noGrp="1"/>
          </p:cNvSpPr>
          <p:nvPr>
            <p:ph type="pic" idx="4"/>
          </p:nvPr>
        </p:nvSpPr>
        <p:spPr>
          <a:xfrm>
            <a:off x="821332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wo Pictures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416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445721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445721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3"/>
          </p:nvPr>
        </p:nvSpPr>
        <p:spPr>
          <a:xfrm>
            <a:off x="4110826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wo Pictures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4106661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03708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03708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4114283" y="609600"/>
            <a:ext cx="807771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25" name="Shape 125"/>
          <p:cNvSpPr>
            <a:spLocks noGrp="1"/>
          </p:cNvSpPr>
          <p:nvPr>
            <p:ph type="pic" idx="3"/>
          </p:nvPr>
        </p:nvSpPr>
        <p:spPr>
          <a:xfrm>
            <a:off x="0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Two Picture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771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1" name="Shape 131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7715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7" name="Shape 137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8" name="Shape 138"/>
          <p:cNvSpPr>
            <a:spLocks noGrp="1"/>
          </p:cNvSpPr>
          <p:nvPr>
            <p:ph type="pic" idx="4"/>
          </p:nvPr>
        </p:nvSpPr>
        <p:spPr>
          <a:xfrm>
            <a:off x="8213324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Three Picture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4114286" y="609600"/>
            <a:ext cx="8077715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4" name="Shape 144"/>
          <p:cNvSpPr>
            <a:spLocks noGrp="1"/>
          </p:cNvSpPr>
          <p:nvPr>
            <p:ph type="pic" idx="3"/>
          </p:nvPr>
        </p:nvSpPr>
        <p:spPr>
          <a:xfrm>
            <a:off x="0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5" name="Shape 145"/>
          <p:cNvSpPr>
            <a:spLocks noGrp="1"/>
          </p:cNvSpPr>
          <p:nvPr>
            <p:ph type="pic" idx="4"/>
          </p:nvPr>
        </p:nvSpPr>
        <p:spPr>
          <a:xfrm>
            <a:off x="0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Picture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1" name="Shape 151"/>
          <p:cNvSpPr>
            <a:spLocks noGrp="1"/>
          </p:cNvSpPr>
          <p:nvPr>
            <p:ph type="pic" idx="3"/>
          </p:nvPr>
        </p:nvSpPr>
        <p:spPr>
          <a:xfrm>
            <a:off x="0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2" name="Shape 152"/>
          <p:cNvSpPr>
            <a:spLocks noGrp="1"/>
          </p:cNvSpPr>
          <p:nvPr>
            <p:ph type="pic" idx="4"/>
          </p:nvPr>
        </p:nvSpPr>
        <p:spPr>
          <a:xfrm>
            <a:off x="4106661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3" name="Shape 153"/>
          <p:cNvSpPr>
            <a:spLocks noGrp="1"/>
          </p:cNvSpPr>
          <p:nvPr>
            <p:ph type="pic" idx="5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4" name="Shape 154"/>
          <p:cNvSpPr>
            <a:spLocks noGrp="1"/>
          </p:cNvSpPr>
          <p:nvPr>
            <p:ph type="pic" idx="6"/>
          </p:nvPr>
        </p:nvSpPr>
        <p:spPr>
          <a:xfrm>
            <a:off x="8213324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Pictur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pic" idx="2"/>
          </p:nvPr>
        </p:nvSpPr>
        <p:spPr>
          <a:xfrm>
            <a:off x="-62" y="609600"/>
            <a:ext cx="12192125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522808" y="2514600"/>
            <a:ext cx="9146382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522808" y="1257300"/>
            <a:ext cx="914638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522808" y="1600201"/>
            <a:ext cx="9146382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522809" y="4724400"/>
            <a:ext cx="9146383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522809" y="1828801"/>
            <a:ext cx="442075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6248442" y="1828801"/>
            <a:ext cx="442075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522809" y="1828800"/>
            <a:ext cx="4417701" cy="83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1522809" y="2743200"/>
            <a:ext cx="4417701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6251491" y="1828800"/>
            <a:ext cx="4417701" cy="83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4"/>
          </p:nvPr>
        </p:nvSpPr>
        <p:spPr>
          <a:xfrm>
            <a:off x="6251491" y="2743200"/>
            <a:ext cx="4417701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553319" y="762000"/>
            <a:ext cx="5030509" cy="26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74945" y="609600"/>
            <a:ext cx="5475006" cy="56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6553319" y="3581401"/>
            <a:ext cx="503050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pic" idx="2"/>
          </p:nvPr>
        </p:nvSpPr>
        <p:spPr>
          <a:xfrm>
            <a:off x="-62" y="609600"/>
            <a:ext cx="6048108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553321" y="762000"/>
            <a:ext cx="5030509" cy="26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553321" y="3581401"/>
            <a:ext cx="503050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 rot="5400000">
            <a:off x="3886201" y="-534590"/>
            <a:ext cx="4419599" cy="9146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 rot="5400000">
            <a:off x="7087591" y="2666801"/>
            <a:ext cx="5638800" cy="1524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 rot="5400000">
            <a:off x="2400069" y="-267661"/>
            <a:ext cx="5638800" cy="7393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Vertical Pic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0" y="609600"/>
            <a:ext cx="7010639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239295" y="1600200"/>
            <a:ext cx="4344531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239295" y="5562600"/>
            <a:ext cx="4344531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7239295" y="533400"/>
            <a:ext cx="4344531" cy="83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2pPr>
            <a:lvl3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3pPr>
            <a:lvl4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4pPr>
            <a:lvl5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81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Vertical Pic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0" y="609600"/>
            <a:ext cx="7010639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239295" y="1600200"/>
            <a:ext cx="4344531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239295" y="5562600"/>
            <a:ext cx="4344531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7239295" y="533400"/>
            <a:ext cx="4344531" cy="83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2pPr>
            <a:lvl3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3pPr>
            <a:lvl4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4pPr>
            <a:lvl5pPr marL="0" indent="0" algn="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38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icture with 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4114283" y="609600"/>
            <a:ext cx="807771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03708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3708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02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522809" y="1828801"/>
            <a:ext cx="9146383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75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771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458816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458816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420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522808" y="1600201"/>
            <a:ext cx="9146382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522809" y="4724400"/>
            <a:ext cx="9146383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687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771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458816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458816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623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Left Four Pictures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416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445721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3"/>
          </p:nvPr>
        </p:nvSpPr>
        <p:spPr>
          <a:xfrm>
            <a:off x="4110826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7" name="Shape 57"/>
          <p:cNvSpPr>
            <a:spLocks noGrp="1"/>
          </p:cNvSpPr>
          <p:nvPr>
            <p:ph type="pic" idx="4"/>
          </p:nvPr>
        </p:nvSpPr>
        <p:spPr>
          <a:xfrm>
            <a:off x="4164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8" name="Shape 58"/>
          <p:cNvSpPr>
            <a:spLocks noGrp="1"/>
          </p:cNvSpPr>
          <p:nvPr>
            <p:ph type="pic" idx="5"/>
          </p:nvPr>
        </p:nvSpPr>
        <p:spPr>
          <a:xfrm>
            <a:off x="4110826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828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Four Pictures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4106661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3708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3708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7" name="Shape 67"/>
          <p:cNvSpPr>
            <a:spLocks noGrp="1"/>
          </p:cNvSpPr>
          <p:nvPr>
            <p:ph type="pic" idx="4"/>
          </p:nvPr>
        </p:nvSpPr>
        <p:spPr>
          <a:xfrm>
            <a:off x="4106661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8" name="Shape 68"/>
          <p:cNvSpPr>
            <a:spLocks noGrp="1"/>
          </p:cNvSpPr>
          <p:nvPr>
            <p:ph type="pic" idx="5"/>
          </p:nvPr>
        </p:nvSpPr>
        <p:spPr>
          <a:xfrm>
            <a:off x="8213324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54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x Picture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4" name="Shape 74"/>
          <p:cNvSpPr>
            <a:spLocks noGrp="1"/>
          </p:cNvSpPr>
          <p:nvPr>
            <p:ph type="pic" idx="3"/>
          </p:nvPr>
        </p:nvSpPr>
        <p:spPr>
          <a:xfrm>
            <a:off x="0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5" name="Shape 75"/>
          <p:cNvSpPr>
            <a:spLocks noGrp="1"/>
          </p:cNvSpPr>
          <p:nvPr>
            <p:ph type="pic" idx="4"/>
          </p:nvPr>
        </p:nvSpPr>
        <p:spPr>
          <a:xfrm>
            <a:off x="4106661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6" name="Shape 76"/>
          <p:cNvSpPr>
            <a:spLocks noGrp="1"/>
          </p:cNvSpPr>
          <p:nvPr>
            <p:ph type="pic" idx="5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7" name="Shape 77"/>
          <p:cNvSpPr>
            <a:spLocks noGrp="1"/>
          </p:cNvSpPr>
          <p:nvPr>
            <p:ph type="pic" idx="6"/>
          </p:nvPr>
        </p:nvSpPr>
        <p:spPr>
          <a:xfrm>
            <a:off x="4106661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8" name="Shape 78"/>
          <p:cNvSpPr>
            <a:spLocks noGrp="1"/>
          </p:cNvSpPr>
          <p:nvPr>
            <p:ph type="pic" idx="7"/>
          </p:nvPr>
        </p:nvSpPr>
        <p:spPr>
          <a:xfrm>
            <a:off x="8213324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3193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Quot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0" y="608076"/>
            <a:ext cx="6036610" cy="5641847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553319" y="1828800"/>
            <a:ext cx="5030509" cy="403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28016" indent="-128016" rtl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266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icture with 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6155388" y="609600"/>
            <a:ext cx="603661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08171" y="1828800"/>
            <a:ext cx="5030509" cy="403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28016" indent="-128016" rtl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696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Equal Picture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0" y="609600"/>
            <a:ext cx="603661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96" name="Shape 96"/>
          <p:cNvSpPr>
            <a:spLocks noGrp="1"/>
          </p:cNvSpPr>
          <p:nvPr>
            <p:ph type="pic" idx="3"/>
          </p:nvPr>
        </p:nvSpPr>
        <p:spPr>
          <a:xfrm>
            <a:off x="6155388" y="609600"/>
            <a:ext cx="603661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87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Vertical Picture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2" name="Shape 102"/>
          <p:cNvSpPr>
            <a:spLocks noGrp="1"/>
          </p:cNvSpPr>
          <p:nvPr>
            <p:ph type="pic" idx="3"/>
          </p:nvPr>
        </p:nvSpPr>
        <p:spPr>
          <a:xfrm>
            <a:off x="4106661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3" name="Shape 103"/>
          <p:cNvSpPr>
            <a:spLocks noGrp="1"/>
          </p:cNvSpPr>
          <p:nvPr>
            <p:ph type="pic" idx="4"/>
          </p:nvPr>
        </p:nvSpPr>
        <p:spPr>
          <a:xfrm>
            <a:off x="821332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60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Left Four Pictures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416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445721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3"/>
          </p:nvPr>
        </p:nvSpPr>
        <p:spPr>
          <a:xfrm>
            <a:off x="4110826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7" name="Shape 57"/>
          <p:cNvSpPr>
            <a:spLocks noGrp="1"/>
          </p:cNvSpPr>
          <p:nvPr>
            <p:ph type="pic" idx="4"/>
          </p:nvPr>
        </p:nvSpPr>
        <p:spPr>
          <a:xfrm>
            <a:off x="4164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8" name="Shape 58"/>
          <p:cNvSpPr>
            <a:spLocks noGrp="1"/>
          </p:cNvSpPr>
          <p:nvPr>
            <p:ph type="pic" idx="5"/>
          </p:nvPr>
        </p:nvSpPr>
        <p:spPr>
          <a:xfrm>
            <a:off x="4110826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wo Pictures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416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445721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445721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3"/>
          </p:nvPr>
        </p:nvSpPr>
        <p:spPr>
          <a:xfrm>
            <a:off x="4110826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641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wo Pictures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4106661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03708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03708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1566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4114283" y="609600"/>
            <a:ext cx="807771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25" name="Shape 125"/>
          <p:cNvSpPr>
            <a:spLocks noGrp="1"/>
          </p:cNvSpPr>
          <p:nvPr>
            <p:ph type="pic" idx="3"/>
          </p:nvPr>
        </p:nvSpPr>
        <p:spPr>
          <a:xfrm>
            <a:off x="0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7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Two Picture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771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1" name="Shape 131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327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0" y="609600"/>
            <a:ext cx="8077715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7" name="Shape 137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8" name="Shape 138"/>
          <p:cNvSpPr>
            <a:spLocks noGrp="1"/>
          </p:cNvSpPr>
          <p:nvPr>
            <p:ph type="pic" idx="4"/>
          </p:nvPr>
        </p:nvSpPr>
        <p:spPr>
          <a:xfrm>
            <a:off x="8213324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2095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ernate Three Picture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4114286" y="609600"/>
            <a:ext cx="8077715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4" name="Shape 144"/>
          <p:cNvSpPr>
            <a:spLocks noGrp="1"/>
          </p:cNvSpPr>
          <p:nvPr>
            <p:ph type="pic" idx="3"/>
          </p:nvPr>
        </p:nvSpPr>
        <p:spPr>
          <a:xfrm>
            <a:off x="0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5" name="Shape 145"/>
          <p:cNvSpPr>
            <a:spLocks noGrp="1"/>
          </p:cNvSpPr>
          <p:nvPr>
            <p:ph type="pic" idx="4"/>
          </p:nvPr>
        </p:nvSpPr>
        <p:spPr>
          <a:xfrm>
            <a:off x="0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244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ve Picture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1" name="Shape 151"/>
          <p:cNvSpPr>
            <a:spLocks noGrp="1"/>
          </p:cNvSpPr>
          <p:nvPr>
            <p:ph type="pic" idx="3"/>
          </p:nvPr>
        </p:nvSpPr>
        <p:spPr>
          <a:xfrm>
            <a:off x="0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2" name="Shape 152"/>
          <p:cNvSpPr>
            <a:spLocks noGrp="1"/>
          </p:cNvSpPr>
          <p:nvPr>
            <p:ph type="pic" idx="4"/>
          </p:nvPr>
        </p:nvSpPr>
        <p:spPr>
          <a:xfrm>
            <a:off x="4106661" y="609600"/>
            <a:ext cx="3978676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3" name="Shape 153"/>
          <p:cNvSpPr>
            <a:spLocks noGrp="1"/>
          </p:cNvSpPr>
          <p:nvPr>
            <p:ph type="pic" idx="5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4" name="Shape 154"/>
          <p:cNvSpPr>
            <a:spLocks noGrp="1"/>
          </p:cNvSpPr>
          <p:nvPr>
            <p:ph type="pic" idx="6"/>
          </p:nvPr>
        </p:nvSpPr>
        <p:spPr>
          <a:xfrm>
            <a:off x="8213324" y="3505201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14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Pictur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pic" idx="2"/>
          </p:nvPr>
        </p:nvSpPr>
        <p:spPr>
          <a:xfrm>
            <a:off x="-62" y="609600"/>
            <a:ext cx="12192125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931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522808" y="2514600"/>
            <a:ext cx="9146382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522808" y="1257300"/>
            <a:ext cx="914638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3466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522809" y="1828801"/>
            <a:ext cx="442075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6248442" y="1828801"/>
            <a:ext cx="442075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77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Four Pictures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4106661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3708" y="1600201"/>
            <a:ext cx="3125013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3708" y="4191000"/>
            <a:ext cx="3125013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3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7" name="Shape 67"/>
          <p:cNvSpPr>
            <a:spLocks noGrp="1"/>
          </p:cNvSpPr>
          <p:nvPr>
            <p:ph type="pic" idx="4"/>
          </p:nvPr>
        </p:nvSpPr>
        <p:spPr>
          <a:xfrm>
            <a:off x="4106661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8" name="Shape 68"/>
          <p:cNvSpPr>
            <a:spLocks noGrp="1"/>
          </p:cNvSpPr>
          <p:nvPr>
            <p:ph type="pic" idx="5"/>
          </p:nvPr>
        </p:nvSpPr>
        <p:spPr>
          <a:xfrm>
            <a:off x="8213324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522809" y="1828800"/>
            <a:ext cx="4417701" cy="83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1522809" y="2743200"/>
            <a:ext cx="4417701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6251491" y="1828800"/>
            <a:ext cx="4417701" cy="83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4"/>
          </p:nvPr>
        </p:nvSpPr>
        <p:spPr>
          <a:xfrm>
            <a:off x="6251491" y="2743200"/>
            <a:ext cx="4417701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33753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553319" y="762000"/>
            <a:ext cx="5030509" cy="26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74945" y="609600"/>
            <a:ext cx="5475006" cy="56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6553319" y="3581401"/>
            <a:ext cx="503050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078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pic" idx="2"/>
          </p:nvPr>
        </p:nvSpPr>
        <p:spPr>
          <a:xfrm>
            <a:off x="-62" y="609600"/>
            <a:ext cx="6048108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553321" y="762000"/>
            <a:ext cx="5030509" cy="26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553321" y="3581401"/>
            <a:ext cx="503050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1200"/>
              </a:spcBef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707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 rot="5400000">
            <a:off x="3886201" y="-534590"/>
            <a:ext cx="4419599" cy="9146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43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 rot="5400000">
            <a:off x="7087591" y="2666801"/>
            <a:ext cx="5638800" cy="1524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 rot="5400000">
            <a:off x="2400069" y="-267661"/>
            <a:ext cx="5638800" cy="7393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96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x Picture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0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4" name="Shape 74"/>
          <p:cNvSpPr>
            <a:spLocks noGrp="1"/>
          </p:cNvSpPr>
          <p:nvPr>
            <p:ph type="pic" idx="3"/>
          </p:nvPr>
        </p:nvSpPr>
        <p:spPr>
          <a:xfrm>
            <a:off x="0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5" name="Shape 75"/>
          <p:cNvSpPr>
            <a:spLocks noGrp="1"/>
          </p:cNvSpPr>
          <p:nvPr>
            <p:ph type="pic" idx="4"/>
          </p:nvPr>
        </p:nvSpPr>
        <p:spPr>
          <a:xfrm>
            <a:off x="4106661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6" name="Shape 76"/>
          <p:cNvSpPr>
            <a:spLocks noGrp="1"/>
          </p:cNvSpPr>
          <p:nvPr>
            <p:ph type="pic" idx="5"/>
          </p:nvPr>
        </p:nvSpPr>
        <p:spPr>
          <a:xfrm>
            <a:off x="8213324" y="609600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7" name="Shape 77"/>
          <p:cNvSpPr>
            <a:spLocks noGrp="1"/>
          </p:cNvSpPr>
          <p:nvPr>
            <p:ph type="pic" idx="6"/>
          </p:nvPr>
        </p:nvSpPr>
        <p:spPr>
          <a:xfrm>
            <a:off x="4106661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8" name="Shape 78"/>
          <p:cNvSpPr>
            <a:spLocks noGrp="1"/>
          </p:cNvSpPr>
          <p:nvPr>
            <p:ph type="pic" idx="7"/>
          </p:nvPr>
        </p:nvSpPr>
        <p:spPr>
          <a:xfrm>
            <a:off x="8213324" y="3494088"/>
            <a:ext cx="3978676" cy="2743199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Quot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0" y="608076"/>
            <a:ext cx="6036610" cy="5641847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553319" y="1828800"/>
            <a:ext cx="5030509" cy="403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28016" indent="-128016" rtl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icture with 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6155388" y="609600"/>
            <a:ext cx="603661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08171" y="1828800"/>
            <a:ext cx="5030509" cy="403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28016" indent="-128016" rtl="0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Cambria"/>
              <a:buNone/>
              <a:defRPr/>
            </a:lvl1pPr>
            <a:lvl2pPr marL="457200" indent="0" rtl="0">
              <a:spcBef>
                <a:spcPts val="0"/>
              </a:spcBef>
              <a:buFont typeface="Cambria"/>
              <a:buNone/>
              <a:defRPr/>
            </a:lvl2pPr>
            <a:lvl3pPr marL="914400" indent="0" rtl="0">
              <a:spcBef>
                <a:spcPts val="0"/>
              </a:spcBef>
              <a:buFont typeface="Cambria"/>
              <a:buNone/>
              <a:defRPr/>
            </a:lvl3pPr>
            <a:lvl4pPr marL="1371600" indent="0" rtl="0">
              <a:spcBef>
                <a:spcPts val="0"/>
              </a:spcBef>
              <a:buFont typeface="Cambria"/>
              <a:buNone/>
              <a:defRPr/>
            </a:lvl4pPr>
            <a:lvl5pPr marL="1828800" indent="0" rtl="0">
              <a:spcBef>
                <a:spcPts val="0"/>
              </a:spcBef>
              <a:buFont typeface="Cambria"/>
              <a:buNone/>
              <a:defRPr/>
            </a:lvl5pPr>
            <a:lvl6pPr marL="2286000" indent="0" rtl="0">
              <a:spcBef>
                <a:spcPts val="0"/>
              </a:spcBef>
              <a:buFont typeface="Cambria"/>
              <a:buNone/>
              <a:defRPr/>
            </a:lvl6pPr>
            <a:lvl7pPr marL="2743200" indent="0" rtl="0">
              <a:spcBef>
                <a:spcPts val="0"/>
              </a:spcBef>
              <a:buFont typeface="Cambria"/>
              <a:buNone/>
              <a:defRPr/>
            </a:lvl7pPr>
            <a:lvl8pPr marL="3200400" indent="0" rtl="0">
              <a:spcBef>
                <a:spcPts val="0"/>
              </a:spcBef>
              <a:buFont typeface="Cambria"/>
              <a:buNone/>
              <a:defRPr/>
            </a:lvl8pPr>
            <a:lvl9pPr marL="3657600" indent="0" rtl="0">
              <a:spcBef>
                <a:spcPts val="0"/>
              </a:spcBef>
              <a:buFont typeface="Cambria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Equal Picture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0" y="609600"/>
            <a:ext cx="603661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96" name="Shape 96"/>
          <p:cNvSpPr>
            <a:spLocks noGrp="1"/>
          </p:cNvSpPr>
          <p:nvPr>
            <p:ph type="pic" idx="3"/>
          </p:nvPr>
        </p:nvSpPr>
        <p:spPr>
          <a:xfrm>
            <a:off x="6155388" y="609600"/>
            <a:ext cx="6036610" cy="563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522809" y="1828801"/>
            <a:ext cx="9146383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marR="0" indent="1746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1pPr>
            <a:lvl2pPr marL="475487" marR="0" indent="-182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704088" marR="0" indent="-309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3pPr>
            <a:lvl4pPr marL="950975" marR="0" indent="-4927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1179576" marR="0" indent="-492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5pPr>
            <a:lvl6pPr marL="1426464" marR="0" indent="-421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6pPr>
            <a:lvl7pPr marL="1655064" marR="0" indent="-421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7pPr>
            <a:lvl8pPr marL="1901951" marR="0" indent="-47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8pPr>
            <a:lvl9pPr marL="2130552" marR="0" indent="-4775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3" r:id="rId22"/>
    <p:sldLayoutId id="2147483674" r:id="rId23"/>
    <p:sldLayoutId id="2147483675" r:id="rId24"/>
    <p:sldLayoutId id="2147483676" r:id="rId25"/>
    <p:sldLayoutId id="2147483733" r:id="rId26"/>
  </p:sldLayoutIdLst>
  <p:transition spd="med">
    <p:fade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522809" y="381000"/>
            <a:ext cx="914638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522809" y="1828801"/>
            <a:ext cx="9146383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3838" marR="0" indent="1746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1pPr>
            <a:lvl2pPr marL="475487" marR="0" indent="-182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704088" marR="0" indent="-309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3pPr>
            <a:lvl4pPr marL="950975" marR="0" indent="-4927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1179576" marR="0" indent="-492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5pPr>
            <a:lvl6pPr marL="1426464" marR="0" indent="-421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6pPr>
            <a:lvl7pPr marL="1655064" marR="0" indent="-421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7pPr>
            <a:lvl8pPr marL="1901951" marR="0" indent="-47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8pPr>
            <a:lvl9pPr marL="2130552" marR="0" indent="-4775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▪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77283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22809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9602110" y="6400800"/>
            <a:ext cx="1067078" cy="2762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9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</p:sldLayoutIdLst>
  <p:transition spd="med">
    <p:fade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363926" y="659381"/>
            <a:ext cx="5486401" cy="4066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  <a:buSzPct val="25000"/>
            </a:pPr>
            <a:r>
              <a:rPr lang="en-US" sz="5400" dirty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Landscape Conservation Design:</a:t>
            </a:r>
          </a:p>
          <a:p>
            <a:pPr lvl="0">
              <a:lnSpc>
                <a:spcPct val="85000"/>
              </a:lnSpc>
              <a:buClr>
                <a:schemeClr val="accent2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Conserving Sustainable Landscapes in a Time of Rapid Change</a:t>
            </a:r>
            <a:endParaRPr lang="en-US" sz="4000" dirty="0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6210660" y="4739049"/>
            <a:ext cx="5825613" cy="2026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Rob Campellone, USFWS</a:t>
            </a:r>
          </a:p>
          <a:p>
            <a:pPr algn="ctr">
              <a:buClr>
                <a:schemeClr val="lt1"/>
              </a:buClr>
              <a:buSzPct val="25000"/>
            </a:pP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Landscape Conservation Design </a:t>
            </a:r>
          </a:p>
          <a:p>
            <a:pPr algn="ctr">
              <a:buClr>
                <a:schemeClr val="lt1"/>
              </a:buClr>
              <a:buSzPct val="25000"/>
            </a:pP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Policy Advisor</a:t>
            </a:r>
          </a:p>
          <a:p>
            <a:pPr algn="ctr">
              <a:buClr>
                <a:schemeClr val="lt1"/>
              </a:buClr>
              <a:buSzPct val="25000"/>
            </a:pPr>
            <a:endParaRPr lang="en-US" sz="1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>
              <a:buClr>
                <a:schemeClr val="lt1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Collaborative Restoration Workshop 2016</a:t>
            </a:r>
          </a:p>
          <a:p>
            <a:pPr algn="ctr">
              <a:buClr>
                <a:schemeClr val="lt1"/>
              </a:buClr>
              <a:buSzPct val="25000"/>
            </a:pPr>
            <a:endParaRPr lang="en-US" sz="2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628" y="228601"/>
            <a:ext cx="10725784" cy="4143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228601"/>
            <a:ext cx="2719386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5">
            <a:alphaModFix/>
          </a:blip>
          <a:srcRect l="-43753"/>
          <a:stretch/>
        </p:blipFill>
        <p:spPr>
          <a:xfrm>
            <a:off x="-638491" y="55565"/>
            <a:ext cx="2103120" cy="85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521"/>
          <p:cNvPicPr preferRelativeResize="0"/>
          <p:nvPr/>
        </p:nvPicPr>
        <p:blipFill rotWithShape="1">
          <a:blip r:embed="rId6">
            <a:alphaModFix/>
          </a:blip>
          <a:srcRect l="5418" r="1419"/>
          <a:stretch/>
        </p:blipFill>
        <p:spPr>
          <a:xfrm rot="16200000">
            <a:off x="663349" y="1000692"/>
            <a:ext cx="2703380" cy="31403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Shape 522"/>
          <p:cNvSpPr txBox="1"/>
          <p:nvPr/>
        </p:nvSpPr>
        <p:spPr>
          <a:xfrm>
            <a:off x="391297" y="1204026"/>
            <a:ext cx="3140400" cy="427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-US" sz="2000" b="1" i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he Castello Plan (1660)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9519" y="3848108"/>
            <a:ext cx="3026889" cy="2623457"/>
          </a:xfrm>
          <a:prstGeom prst="rect">
            <a:avLst/>
          </a:prstGeom>
          <a:noFill/>
          <a:ln w="127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Box 1"/>
          <p:cNvSpPr txBox="1"/>
          <p:nvPr/>
        </p:nvSpPr>
        <p:spPr>
          <a:xfrm>
            <a:off x="2964771" y="3851276"/>
            <a:ext cx="302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Google Maps (2014)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626" y="3553993"/>
            <a:ext cx="3167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252525"/>
                </a:solidFill>
                <a:latin typeface="Cambria" panose="02040503050406030204" pitchFamily="18" charset="0"/>
              </a:rPr>
              <a:t>Jacques Cortelyou</a:t>
            </a:r>
            <a:r>
              <a:rPr lang="fr-FR" dirty="0">
                <a:solidFill>
                  <a:srgbClr val="252525"/>
                </a:solidFill>
                <a:latin typeface="Cambria" panose="02040503050406030204" pitchFamily="18" charset="0"/>
              </a:rPr>
              <a:t> (ca 1625 - 1693)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278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4046100" y="1703151"/>
            <a:ext cx="3896785" cy="68614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9" y="18887"/>
            <a:ext cx="12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How do you build a landscape conservation design?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6797" y="5236021"/>
            <a:ext cx="285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Adaptive Management</a:t>
            </a:r>
          </a:p>
        </p:txBody>
      </p:sp>
      <p:pic>
        <p:nvPicPr>
          <p:cNvPr id="22" name="Picture 6" descr="Diagram of the adaptive management process, Assess problem, Design, Implement, Monitor, Evaluate, Adj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1" y="1259521"/>
            <a:ext cx="1634726" cy="13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Projects\Detail\Roundtable\TheHow\i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8" y="2618759"/>
            <a:ext cx="1602383" cy="133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i2.wp.com/mavensnotebook.com/wp-content/uploads/2013/12/BDCP-Fig-3.6-1-Steps-in-Adaptive-Management-Proces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8969" r="17915" b="15030"/>
          <a:stretch/>
        </p:blipFill>
        <p:spPr bwMode="auto">
          <a:xfrm>
            <a:off x="2600820" y="2378026"/>
            <a:ext cx="2851513" cy="28686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Projects\Detail\Roundtable\TheHow\eco_approach_cyc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6" y="3977846"/>
            <a:ext cx="1554637" cy="15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http://www.robertsevaluation.com.au/images/tipsandtools/adaptive-managem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2" y="5519483"/>
            <a:ext cx="1580289" cy="12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08954" y="3725509"/>
            <a:ext cx="285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i = Innovation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11967" y="4773774"/>
            <a:ext cx="2829861" cy="142529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4982" y="170268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DOI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5152" y="3016485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DOC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2095" y="3471861"/>
            <a:ext cx="175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>USDA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4159" y="4528932"/>
            <a:ext cx="76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DOT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0407" y="582666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NGO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06747" y="1412770"/>
            <a:ext cx="5894676" cy="5431508"/>
            <a:chOff x="361224" y="1309534"/>
            <a:chExt cx="5894676" cy="5431508"/>
          </a:xfrm>
        </p:grpSpPr>
        <p:sp>
          <p:nvSpPr>
            <p:cNvPr id="21" name="Freeform 20"/>
            <p:cNvSpPr/>
            <p:nvPr/>
          </p:nvSpPr>
          <p:spPr>
            <a:xfrm>
              <a:off x="3922976" y="1363579"/>
              <a:ext cx="1703424" cy="1341437"/>
            </a:xfrm>
            <a:custGeom>
              <a:avLst/>
              <a:gdLst>
                <a:gd name="connsiteX0" fmla="*/ 0 w 1703424"/>
                <a:gd name="connsiteY0" fmla="*/ 0 h 1341437"/>
                <a:gd name="connsiteX1" fmla="*/ 1703424 w 1703424"/>
                <a:gd name="connsiteY1" fmla="*/ 0 h 1341437"/>
                <a:gd name="connsiteX2" fmla="*/ 1703424 w 1703424"/>
                <a:gd name="connsiteY2" fmla="*/ 1341437 h 1341437"/>
                <a:gd name="connsiteX3" fmla="*/ 0 w 1703424"/>
                <a:gd name="connsiteY3" fmla="*/ 1341437 h 1341437"/>
                <a:gd name="connsiteX4" fmla="*/ 0 w 1703424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424" h="1341437">
                  <a:moveTo>
                    <a:pt x="0" y="0"/>
                  </a:moveTo>
                  <a:lnTo>
                    <a:pt x="1703424" y="0"/>
                  </a:lnTo>
                  <a:lnTo>
                    <a:pt x="1703424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00B050"/>
                  </a:solidFill>
                  <a:latin typeface="Cambria" panose="02040503050406030204" pitchFamily="18" charset="0"/>
                </a:rPr>
                <a:t>C</a:t>
              </a:r>
              <a:r>
                <a:rPr lang="en-US" sz="2000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onvene Landscape Stakeholders</a:t>
              </a:r>
            </a:p>
          </p:txBody>
        </p:sp>
        <p:sp>
          <p:nvSpPr>
            <p:cNvPr id="23" name="Circular Arrow 22"/>
            <p:cNvSpPr/>
            <p:nvPr/>
          </p:nvSpPr>
          <p:spPr>
            <a:xfrm>
              <a:off x="939919" y="130953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4914463" y="3828487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00B050"/>
                  </a:solidFill>
                  <a:latin typeface="Cambria" panose="02040503050406030204" pitchFamily="18" charset="0"/>
                </a:rPr>
                <a:t>A</a:t>
              </a:r>
              <a:r>
                <a:rPr lang="en-US" sz="2000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ssess  Landscape Conditions</a:t>
              </a:r>
            </a:p>
          </p:txBody>
        </p:sp>
        <p:sp>
          <p:nvSpPr>
            <p:cNvPr id="32" name="Circular Arrow 31"/>
            <p:cNvSpPr/>
            <p:nvPr/>
          </p:nvSpPr>
          <p:spPr>
            <a:xfrm>
              <a:off x="934289" y="132947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2792585" y="5399605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00B050"/>
                  </a:solidFill>
                  <a:latin typeface="Cambria" panose="02040503050406030204" pitchFamily="18" charset="0"/>
                </a:rPr>
                <a:t>S</a:t>
              </a:r>
              <a:r>
                <a:rPr lang="en-US" sz="2000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patial Design</a:t>
              </a:r>
            </a:p>
          </p:txBody>
        </p:sp>
        <p:sp>
          <p:nvSpPr>
            <p:cNvPr id="34" name="Circular Arrow 33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361224" y="3857980"/>
              <a:ext cx="1960430" cy="1341437"/>
            </a:xfrm>
            <a:custGeom>
              <a:avLst/>
              <a:gdLst>
                <a:gd name="connsiteX0" fmla="*/ 0 w 1960430"/>
                <a:gd name="connsiteY0" fmla="*/ 0 h 1341437"/>
                <a:gd name="connsiteX1" fmla="*/ 1960430 w 1960430"/>
                <a:gd name="connsiteY1" fmla="*/ 0 h 1341437"/>
                <a:gd name="connsiteX2" fmla="*/ 1960430 w 1960430"/>
                <a:gd name="connsiteY2" fmla="*/ 1341437 h 1341437"/>
                <a:gd name="connsiteX3" fmla="*/ 0 w 1960430"/>
                <a:gd name="connsiteY3" fmla="*/ 1341437 h 1341437"/>
                <a:gd name="connsiteX4" fmla="*/ 0 w 1960430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30" h="1341437">
                  <a:moveTo>
                    <a:pt x="0" y="0"/>
                  </a:moveTo>
                  <a:lnTo>
                    <a:pt x="1960430" y="0"/>
                  </a:lnTo>
                  <a:lnTo>
                    <a:pt x="1960430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rgbClr val="00B050"/>
                  </a:solidFill>
                  <a:latin typeface="Cambria" panose="02040503050406030204" pitchFamily="18" charset="0"/>
                </a:rPr>
                <a:t>S</a:t>
              </a:r>
              <a:r>
                <a:rPr lang="en-US" sz="2000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trategy     Design      </a:t>
              </a:r>
            </a:p>
          </p:txBody>
        </p:sp>
        <p:sp>
          <p:nvSpPr>
            <p:cNvPr id="36" name="Circular Arrow 35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  <a:solidFill>
              <a:srgbClr val="4B7DC8"/>
            </a:solidFill>
            <a:ln w="2857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1392713" y="1584799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Implement Monitor       Revise</a:t>
              </a:r>
            </a:p>
          </p:txBody>
        </p:sp>
        <p:sp>
          <p:nvSpPr>
            <p:cNvPr id="38" name="Circular Arrow 37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6865256"/>
                <a:gd name="adj4" fmla="val 15198729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1590" y="598182"/>
            <a:ext cx="1218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Tool: the 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CASS Platform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19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16" grpId="0"/>
      <p:bldP spid="17" grpId="0"/>
      <p:bldP spid="18" grpId="0"/>
      <p:bldP spid="1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35" y="2918336"/>
            <a:ext cx="2578734" cy="1968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89" y="271417"/>
            <a:ext cx="12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i</a:t>
            </a:r>
            <a:r>
              <a:rPr lang="en-US" sz="4000" b="1" dirty="0">
                <a:solidFill>
                  <a:srgbClr val="009900"/>
                </a:solidFill>
                <a:latin typeface="Cambria" panose="02040503050406030204" pitchFamily="18" charset="0"/>
              </a:rPr>
              <a:t>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ASS Platform: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87838" y="1270540"/>
            <a:ext cx="5894676" cy="5431508"/>
            <a:chOff x="361224" y="1309534"/>
            <a:chExt cx="5894676" cy="5431508"/>
          </a:xfrm>
        </p:grpSpPr>
        <p:sp>
          <p:nvSpPr>
            <p:cNvPr id="5" name="Freeform 4"/>
            <p:cNvSpPr/>
            <p:nvPr/>
          </p:nvSpPr>
          <p:spPr>
            <a:xfrm>
              <a:off x="3922976" y="1363579"/>
              <a:ext cx="1703424" cy="1341437"/>
            </a:xfrm>
            <a:custGeom>
              <a:avLst/>
              <a:gdLst>
                <a:gd name="connsiteX0" fmla="*/ 0 w 1703424"/>
                <a:gd name="connsiteY0" fmla="*/ 0 h 1341437"/>
                <a:gd name="connsiteX1" fmla="*/ 1703424 w 1703424"/>
                <a:gd name="connsiteY1" fmla="*/ 0 h 1341437"/>
                <a:gd name="connsiteX2" fmla="*/ 1703424 w 1703424"/>
                <a:gd name="connsiteY2" fmla="*/ 1341437 h 1341437"/>
                <a:gd name="connsiteX3" fmla="*/ 0 w 1703424"/>
                <a:gd name="connsiteY3" fmla="*/ 1341437 h 1341437"/>
                <a:gd name="connsiteX4" fmla="*/ 0 w 1703424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424" h="1341437">
                  <a:moveTo>
                    <a:pt x="0" y="0"/>
                  </a:moveTo>
                  <a:lnTo>
                    <a:pt x="1703424" y="0"/>
                  </a:lnTo>
                  <a:lnTo>
                    <a:pt x="1703424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00B050"/>
                  </a:solidFill>
                  <a:latin typeface="Cambria" panose="02040503050406030204" pitchFamily="18" charset="0"/>
                </a:rPr>
                <a:t>C</a:t>
              </a:r>
              <a:r>
                <a:rPr lang="en-US" sz="2000" b="1" kern="1200" dirty="0">
                  <a:solidFill>
                    <a:srgbClr val="FFFF00"/>
                  </a:solidFill>
                  <a:latin typeface="Cambria" panose="02040503050406030204" pitchFamily="18" charset="0"/>
                </a:rPr>
                <a:t>onvene Landscape Stakeholders</a:t>
              </a:r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939919" y="130953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914463" y="3828487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Assess  Landscape Conditions</a:t>
              </a: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934289" y="132947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792585" y="5399605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Spatially Design</a:t>
              </a:r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1224" y="3857980"/>
              <a:ext cx="1960430" cy="1341437"/>
            </a:xfrm>
            <a:custGeom>
              <a:avLst/>
              <a:gdLst>
                <a:gd name="connsiteX0" fmla="*/ 0 w 1960430"/>
                <a:gd name="connsiteY0" fmla="*/ 0 h 1341437"/>
                <a:gd name="connsiteX1" fmla="*/ 1960430 w 1960430"/>
                <a:gd name="connsiteY1" fmla="*/ 0 h 1341437"/>
                <a:gd name="connsiteX2" fmla="*/ 1960430 w 1960430"/>
                <a:gd name="connsiteY2" fmla="*/ 1341437 h 1341437"/>
                <a:gd name="connsiteX3" fmla="*/ 0 w 1960430"/>
                <a:gd name="connsiteY3" fmla="*/ 1341437 h 1341437"/>
                <a:gd name="connsiteX4" fmla="*/ 0 w 1960430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30" h="1341437">
                  <a:moveTo>
                    <a:pt x="0" y="0"/>
                  </a:moveTo>
                  <a:lnTo>
                    <a:pt x="1960430" y="0"/>
                  </a:lnTo>
                  <a:lnTo>
                    <a:pt x="1960430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Strategy     Design</a:t>
              </a: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  <a:solidFill>
              <a:srgbClr val="4B7DC8"/>
            </a:solidFill>
            <a:ln w="2857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333721" y="1481563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Implement Monitor                   Revise</a:t>
              </a: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6865256"/>
                <a:gd name="adj4" fmla="val 15198729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4985042" y="3566672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i = Inclusive</a:t>
            </a:r>
          </a:p>
        </p:txBody>
      </p:sp>
    </p:spTree>
    <p:extLst>
      <p:ext uri="{BB962C8B-B14F-4D97-AF65-F5344CB8AC3E}">
        <p14:creationId xmlns:p14="http://schemas.microsoft.com/office/powerpoint/2010/main" val="152815063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65" y="2295643"/>
            <a:ext cx="2992495" cy="3073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89" y="271417"/>
            <a:ext cx="12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iC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SS Platform: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509" y="1282312"/>
            <a:ext cx="5894676" cy="5431508"/>
            <a:chOff x="361224" y="1309534"/>
            <a:chExt cx="5894676" cy="5431508"/>
          </a:xfrm>
        </p:grpSpPr>
        <p:sp>
          <p:nvSpPr>
            <p:cNvPr id="5" name="Freeform 4"/>
            <p:cNvSpPr/>
            <p:nvPr/>
          </p:nvSpPr>
          <p:spPr>
            <a:xfrm>
              <a:off x="3922976" y="1363579"/>
              <a:ext cx="1703424" cy="1341437"/>
            </a:xfrm>
            <a:custGeom>
              <a:avLst/>
              <a:gdLst>
                <a:gd name="connsiteX0" fmla="*/ 0 w 1703424"/>
                <a:gd name="connsiteY0" fmla="*/ 0 h 1341437"/>
                <a:gd name="connsiteX1" fmla="*/ 1703424 w 1703424"/>
                <a:gd name="connsiteY1" fmla="*/ 0 h 1341437"/>
                <a:gd name="connsiteX2" fmla="*/ 1703424 w 1703424"/>
                <a:gd name="connsiteY2" fmla="*/ 1341437 h 1341437"/>
                <a:gd name="connsiteX3" fmla="*/ 0 w 1703424"/>
                <a:gd name="connsiteY3" fmla="*/ 1341437 h 1341437"/>
                <a:gd name="connsiteX4" fmla="*/ 0 w 1703424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424" h="1341437">
                  <a:moveTo>
                    <a:pt x="0" y="0"/>
                  </a:moveTo>
                  <a:lnTo>
                    <a:pt x="1703424" y="0"/>
                  </a:lnTo>
                  <a:lnTo>
                    <a:pt x="1703424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Convene Landscape Stakeholders</a:t>
              </a:r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939919" y="130953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914463" y="3828487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00B050"/>
                  </a:solidFill>
                  <a:latin typeface="Cambria" panose="02040503050406030204" pitchFamily="18" charset="0"/>
                </a:rPr>
                <a:t>A</a:t>
              </a:r>
              <a:r>
                <a:rPr lang="en-US" sz="2000" b="1" kern="1200" dirty="0">
                  <a:solidFill>
                    <a:srgbClr val="FFFF00"/>
                  </a:solidFill>
                  <a:latin typeface="Cambria" panose="02040503050406030204" pitchFamily="18" charset="0"/>
                </a:rPr>
                <a:t>ssess Landscape  Conditions</a:t>
              </a: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934289" y="132947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792585" y="5399605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Spatially Design</a:t>
              </a:r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1224" y="3857980"/>
              <a:ext cx="1960430" cy="1341437"/>
            </a:xfrm>
            <a:custGeom>
              <a:avLst/>
              <a:gdLst>
                <a:gd name="connsiteX0" fmla="*/ 0 w 1960430"/>
                <a:gd name="connsiteY0" fmla="*/ 0 h 1341437"/>
                <a:gd name="connsiteX1" fmla="*/ 1960430 w 1960430"/>
                <a:gd name="connsiteY1" fmla="*/ 0 h 1341437"/>
                <a:gd name="connsiteX2" fmla="*/ 1960430 w 1960430"/>
                <a:gd name="connsiteY2" fmla="*/ 1341437 h 1341437"/>
                <a:gd name="connsiteX3" fmla="*/ 0 w 1960430"/>
                <a:gd name="connsiteY3" fmla="*/ 1341437 h 1341437"/>
                <a:gd name="connsiteX4" fmla="*/ 0 w 1960430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30" h="1341437">
                  <a:moveTo>
                    <a:pt x="0" y="0"/>
                  </a:moveTo>
                  <a:lnTo>
                    <a:pt x="1960430" y="0"/>
                  </a:lnTo>
                  <a:lnTo>
                    <a:pt x="1960430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Strategy     Design</a:t>
              </a: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  <a:solidFill>
              <a:srgbClr val="4B7DC8"/>
            </a:solidFill>
            <a:ln w="2857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318973" y="1481563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Implement Monitor                   Revise</a:t>
              </a: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6865256"/>
                <a:gd name="adj4" fmla="val 15198729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4614853" y="3494230"/>
            <a:ext cx="3249609" cy="492443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</a:rPr>
              <a:t>i = Interdisciplinary</a:t>
            </a:r>
          </a:p>
        </p:txBody>
      </p:sp>
    </p:spTree>
    <p:extLst>
      <p:ext uri="{BB962C8B-B14F-4D97-AF65-F5344CB8AC3E}">
        <p14:creationId xmlns:p14="http://schemas.microsoft.com/office/powerpoint/2010/main" val="5431330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59" y="2592225"/>
            <a:ext cx="3011454" cy="2409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89" y="286165"/>
            <a:ext cx="121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iCA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S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S Platform: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507" y="1287986"/>
            <a:ext cx="5894676" cy="5431508"/>
            <a:chOff x="361224" y="1309534"/>
            <a:chExt cx="5894676" cy="5431508"/>
          </a:xfrm>
        </p:grpSpPr>
        <p:sp>
          <p:nvSpPr>
            <p:cNvPr id="5" name="Freeform 4"/>
            <p:cNvSpPr/>
            <p:nvPr/>
          </p:nvSpPr>
          <p:spPr>
            <a:xfrm>
              <a:off x="3922976" y="1363579"/>
              <a:ext cx="1703424" cy="1341437"/>
            </a:xfrm>
            <a:custGeom>
              <a:avLst/>
              <a:gdLst>
                <a:gd name="connsiteX0" fmla="*/ 0 w 1703424"/>
                <a:gd name="connsiteY0" fmla="*/ 0 h 1341437"/>
                <a:gd name="connsiteX1" fmla="*/ 1703424 w 1703424"/>
                <a:gd name="connsiteY1" fmla="*/ 0 h 1341437"/>
                <a:gd name="connsiteX2" fmla="*/ 1703424 w 1703424"/>
                <a:gd name="connsiteY2" fmla="*/ 1341437 h 1341437"/>
                <a:gd name="connsiteX3" fmla="*/ 0 w 1703424"/>
                <a:gd name="connsiteY3" fmla="*/ 1341437 h 1341437"/>
                <a:gd name="connsiteX4" fmla="*/ 0 w 1703424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424" h="1341437">
                  <a:moveTo>
                    <a:pt x="0" y="0"/>
                  </a:moveTo>
                  <a:lnTo>
                    <a:pt x="1703424" y="0"/>
                  </a:lnTo>
                  <a:lnTo>
                    <a:pt x="1703424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Convene Landscape Stakeholders</a:t>
              </a:r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939919" y="130953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914463" y="3828487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Assess  Landscape Conditions</a:t>
              </a: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934289" y="132947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792585" y="5399605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FF00"/>
                  </a:solidFill>
                  <a:latin typeface="Cambria" panose="02040503050406030204" pitchFamily="18" charset="0"/>
                </a:rPr>
                <a:t>Spatially Design</a:t>
              </a:r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1224" y="3857980"/>
              <a:ext cx="1960430" cy="1341437"/>
            </a:xfrm>
            <a:custGeom>
              <a:avLst/>
              <a:gdLst>
                <a:gd name="connsiteX0" fmla="*/ 0 w 1960430"/>
                <a:gd name="connsiteY0" fmla="*/ 0 h 1341437"/>
                <a:gd name="connsiteX1" fmla="*/ 1960430 w 1960430"/>
                <a:gd name="connsiteY1" fmla="*/ 0 h 1341437"/>
                <a:gd name="connsiteX2" fmla="*/ 1960430 w 1960430"/>
                <a:gd name="connsiteY2" fmla="*/ 1341437 h 1341437"/>
                <a:gd name="connsiteX3" fmla="*/ 0 w 1960430"/>
                <a:gd name="connsiteY3" fmla="*/ 1341437 h 1341437"/>
                <a:gd name="connsiteX4" fmla="*/ 0 w 1960430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30" h="1341437">
                  <a:moveTo>
                    <a:pt x="0" y="0"/>
                  </a:moveTo>
                  <a:lnTo>
                    <a:pt x="1960430" y="0"/>
                  </a:lnTo>
                  <a:lnTo>
                    <a:pt x="1960430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Strategy     Design </a:t>
              </a: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  <a:solidFill>
              <a:srgbClr val="4B7DC8"/>
            </a:solidFill>
            <a:ln w="2857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377965" y="1696068"/>
              <a:ext cx="1341437" cy="861468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Implement Monitor                   Revise</a:t>
              </a: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6865256"/>
                <a:gd name="adj4" fmla="val 15198729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5182549" y="3522527"/>
            <a:ext cx="23182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</a:rPr>
              <a:t>i = Interactive</a:t>
            </a:r>
          </a:p>
        </p:txBody>
      </p:sp>
    </p:spTree>
    <p:extLst>
      <p:ext uri="{BB962C8B-B14F-4D97-AF65-F5344CB8AC3E}">
        <p14:creationId xmlns:p14="http://schemas.microsoft.com/office/powerpoint/2010/main" val="32037150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89" y="218231"/>
            <a:ext cx="121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iCAS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</a:rPr>
              <a:t>S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 Platform: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487" y="1309534"/>
            <a:ext cx="5894676" cy="5431508"/>
            <a:chOff x="361224" y="1309534"/>
            <a:chExt cx="5894676" cy="5431508"/>
          </a:xfrm>
        </p:grpSpPr>
        <p:sp>
          <p:nvSpPr>
            <p:cNvPr id="5" name="Freeform 4"/>
            <p:cNvSpPr/>
            <p:nvPr/>
          </p:nvSpPr>
          <p:spPr>
            <a:xfrm>
              <a:off x="3922976" y="1363579"/>
              <a:ext cx="1703424" cy="1341437"/>
            </a:xfrm>
            <a:custGeom>
              <a:avLst/>
              <a:gdLst>
                <a:gd name="connsiteX0" fmla="*/ 0 w 1703424"/>
                <a:gd name="connsiteY0" fmla="*/ 0 h 1341437"/>
                <a:gd name="connsiteX1" fmla="*/ 1703424 w 1703424"/>
                <a:gd name="connsiteY1" fmla="*/ 0 h 1341437"/>
                <a:gd name="connsiteX2" fmla="*/ 1703424 w 1703424"/>
                <a:gd name="connsiteY2" fmla="*/ 1341437 h 1341437"/>
                <a:gd name="connsiteX3" fmla="*/ 0 w 1703424"/>
                <a:gd name="connsiteY3" fmla="*/ 1341437 h 1341437"/>
                <a:gd name="connsiteX4" fmla="*/ 0 w 1703424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424" h="1341437">
                  <a:moveTo>
                    <a:pt x="0" y="0"/>
                  </a:moveTo>
                  <a:lnTo>
                    <a:pt x="1703424" y="0"/>
                  </a:lnTo>
                  <a:lnTo>
                    <a:pt x="1703424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Convene Landscape Stakeholders</a:t>
              </a:r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939919" y="130953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914463" y="3828487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Assess  Landscape Conditions</a:t>
              </a: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934289" y="132947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792585" y="5399605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Spatially Design</a:t>
              </a:r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  <a:solidFill>
              <a:srgbClr val="009B9B"/>
            </a:solidFill>
            <a:ln w="28575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1224" y="3857980"/>
              <a:ext cx="1960430" cy="1341437"/>
            </a:xfrm>
            <a:custGeom>
              <a:avLst/>
              <a:gdLst>
                <a:gd name="connsiteX0" fmla="*/ 0 w 1960430"/>
                <a:gd name="connsiteY0" fmla="*/ 0 h 1341437"/>
                <a:gd name="connsiteX1" fmla="*/ 1960430 w 1960430"/>
                <a:gd name="connsiteY1" fmla="*/ 0 h 1341437"/>
                <a:gd name="connsiteX2" fmla="*/ 1960430 w 1960430"/>
                <a:gd name="connsiteY2" fmla="*/ 1341437 h 1341437"/>
                <a:gd name="connsiteX3" fmla="*/ 0 w 1960430"/>
                <a:gd name="connsiteY3" fmla="*/ 1341437 h 1341437"/>
                <a:gd name="connsiteX4" fmla="*/ 0 w 1960430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30" h="1341437">
                  <a:moveTo>
                    <a:pt x="0" y="0"/>
                  </a:moveTo>
                  <a:lnTo>
                    <a:pt x="1960430" y="0"/>
                  </a:lnTo>
                  <a:lnTo>
                    <a:pt x="1960430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FF00"/>
                  </a:solidFill>
                  <a:latin typeface="Cambria" panose="02040503050406030204" pitchFamily="18" charset="0"/>
                </a:rPr>
                <a:t>Strategy   Design</a:t>
              </a: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  <a:solidFill>
              <a:srgbClr val="4B7DC8"/>
            </a:solidFill>
            <a:ln w="2857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363217" y="1481563"/>
              <a:ext cx="1341437" cy="1341437"/>
            </a:xfrm>
            <a:custGeom>
              <a:avLst/>
              <a:gdLst>
                <a:gd name="connsiteX0" fmla="*/ 0 w 1341437"/>
                <a:gd name="connsiteY0" fmla="*/ 0 h 1341437"/>
                <a:gd name="connsiteX1" fmla="*/ 1341437 w 1341437"/>
                <a:gd name="connsiteY1" fmla="*/ 0 h 1341437"/>
                <a:gd name="connsiteX2" fmla="*/ 1341437 w 1341437"/>
                <a:gd name="connsiteY2" fmla="*/ 1341437 h 1341437"/>
                <a:gd name="connsiteX3" fmla="*/ 0 w 1341437"/>
                <a:gd name="connsiteY3" fmla="*/ 1341437 h 1341437"/>
                <a:gd name="connsiteX4" fmla="*/ 0 w 1341437"/>
                <a:gd name="connsiteY4" fmla="*/ 0 h 134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437" h="1341437">
                  <a:moveTo>
                    <a:pt x="0" y="0"/>
                  </a:moveTo>
                  <a:lnTo>
                    <a:pt x="1341437" y="0"/>
                  </a:lnTo>
                  <a:lnTo>
                    <a:pt x="1341437" y="1341437"/>
                  </a:lnTo>
                  <a:lnTo>
                    <a:pt x="0" y="1341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Implement Monitor                   Revise</a:t>
              </a:r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948865" y="1324824"/>
              <a:ext cx="5028878" cy="5028878"/>
            </a:xfrm>
            <a:prstGeom prst="circularArrow">
              <a:avLst>
                <a:gd name="adj1" fmla="val 5202"/>
                <a:gd name="adj2" fmla="val 336015"/>
                <a:gd name="adj3" fmla="val 16865256"/>
                <a:gd name="adj4" fmla="val 15198729"/>
                <a:gd name="adj5" fmla="val 6068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90" y="2734953"/>
            <a:ext cx="3321708" cy="1595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6520" y="3259020"/>
            <a:ext cx="19239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</a:rPr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180622000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1"/>
            <a:ext cx="12192000" cy="896815"/>
          </a:xfrm>
        </p:spPr>
        <p:txBody>
          <a:bodyPr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020540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52" y="1"/>
            <a:ext cx="482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297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0" y="152400"/>
            <a:ext cx="1219041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sz="4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National Policy: “</a:t>
            </a:r>
            <a:r>
              <a:rPr lang="en-US" sz="4000" b="1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…plan for connectivity…”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9205" y="2716531"/>
            <a:ext cx="3762606" cy="3846439"/>
          </a:xfrm>
          <a:prstGeom prst="rect">
            <a:avLst/>
          </a:prstGeom>
          <a:noFill/>
          <a:ln w="127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453" name="Shape 453"/>
          <p:cNvGrpSpPr/>
          <p:nvPr/>
        </p:nvGrpSpPr>
        <p:grpSpPr>
          <a:xfrm>
            <a:off x="2255940" y="990601"/>
            <a:ext cx="2819402" cy="1809061"/>
            <a:chOff x="6219644" y="414068"/>
            <a:chExt cx="2357240" cy="1467426"/>
          </a:xfrm>
        </p:grpSpPr>
        <p:pic>
          <p:nvPicPr>
            <p:cNvPr id="454" name="Shape 4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9644" y="414068"/>
              <a:ext cx="989578" cy="1131151"/>
            </a:xfrm>
            <a:prstGeom prst="rect">
              <a:avLst/>
            </a:prstGeom>
            <a:noFill/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455" name="Shape 4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70135" y="533341"/>
              <a:ext cx="989578" cy="1131151"/>
            </a:xfrm>
            <a:prstGeom prst="rect">
              <a:avLst/>
            </a:prstGeom>
            <a:noFill/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456" name="Shape 45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20628" y="645072"/>
              <a:ext cx="989578" cy="1131151"/>
            </a:xfrm>
            <a:prstGeom prst="rect">
              <a:avLst/>
            </a:prstGeom>
            <a:noFill/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457" name="Shape 45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7307" y="750343"/>
              <a:ext cx="989578" cy="1131151"/>
            </a:xfrm>
            <a:prstGeom prst="rect">
              <a:avLst/>
            </a:prstGeom>
            <a:noFill/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458" name="Shape 458"/>
          <p:cNvSpPr/>
          <p:nvPr/>
        </p:nvSpPr>
        <p:spPr>
          <a:xfrm>
            <a:off x="3304391" y="2514600"/>
            <a:ext cx="742513" cy="67769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1954463" y="6553200"/>
            <a:ext cx="343953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1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Source: NALCC Designing Sustainable Landscapes</a:t>
            </a:r>
          </a:p>
        </p:txBody>
      </p:sp>
      <p:sp>
        <p:nvSpPr>
          <p:cNvPr id="15" name="Shape 441"/>
          <p:cNvSpPr txBox="1"/>
          <p:nvPr/>
        </p:nvSpPr>
        <p:spPr>
          <a:xfrm>
            <a:off x="6506308" y="2264779"/>
            <a:ext cx="4800601" cy="3822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Identify</a:t>
            </a:r>
            <a:endParaRPr lang="en-US" sz="1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>
              <a:buClr>
                <a:schemeClr val="lt1"/>
              </a:buClr>
              <a:buSzPct val="100000"/>
            </a:pPr>
            <a:r>
              <a:rPr lang="en-US" sz="1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285750" indent="-285750"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Conserve</a:t>
            </a:r>
            <a:endParaRPr lang="en-US" sz="1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>
              <a:buClr>
                <a:schemeClr val="lt1"/>
              </a:buClr>
              <a:buSzPct val="100000"/>
            </a:pPr>
            <a:endParaRPr lang="en-US" sz="1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Protect</a:t>
            </a:r>
            <a:endParaRPr lang="en-US" sz="1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>
              <a:buClr>
                <a:schemeClr val="lt1"/>
              </a:buClr>
              <a:buSzPct val="100000"/>
            </a:pPr>
            <a:endParaRPr lang="en-US" sz="1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Restore….</a:t>
            </a:r>
            <a:endParaRPr lang="en-US" sz="1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>
              <a:buClr>
                <a:schemeClr val="lt1"/>
              </a:buClr>
              <a:buSzPct val="100000"/>
            </a:pPr>
            <a:endParaRPr lang="en-US" sz="1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>
              <a:buClr>
                <a:schemeClr val="lt1"/>
              </a:buClr>
              <a:buSzPct val="100000"/>
            </a:pPr>
            <a:r>
              <a:rPr lang="en-US" sz="2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…an ecologically-connected network of lands and waters </a:t>
            </a:r>
          </a:p>
        </p:txBody>
      </p:sp>
      <p:sp>
        <p:nvSpPr>
          <p:cNvPr id="14" name="Shape 448"/>
          <p:cNvSpPr txBox="1">
            <a:spLocks/>
          </p:cNvSpPr>
          <p:nvPr/>
        </p:nvSpPr>
        <p:spPr>
          <a:xfrm>
            <a:off x="6506309" y="1715957"/>
            <a:ext cx="4800600" cy="6054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accent2"/>
              </a:buClr>
              <a:buSzPct val="25000"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Strategies 1-4:</a:t>
            </a:r>
          </a:p>
        </p:txBody>
      </p:sp>
    </p:spTree>
    <p:extLst>
      <p:ext uri="{BB962C8B-B14F-4D97-AF65-F5344CB8AC3E}">
        <p14:creationId xmlns:p14="http://schemas.microsoft.com/office/powerpoint/2010/main" val="267185210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8263821" y="2238630"/>
            <a:ext cx="3413841" cy="137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Clr>
                <a:schemeClr val="accent2"/>
              </a:buClr>
              <a:buSzPct val="25000"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Addressing Impacts of Climate Change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8263821" y="3610232"/>
            <a:ext cx="3726351" cy="228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en-US" sz="24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“…work together… to develop strategies for understanding and responding to climate change…” </a:t>
            </a:r>
          </a:p>
          <a:p>
            <a:pPr algn="r">
              <a:lnSpc>
                <a:spcPct val="90000"/>
              </a:lnSpc>
              <a:buSzPct val="25000"/>
            </a:pPr>
            <a:r>
              <a:rPr lang="en-US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en-US" sz="2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SO 3289 (2009)</a:t>
            </a:r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 l="-4608" t="2347" r="-2708" b="25416"/>
          <a:stretch/>
        </p:blipFill>
        <p:spPr>
          <a:xfrm>
            <a:off x="0" y="1822618"/>
            <a:ext cx="8046720" cy="444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0" y="3270417"/>
            <a:ext cx="4511497" cy="346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0248" y="3270418"/>
            <a:ext cx="4038598" cy="302418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 txBox="1"/>
          <p:nvPr/>
        </p:nvSpPr>
        <p:spPr>
          <a:xfrm>
            <a:off x="0" y="142573"/>
            <a:ext cx="12190412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DOI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Policy: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“FWS…develop</a:t>
            </a:r>
            <a:r>
              <a:rPr kumimoji="0" lang="en-US" sz="4000" b="1" i="1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resilient landscape designs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513366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71191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LCD and the iCASS Platform: </a:t>
            </a: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An Adaptation Pathway to Transformation </a:t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000" i="1" dirty="0">
                <a:solidFill>
                  <a:schemeClr val="bg1"/>
                </a:solidFill>
                <a:latin typeface="Cambria" panose="02040503050406030204" pitchFamily="18" charset="0"/>
              </a:rPr>
              <a:t>(in preparation)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8" y="1722991"/>
            <a:ext cx="9144001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Rob Campellone (USFWS)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Tina Chouinard (USFWS-Migratory Birds)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Nick Fisichelli (NPS-Climate Change Program)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John Gallo (Conservation Biology Institute)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Joseph Lujan (USFWS-NWRS)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Ron McCormick (BLM)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Tom Miewald (North Pacific LCC)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Brent Murry (Caribbean LCC)</a:t>
            </a:r>
          </a:p>
          <a:p>
            <a:pPr indent="0">
              <a:buNone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 D. John Pierce (WA Dept. of Fish and Wildlife)</a:t>
            </a:r>
          </a:p>
        </p:txBody>
      </p:sp>
      <p:pic>
        <p:nvPicPr>
          <p:cNvPr id="1026" name="Picture 2" descr="https://scontent-iad3-1.xx.fbcdn.net/hphotos-xap1/t31.0-8/11155122_815020245233206_9105911013269438129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r="21756"/>
          <a:stretch/>
        </p:blipFill>
        <p:spPr bwMode="auto">
          <a:xfrm>
            <a:off x="7920376" y="1594963"/>
            <a:ext cx="3749040" cy="50385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191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1588" y="17208"/>
            <a:ext cx="12188824" cy="842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Clr>
                <a:schemeClr val="accent2"/>
              </a:buClr>
              <a:buSzPct val="25000"/>
            </a:pPr>
            <a:r>
              <a:rPr lang="en-US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Policy Summary 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588" y="1066800"/>
            <a:ext cx="12188824" cy="563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Purpose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: Safeguard socio-ecological systems during a time of change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1588" y="2133601"/>
            <a:ext cx="12188824" cy="49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People: </a:t>
            </a:r>
            <a:r>
              <a:rPr lang="en-US" sz="2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Convene landscape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stakeholders (multi-jurisdiction/-sector)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1588" y="3138728"/>
            <a:ext cx="12188824" cy="49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Products: Landscape-scale, science-based, conservation &amp; development 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16333" y="3698557"/>
            <a:ext cx="12188824" cy="49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Ecologically-connected networks of lands and waters (spatial design)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16333" y="4226168"/>
            <a:ext cx="12188824" cy="49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Adaptation strategies: coordinated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response to change (strategy design)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3" name="Shape 493"/>
          <p:cNvSpPr txBox="1"/>
          <p:nvPr/>
        </p:nvSpPr>
        <p:spPr>
          <a:xfrm>
            <a:off x="1588" y="1600201"/>
            <a:ext cx="12188824" cy="49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36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2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Purpose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: Facilitate </a:t>
            </a:r>
            <a:r>
              <a:rPr lang="en-US" sz="2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social learning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and develop a coordinated response </a:t>
            </a:r>
          </a:p>
        </p:txBody>
      </p:sp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5315378"/>
            <a:ext cx="12188824" cy="154262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16333" y="2656748"/>
            <a:ext cx="12188824" cy="49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  Process: Use spatial and scenario planning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145276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0" grpId="0"/>
      <p:bldP spid="492" grpId="0"/>
      <p:bldP spid="4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132743"/>
            <a:ext cx="12188825" cy="92177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Why Landscape Conservation Design?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8996" y="3738545"/>
            <a:ext cx="3067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Ecosystem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Sustainability</a:t>
            </a:r>
          </a:p>
        </p:txBody>
      </p:sp>
      <p:sp>
        <p:nvSpPr>
          <p:cNvPr id="6" name="Freeform 5"/>
          <p:cNvSpPr/>
          <p:nvPr/>
        </p:nvSpPr>
        <p:spPr>
          <a:xfrm>
            <a:off x="7175715" y="1844298"/>
            <a:ext cx="3021295" cy="1671935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Purpose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(Intention)</a:t>
            </a:r>
          </a:p>
        </p:txBody>
      </p:sp>
      <p:pic>
        <p:nvPicPr>
          <p:cNvPr id="9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849" y="1342102"/>
            <a:ext cx="4990323" cy="484313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17053346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339217"/>
            <a:ext cx="12188825" cy="74479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What is Landscape Conservation Design?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7107" y="3451054"/>
            <a:ext cx="30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Spatially Explicit Models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Strategy Agreement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713" y="3449102"/>
            <a:ext cx="3016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Landscape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Multi-jurisdictions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Multi-sectors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94965" y="3444746"/>
            <a:ext cx="2123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Convening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Assessing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Prototyping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Strategizing </a:t>
            </a:r>
          </a:p>
        </p:txBody>
      </p:sp>
      <p:sp>
        <p:nvSpPr>
          <p:cNvPr id="19" name="Freeform 18"/>
          <p:cNvSpPr/>
          <p:nvPr/>
        </p:nvSpPr>
        <p:spPr>
          <a:xfrm>
            <a:off x="9245655" y="1955243"/>
            <a:ext cx="2420698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Purpose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(Integration)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94724" y="3443633"/>
            <a:ext cx="2754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Coordinated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Collective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Co-governance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8821119" y="2344998"/>
            <a:ext cx="350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2139" y="1955243"/>
            <a:ext cx="2420698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People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(Inclusive)</a:t>
            </a:r>
          </a:p>
        </p:txBody>
      </p:sp>
      <p:sp>
        <p:nvSpPr>
          <p:cNvPr id="25" name="Freeform 24"/>
          <p:cNvSpPr/>
          <p:nvPr/>
        </p:nvSpPr>
        <p:spPr>
          <a:xfrm>
            <a:off x="3083998" y="1946925"/>
            <a:ext cx="2920180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Process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(Interdisciplinary)</a:t>
            </a:r>
          </a:p>
        </p:txBody>
      </p:sp>
      <p:sp>
        <p:nvSpPr>
          <p:cNvPr id="26" name="Freeform 25"/>
          <p:cNvSpPr/>
          <p:nvPr/>
        </p:nvSpPr>
        <p:spPr>
          <a:xfrm>
            <a:off x="6286139" y="1946925"/>
            <a:ext cx="2420698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Products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(Information)</a:t>
            </a:r>
          </a:p>
        </p:txBody>
      </p:sp>
    </p:spTree>
    <p:extLst>
      <p:ext uri="{BB962C8B-B14F-4D97-AF65-F5344CB8AC3E}">
        <p14:creationId xmlns:p14="http://schemas.microsoft.com/office/powerpoint/2010/main" val="481521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9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404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Landscape Conservation Design: A Definition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402139" y="1211972"/>
            <a:ext cx="2420698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People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(Inclusive)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383" y="2707194"/>
            <a:ext cx="1136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FF00"/>
                </a:solidFill>
                <a:latin typeface="Cambria" panose="02040503050406030204" pitchFamily="18" charset="0"/>
              </a:rPr>
              <a:t>(People)</a:t>
            </a:r>
            <a:r>
              <a:rPr lang="en-US" sz="2800" i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</a:rPr>
              <a:t>LCD is a stakeholder-driven participatory process that integrates societal values and multi-jurisdiction/-sector interests with… </a:t>
            </a:r>
          </a:p>
        </p:txBody>
      </p:sp>
      <p:sp>
        <p:nvSpPr>
          <p:cNvPr id="16" name="Freeform 15"/>
          <p:cNvSpPr/>
          <p:nvPr/>
        </p:nvSpPr>
        <p:spPr>
          <a:xfrm>
            <a:off x="9199935" y="1227212"/>
            <a:ext cx="2420698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Purpose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(Integration)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8775399" y="1616967"/>
            <a:ext cx="350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070936" y="1218894"/>
            <a:ext cx="2920180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Process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(Interdisciplinary)</a:t>
            </a:r>
          </a:p>
        </p:txBody>
      </p:sp>
      <p:sp>
        <p:nvSpPr>
          <p:cNvPr id="19" name="Freeform 18"/>
          <p:cNvSpPr/>
          <p:nvPr/>
        </p:nvSpPr>
        <p:spPr>
          <a:xfrm>
            <a:off x="6240419" y="1218894"/>
            <a:ext cx="2420698" cy="1280778"/>
          </a:xfrm>
          <a:custGeom>
            <a:avLst/>
            <a:gdLst>
              <a:gd name="connsiteX0" fmla="*/ 0 w 2134631"/>
              <a:gd name="connsiteY0" fmla="*/ 128078 h 1280778"/>
              <a:gd name="connsiteX1" fmla="*/ 128078 w 2134631"/>
              <a:gd name="connsiteY1" fmla="*/ 0 h 1280778"/>
              <a:gd name="connsiteX2" fmla="*/ 2006553 w 2134631"/>
              <a:gd name="connsiteY2" fmla="*/ 0 h 1280778"/>
              <a:gd name="connsiteX3" fmla="*/ 2134631 w 2134631"/>
              <a:gd name="connsiteY3" fmla="*/ 128078 h 1280778"/>
              <a:gd name="connsiteX4" fmla="*/ 2134631 w 2134631"/>
              <a:gd name="connsiteY4" fmla="*/ 1152700 h 1280778"/>
              <a:gd name="connsiteX5" fmla="*/ 2006553 w 2134631"/>
              <a:gd name="connsiteY5" fmla="*/ 1280778 h 1280778"/>
              <a:gd name="connsiteX6" fmla="*/ 128078 w 2134631"/>
              <a:gd name="connsiteY6" fmla="*/ 1280778 h 1280778"/>
              <a:gd name="connsiteX7" fmla="*/ 0 w 2134631"/>
              <a:gd name="connsiteY7" fmla="*/ 1152700 h 1280778"/>
              <a:gd name="connsiteX8" fmla="*/ 0 w 2134631"/>
              <a:gd name="connsiteY8" fmla="*/ 128078 h 128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631" h="1280778">
                <a:moveTo>
                  <a:pt x="0" y="128078"/>
                </a:moveTo>
                <a:cubicBezTo>
                  <a:pt x="0" y="57342"/>
                  <a:pt x="57342" y="0"/>
                  <a:pt x="128078" y="0"/>
                </a:cubicBezTo>
                <a:lnTo>
                  <a:pt x="2006553" y="0"/>
                </a:lnTo>
                <a:cubicBezTo>
                  <a:pt x="2077289" y="0"/>
                  <a:pt x="2134631" y="57342"/>
                  <a:pt x="2134631" y="128078"/>
                </a:cubicBezTo>
                <a:lnTo>
                  <a:pt x="2134631" y="1152700"/>
                </a:lnTo>
                <a:cubicBezTo>
                  <a:pt x="2134631" y="1223436"/>
                  <a:pt x="2077289" y="1280778"/>
                  <a:pt x="2006553" y="1280778"/>
                </a:cubicBezTo>
                <a:lnTo>
                  <a:pt x="128078" y="1280778"/>
                </a:lnTo>
                <a:cubicBezTo>
                  <a:pt x="57342" y="1280778"/>
                  <a:pt x="0" y="1223436"/>
                  <a:pt x="0" y="1152700"/>
                </a:cubicBezTo>
                <a:lnTo>
                  <a:pt x="0" y="1280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253" tIns="243253" rIns="243253" bIns="243253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mbria" panose="02040503050406030204" pitchFamily="18" charset="0"/>
              </a:rPr>
              <a:t>Products</a:t>
            </a:r>
          </a:p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Cambria" panose="02040503050406030204" pitchFamily="18" charset="0"/>
              </a:rPr>
              <a:t>(Information)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187" y="3528569"/>
            <a:ext cx="11582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FF00"/>
                </a:solidFill>
                <a:latin typeface="Cambria" panose="02040503050406030204" pitchFamily="18" charset="0"/>
              </a:rPr>
              <a:t>(Processes)</a:t>
            </a:r>
            <a:r>
              <a:rPr lang="en-US" sz="2800" i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FFFFFF"/>
                </a:solidFill>
                <a:latin typeface="Cambria" panose="02040503050406030204" pitchFamily="18" charset="0"/>
              </a:rPr>
              <a:t>…the best available interdisciplinary science to assess spatial and temporal patterns, vulnerabilities, and opportunities;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295" y="4357761"/>
            <a:ext cx="1110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FF00"/>
                </a:solidFill>
                <a:latin typeface="Cambria" panose="02040503050406030204" pitchFamily="18" charset="0"/>
              </a:rPr>
              <a:t>(Products)</a:t>
            </a:r>
            <a:r>
              <a:rPr lang="en-US" sz="2800" i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FFFFFF"/>
                </a:solidFill>
                <a:latin typeface="Cambria" panose="02040503050406030204" pitchFamily="18" charset="0"/>
              </a:rPr>
              <a:t>…to develop spatially-explicit products and…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132" y="5320649"/>
            <a:ext cx="11365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FF00"/>
                </a:solidFill>
                <a:latin typeface="Cambria" panose="02040503050406030204" pitchFamily="18" charset="0"/>
              </a:rPr>
              <a:t>(Purpose)</a:t>
            </a:r>
            <a:r>
              <a:rPr lang="en-US" sz="2800" i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FFFFFF"/>
                </a:solidFill>
                <a:latin typeface="Cambria" panose="02040503050406030204" pitchFamily="18" charset="0"/>
              </a:rPr>
              <a:t>…reduce vulnerability to biodiversity and ecosystem services, maintain ecosystem structure and function, and increase the resilience and sustainability of social-ecological systems for future generations.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294" y="4817838"/>
            <a:ext cx="1110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FF00"/>
                </a:solidFill>
                <a:latin typeface="Cambria" panose="02040503050406030204" pitchFamily="18" charset="0"/>
              </a:rPr>
              <a:t>(Action)</a:t>
            </a:r>
            <a:r>
              <a:rPr lang="en-US" sz="2800" i="1" dirty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FFFFFF"/>
                </a:solidFill>
                <a:latin typeface="Cambria" panose="02040503050406030204" pitchFamily="18" charset="0"/>
              </a:rPr>
              <a:t>…and multi-objective adaptation strategies that…</a:t>
            </a:r>
          </a:p>
        </p:txBody>
      </p:sp>
    </p:spTree>
    <p:extLst>
      <p:ext uri="{BB962C8B-B14F-4D97-AF65-F5344CB8AC3E}">
        <p14:creationId xmlns:p14="http://schemas.microsoft.com/office/powerpoint/2010/main" val="2162991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/>
    </p:bldLst>
  </p:timing>
</p:sld>
</file>

<file path=ppt/theme/theme1.xml><?xml version="1.0" encoding="utf-8"?>
<a:theme xmlns:a="http://schemas.openxmlformats.org/drawingml/2006/main" name="Graduation Album 16x9">
  <a:themeElements>
    <a:clrScheme name="GraduationAlbum_16x9">
      <a:dk1>
        <a:srgbClr val="000000"/>
      </a:dk1>
      <a:lt1>
        <a:srgbClr val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aduation Album 16x9">
  <a:themeElements>
    <a:clrScheme name="GraduationAlbum_16x9">
      <a:dk1>
        <a:srgbClr val="000000"/>
      </a:dk1>
      <a:lt1>
        <a:srgbClr val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7306</TotalTime>
  <Words>540</Words>
  <Application>Microsoft Office PowerPoint</Application>
  <PresentationFormat>Widescreen</PresentationFormat>
  <Paragraphs>217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Graduation Album 16x9</vt:lpstr>
      <vt:lpstr>1_Graduation Album 16x9</vt:lpstr>
      <vt:lpstr>PowerPoint Presentation</vt:lpstr>
      <vt:lpstr>PowerPoint Presentation</vt:lpstr>
      <vt:lpstr>PowerPoint Presentation</vt:lpstr>
      <vt:lpstr>Addressing Impacts of Climate Change</vt:lpstr>
      <vt:lpstr>LCD and the iCASS Platform:  An Adaptation Pathway to Transformation  (in preparation)</vt:lpstr>
      <vt:lpstr>Policy Summary </vt:lpstr>
      <vt:lpstr>Why Landscape Conservation Design?</vt:lpstr>
      <vt:lpstr>What is Landscape Conservation Design?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Conserving Sustainable Landscapes in a Time of Rapid Change</dc:title>
  <dc:creator>Robert Campellone</dc:creator>
  <cp:lastModifiedBy>Nick Fisichelli</cp:lastModifiedBy>
  <cp:revision>308</cp:revision>
  <cp:lastPrinted>2015-07-23T17:47:39Z</cp:lastPrinted>
  <dcterms:modified xsi:type="dcterms:W3CDTF">2016-04-09T22:56:34Z</dcterms:modified>
</cp:coreProperties>
</file>