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Transparency in Forest-Scale Restoration </a:t>
            </a:r>
            <a:r>
              <a:rPr lang="en-US" b="1" dirty="0" smtClean="0"/>
              <a:t>Action Plan </a:t>
            </a:r>
            <a:r>
              <a:rPr lang="en-US" b="1" dirty="0"/>
              <a:t>Development: Opening the Black Box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CASE STUDY FROM THE BEAVERHEAD-DEERLODGE NATIONAL FOREST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 </a:t>
            </a:r>
            <a:r>
              <a:rPr lang="en-US" dirty="0" smtClean="0"/>
              <a:t>Service Project Prioritization– </a:t>
            </a:r>
            <a:r>
              <a:rPr lang="en-US" dirty="0" smtClean="0"/>
              <a:t>A Black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Existing Forest Service </a:t>
            </a:r>
            <a:r>
              <a:rPr lang="en-US" sz="2800" dirty="0"/>
              <a:t>p</a:t>
            </a:r>
            <a:r>
              <a:rPr lang="en-US" sz="2800" dirty="0" smtClean="0"/>
              <a:t>roject </a:t>
            </a:r>
            <a:r>
              <a:rPr lang="en-US" sz="2800" dirty="0" smtClean="0"/>
              <a:t>prioritization</a:t>
            </a:r>
            <a:r>
              <a:rPr lang="en-US" sz="2800" dirty="0" smtClean="0"/>
              <a:t> </a:t>
            </a:r>
            <a:r>
              <a:rPr lang="en-US" sz="2800" dirty="0" smtClean="0"/>
              <a:t>process resulted in:</a:t>
            </a:r>
          </a:p>
          <a:p>
            <a:pPr lvl="1"/>
            <a:r>
              <a:rPr lang="en-US" sz="2600" dirty="0" smtClean="0"/>
              <a:t>Low-trust</a:t>
            </a:r>
          </a:p>
          <a:p>
            <a:pPr lvl="1"/>
            <a:r>
              <a:rPr lang="en-US" sz="2600" dirty="0" smtClean="0"/>
              <a:t>Little information flow</a:t>
            </a:r>
          </a:p>
          <a:p>
            <a:pPr lvl="1"/>
            <a:r>
              <a:rPr lang="en-US" sz="2600" dirty="0" smtClean="0"/>
              <a:t>Entrenched perceptions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 is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WORKING GROUP</a:t>
            </a:r>
          </a:p>
          <a:p>
            <a:pPr lvl="1"/>
            <a:r>
              <a:rPr lang="en-US" sz="2000" dirty="0" smtClean="0"/>
              <a:t>“</a:t>
            </a:r>
            <a:r>
              <a:rPr lang="en-US" sz="2000" dirty="0"/>
              <a:t>O</a:t>
            </a:r>
            <a:r>
              <a:rPr lang="en-US" sz="2000" dirty="0" smtClean="0"/>
              <a:t>ther </a:t>
            </a:r>
            <a:r>
              <a:rPr lang="en-US" sz="2000" dirty="0"/>
              <a:t>priorities” </a:t>
            </a:r>
            <a:r>
              <a:rPr lang="en-US" sz="2000" dirty="0" smtClean="0"/>
              <a:t>are </a:t>
            </a:r>
            <a:r>
              <a:rPr lang="en-US" sz="2000" dirty="0"/>
              <a:t>excuses for FS simply not wanting to do what the group </a:t>
            </a:r>
            <a:r>
              <a:rPr lang="en-US" sz="2000" dirty="0" smtClean="0"/>
              <a:t>wants </a:t>
            </a:r>
            <a:endParaRPr lang="en-US" sz="2000" dirty="0" smtClean="0"/>
          </a:p>
          <a:p>
            <a:pPr lvl="1"/>
            <a:r>
              <a:rPr lang="en-US" sz="2000" dirty="0" smtClean="0"/>
              <a:t>The FS is entrenched in old ways of doing business and does not want to change</a:t>
            </a: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FOREST SERVICE</a:t>
            </a:r>
          </a:p>
          <a:p>
            <a:pPr lvl="1"/>
            <a:r>
              <a:rPr lang="en-US" sz="2000" dirty="0"/>
              <a:t>W</a:t>
            </a:r>
            <a:r>
              <a:rPr lang="en-US" sz="2000" dirty="0" smtClean="0"/>
              <a:t>orking </a:t>
            </a:r>
            <a:r>
              <a:rPr lang="en-US" sz="2000" dirty="0"/>
              <a:t>group </a:t>
            </a:r>
            <a:r>
              <a:rPr lang="en-US" sz="2000" dirty="0" smtClean="0"/>
              <a:t>does not </a:t>
            </a:r>
            <a:r>
              <a:rPr lang="en-US" sz="2000" dirty="0"/>
              <a:t>want to acknowledge the </a:t>
            </a:r>
            <a:r>
              <a:rPr lang="en-US" sz="2000" dirty="0" smtClean="0"/>
              <a:t>real constraints that </a:t>
            </a:r>
            <a:r>
              <a:rPr lang="en-US" sz="2000" dirty="0"/>
              <a:t>FS </a:t>
            </a:r>
            <a:r>
              <a:rPr lang="en-US" sz="2000" dirty="0" smtClean="0"/>
              <a:t>works within</a:t>
            </a:r>
          </a:p>
          <a:p>
            <a:pPr lvl="1"/>
            <a:r>
              <a:rPr lang="en-US" sz="2000" dirty="0" smtClean="0"/>
              <a:t>It’s just not that simple; they just don’t get it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3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Forest </a:t>
            </a:r>
            <a:r>
              <a:rPr lang="en-US" dirty="0" smtClean="0"/>
              <a:t>Project Prioritization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List of dozens of on-the-ground projects developed internal to FS – including “legacy” projects, some decades old</a:t>
            </a:r>
          </a:p>
          <a:p>
            <a:r>
              <a:rPr lang="en-US" sz="2400" dirty="0" smtClean="0"/>
              <a:t>Spirited internal debate about which project should be a priority</a:t>
            </a:r>
          </a:p>
          <a:p>
            <a:r>
              <a:rPr lang="en-US" sz="2400" dirty="0" smtClean="0"/>
              <a:t>No system to objectively evaluate projects and make priority decisions</a:t>
            </a:r>
          </a:p>
          <a:p>
            <a:pPr marL="0" indent="0" algn="ctr">
              <a:buNone/>
            </a:pPr>
            <a:endParaRPr lang="en-US" sz="2000" i="1" dirty="0" smtClean="0"/>
          </a:p>
          <a:p>
            <a:pPr marL="0" indent="0" algn="ctr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29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Forest Restoration </a:t>
            </a:r>
            <a:r>
              <a:rPr lang="en-US" dirty="0" smtClean="0"/>
              <a:t>Action Plan </a:t>
            </a:r>
            <a:r>
              <a:rPr lang="en-US" dirty="0"/>
              <a:t>Development </a:t>
            </a:r>
            <a:r>
              <a:rPr lang="en-US" dirty="0" smtClean="0"/>
              <a:t>Process – 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400" dirty="0" smtClean="0"/>
              <a:t>Step 1: Develop Project Evaluation Criteria </a:t>
            </a:r>
          </a:p>
          <a:p>
            <a:pPr lvl="1"/>
            <a:r>
              <a:rPr lang="en-US" sz="2000" dirty="0" smtClean="0"/>
              <a:t>Forest Service Strategic plan</a:t>
            </a:r>
          </a:p>
          <a:p>
            <a:pPr lvl="1"/>
            <a:r>
              <a:rPr lang="en-US" sz="2000" dirty="0" smtClean="0"/>
              <a:t>Integrated Resource Restoration targets</a:t>
            </a:r>
          </a:p>
          <a:p>
            <a:pPr lvl="1"/>
            <a:r>
              <a:rPr lang="en-US" sz="2000" dirty="0" smtClean="0"/>
              <a:t>Forest Leadership Team emphasis </a:t>
            </a:r>
            <a:r>
              <a:rPr lang="en-US" sz="2000" dirty="0" smtClean="0"/>
              <a:t>areas</a:t>
            </a:r>
          </a:p>
          <a:p>
            <a:pPr lvl="1"/>
            <a:r>
              <a:rPr lang="en-US" sz="2000" dirty="0" smtClean="0"/>
              <a:t>Priority Landscape designations</a:t>
            </a:r>
            <a:endParaRPr lang="en-US" sz="2000" dirty="0" smtClean="0"/>
          </a:p>
          <a:p>
            <a:pPr lvl="1"/>
            <a:r>
              <a:rPr lang="en-US" sz="2000" dirty="0" smtClean="0"/>
              <a:t>Working Group Input</a:t>
            </a:r>
          </a:p>
        </p:txBody>
      </p:sp>
    </p:spTree>
    <p:extLst>
      <p:ext uri="{BB962C8B-B14F-4D97-AF65-F5344CB8AC3E}">
        <p14:creationId xmlns:p14="http://schemas.microsoft.com/office/powerpoint/2010/main" val="37922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Forest Restoration </a:t>
            </a:r>
            <a:r>
              <a:rPr lang="en-US" dirty="0"/>
              <a:t>Action Plan </a:t>
            </a:r>
            <a:r>
              <a:rPr lang="en-US" dirty="0"/>
              <a:t>Development Process – Step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400" dirty="0" smtClean="0"/>
              <a:t>Step 2: Develop and Disseminate Project Information by Criteria</a:t>
            </a:r>
          </a:p>
          <a:p>
            <a:pPr lvl="1"/>
            <a:r>
              <a:rPr lang="en-US" sz="2000" dirty="0" smtClean="0"/>
              <a:t>Describe projects in terms of how they will respond to criteria</a:t>
            </a:r>
          </a:p>
          <a:p>
            <a:pPr lvl="1"/>
            <a:r>
              <a:rPr lang="en-US" sz="2000" dirty="0" smtClean="0"/>
              <a:t>Describe the project via project summary documents</a:t>
            </a:r>
          </a:p>
          <a:p>
            <a:pPr lvl="1"/>
            <a:r>
              <a:rPr lang="en-US" sz="2000" dirty="0" smtClean="0"/>
              <a:t>Participate in working group workshop to discuss projects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25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Forest Restoration </a:t>
            </a:r>
            <a:r>
              <a:rPr lang="en-US" dirty="0"/>
              <a:t>Action Plan </a:t>
            </a:r>
            <a:r>
              <a:rPr lang="en-US" dirty="0"/>
              <a:t>Development Process – Step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400" dirty="0" smtClean="0"/>
              <a:t>Step 3: Value (score) </a:t>
            </a:r>
            <a:r>
              <a:rPr lang="en-US" sz="2400" dirty="0" smtClean="0"/>
              <a:t>discretionary </a:t>
            </a:r>
            <a:r>
              <a:rPr lang="en-US" sz="2400" dirty="0" smtClean="0"/>
              <a:t>projects </a:t>
            </a:r>
            <a:r>
              <a:rPr lang="en-US" sz="2400" dirty="0" smtClean="0"/>
              <a:t>according to criteria</a:t>
            </a:r>
          </a:p>
          <a:p>
            <a:pPr lvl="1"/>
            <a:r>
              <a:rPr lang="en-US" sz="2000" dirty="0" smtClean="0"/>
              <a:t>Determine which projects are discretionary and evaluate those using established criteria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161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Forest Restoration </a:t>
            </a:r>
            <a:r>
              <a:rPr lang="en-US" dirty="0"/>
              <a:t>Action Plan </a:t>
            </a:r>
            <a:r>
              <a:rPr lang="en-US" dirty="0"/>
              <a:t>Development Process – Step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400" dirty="0" smtClean="0"/>
              <a:t>Step 4: Create Multi-Year Forest Restoration </a:t>
            </a:r>
            <a:r>
              <a:rPr lang="en-US" sz="2400" dirty="0" smtClean="0"/>
              <a:t>Action Plan</a:t>
            </a:r>
            <a:endParaRPr lang="en-US" sz="2400" dirty="0" smtClean="0"/>
          </a:p>
          <a:p>
            <a:pPr lvl="1"/>
            <a:r>
              <a:rPr lang="en-US" sz="2000" dirty="0" smtClean="0"/>
              <a:t>Populate a 5 fiscal year calendar with specific projects</a:t>
            </a:r>
          </a:p>
          <a:p>
            <a:pPr lvl="1"/>
            <a:r>
              <a:rPr lang="en-US" sz="2000" dirty="0" smtClean="0"/>
              <a:t>Base order of projects on valuation and other considerations</a:t>
            </a:r>
          </a:p>
          <a:p>
            <a:pPr lvl="1"/>
            <a:r>
              <a:rPr lang="en-US" sz="2000" dirty="0" smtClean="0"/>
              <a:t>Do not </a:t>
            </a:r>
            <a:r>
              <a:rPr lang="en-US" sz="2000" dirty="0" smtClean="0"/>
              <a:t>limit</a:t>
            </a:r>
            <a:r>
              <a:rPr lang="en-US" sz="2000" dirty="0" smtClean="0"/>
              <a:t> </a:t>
            </a:r>
            <a:r>
              <a:rPr lang="en-US" sz="2000" dirty="0" smtClean="0"/>
              <a:t>the number of projects – use all of them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Realized and Potential Benefits of </a:t>
            </a:r>
            <a:r>
              <a:rPr lang="en-US" dirty="0" smtClean="0"/>
              <a:t>Process – Collaborative Learning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endParaRPr lang="en-US" sz="2000" dirty="0" smtClean="0"/>
          </a:p>
          <a:p>
            <a:pPr marL="342900" lvl="1" indent="-342900"/>
            <a:r>
              <a:rPr lang="en-US" sz="2000" dirty="0" smtClean="0"/>
              <a:t>Reduced </a:t>
            </a:r>
            <a:r>
              <a:rPr lang="en-US" sz="2000" dirty="0"/>
              <a:t>“why is X project before Y project on the </a:t>
            </a:r>
            <a:r>
              <a:rPr lang="en-US" sz="2000" dirty="0" smtClean="0"/>
              <a:t>list</a:t>
            </a:r>
            <a:r>
              <a:rPr lang="en-US" sz="2000" dirty="0"/>
              <a:t>” questions</a:t>
            </a:r>
          </a:p>
          <a:p>
            <a:pPr marL="342900" lvl="1" indent="-342900"/>
            <a:r>
              <a:rPr lang="en-US" sz="2000" dirty="0"/>
              <a:t>Increased understanding of Working Group collective interests</a:t>
            </a:r>
          </a:p>
          <a:p>
            <a:pPr marL="342900" lvl="1" indent="-342900"/>
            <a:r>
              <a:rPr lang="en-US" sz="2000" dirty="0"/>
              <a:t>Increased transparency as to </a:t>
            </a:r>
            <a:r>
              <a:rPr lang="en-US" sz="2000" dirty="0" smtClean="0"/>
              <a:t>constraints </a:t>
            </a:r>
            <a:r>
              <a:rPr lang="en-US" sz="2000" dirty="0" smtClean="0"/>
              <a:t>that affect pace of restoration</a:t>
            </a:r>
            <a:endParaRPr lang="en-US" sz="2000" dirty="0" smtClean="0"/>
          </a:p>
          <a:p>
            <a:pPr marL="342900" lvl="1" indent="-342900"/>
            <a:r>
              <a:rPr lang="en-US" sz="2000" dirty="0" smtClean="0"/>
              <a:t>Creates </a:t>
            </a:r>
            <a:r>
              <a:rPr lang="en-US" sz="2000" dirty="0" smtClean="0"/>
              <a:t>shared ownership </a:t>
            </a:r>
            <a:r>
              <a:rPr lang="en-US" sz="2000" dirty="0" smtClean="0"/>
              <a:t>of entire </a:t>
            </a:r>
            <a:r>
              <a:rPr lang="en-US" sz="2000" dirty="0"/>
              <a:t>restoration project portfolio across </a:t>
            </a:r>
            <a:r>
              <a:rPr lang="en-US" sz="2000" dirty="0" smtClean="0"/>
              <a:t>Forest– not just for individual projects  </a:t>
            </a:r>
          </a:p>
          <a:p>
            <a:pPr marL="0" lvl="1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794</TotalTime>
  <Words>372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Transparency in Forest-Scale Restoration Action Plan Development: Opening the Black Box</vt:lpstr>
      <vt:lpstr>Forest Service Project Prioritization– A Black Box</vt:lpstr>
      <vt:lpstr>Perception is Reality</vt:lpstr>
      <vt:lpstr>Existing Forest Project Prioritization</vt:lpstr>
      <vt:lpstr>The Forest Restoration Action Plan Development Process – Step 1</vt:lpstr>
      <vt:lpstr>The Forest Restoration Action Plan Development Process – Step 2</vt:lpstr>
      <vt:lpstr>The Forest Restoration Action Plan Development Process – Step 3</vt:lpstr>
      <vt:lpstr>The Forest Restoration Action Plan Development Process – Step 4</vt:lpstr>
      <vt:lpstr>Realized and Potential Benefits of Process – Collaborative Learning </vt:lpstr>
    </vt:vector>
  </TitlesOfParts>
  <Company>USDA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Transparency in Forest-Scale Restoration Strategy Development: Opening the Black Box</dc:title>
  <dc:creator>Dunn, Alex -FS</dc:creator>
  <cp:lastModifiedBy>Dunn, Alex -FS</cp:lastModifiedBy>
  <cp:revision>21</cp:revision>
  <dcterms:created xsi:type="dcterms:W3CDTF">2016-04-19T22:32:07Z</dcterms:created>
  <dcterms:modified xsi:type="dcterms:W3CDTF">2016-04-20T21:56:11Z</dcterms:modified>
</cp:coreProperties>
</file>