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9" autoAdjust="0"/>
    <p:restoredTop sz="94660"/>
  </p:normalViewPr>
  <p:slideViewPr>
    <p:cSldViewPr snapToGrid="0">
      <p:cViewPr varScale="1">
        <p:scale>
          <a:sx n="60" d="100"/>
          <a:sy n="6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FA6391-216C-45B0-9AC5-C4A8F68F3180}" type="doc">
      <dgm:prSet loTypeId="urn:microsoft.com/office/officeart/2005/8/layout/radial3" loCatId="relationship" qsTypeId="urn:microsoft.com/office/officeart/2005/8/quickstyle/simple1#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778A9D5-5EF5-475D-8C52-E90AD6601738}">
      <dgm:prSet phldrT="[Text]" custT="1"/>
      <dgm:spPr/>
      <dgm:t>
        <a:bodyPr/>
        <a:lstStyle/>
        <a:p>
          <a:r>
            <a:rPr lang="en-US" sz="1800" dirty="0" smtClean="0"/>
            <a:t>COLLABORATION:</a:t>
          </a:r>
        </a:p>
        <a:p>
          <a:r>
            <a:rPr lang="en-US" sz="1800" dirty="0" smtClean="0"/>
            <a:t>- Workshops</a:t>
          </a:r>
        </a:p>
        <a:p>
          <a:r>
            <a:rPr lang="en-US" sz="1800" dirty="0" smtClean="0"/>
            <a:t>- Land use policies</a:t>
          </a:r>
        </a:p>
        <a:p>
          <a:r>
            <a:rPr lang="en-US" sz="1800" dirty="0" smtClean="0"/>
            <a:t>- Monitoring &amp; Fieldwork</a:t>
          </a:r>
        </a:p>
        <a:p>
          <a:r>
            <a:rPr lang="en-US" sz="1800" dirty="0" smtClean="0"/>
            <a:t>- Research</a:t>
          </a:r>
        </a:p>
      </dgm:t>
    </dgm:pt>
    <dgm:pt modelId="{5C91E862-3C51-4944-A5C2-6D2934953089}" type="parTrans" cxnId="{0F4CBE93-693A-4F4F-B51C-0487177F1C30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4FDDBCB6-E3FA-441D-BB95-B613CA59A1CB}" type="sibTrans" cxnId="{0F4CBE93-693A-4F4F-B51C-0487177F1C30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2B2E0CFE-2466-4C9A-88BD-41EEAC5C7036}">
      <dgm:prSet phldrT="[Text]" custT="1"/>
      <dgm:spPr/>
      <dgm:t>
        <a:bodyPr/>
        <a:lstStyle/>
        <a:p>
          <a:r>
            <a:rPr lang="en-US" sz="1800" dirty="0" smtClean="0"/>
            <a:t>Rancher Heritage Alliance</a:t>
          </a:r>
          <a:endParaRPr lang="en-US" sz="1800" dirty="0"/>
        </a:p>
      </dgm:t>
    </dgm:pt>
    <dgm:pt modelId="{54CA1216-D8EB-4861-B794-2A4910B6B104}" type="parTrans" cxnId="{55ABC710-0BDA-4C2F-B3F3-0E90F77C82EB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DE169A02-31D5-4ECD-8B0B-CDD8E92A584A}" type="sibTrans" cxnId="{55ABC710-0BDA-4C2F-B3F3-0E90F77C82EB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09B91DB6-64F8-4F46-A522-ADC8B8EEF759}">
      <dgm:prSet phldrT="[Text]" custT="1"/>
      <dgm:spPr/>
      <dgm:t>
        <a:bodyPr/>
        <a:lstStyle/>
        <a:p>
          <a:r>
            <a:rPr lang="en-US" sz="1800" dirty="0" smtClean="0"/>
            <a:t>University Researchers Extension Service</a:t>
          </a:r>
          <a:endParaRPr lang="en-US" sz="1800" dirty="0"/>
        </a:p>
      </dgm:t>
    </dgm:pt>
    <dgm:pt modelId="{7AEEA270-2E23-4DC0-A51D-36AFC1106176}" type="parTrans" cxnId="{1D2C174F-C2CB-4148-85A0-65BD2C0427B3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7F31C35E-5CF3-4F4A-B59E-B4A426CD8B11}" type="sibTrans" cxnId="{1D2C174F-C2CB-4148-85A0-65BD2C0427B3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2748A8A1-09E8-4A59-8B73-1784EB063591}">
      <dgm:prSet phldrT="[Text]" custT="1"/>
      <dgm:spPr/>
      <dgm:t>
        <a:bodyPr/>
        <a:lstStyle/>
        <a:p>
          <a:r>
            <a:rPr lang="en-US" sz="1800" dirty="0" smtClean="0"/>
            <a:t>National Riparian Service Team</a:t>
          </a:r>
          <a:endParaRPr lang="en-US" sz="1800" dirty="0"/>
        </a:p>
      </dgm:t>
    </dgm:pt>
    <dgm:pt modelId="{B504C6C7-BA82-4768-A5BC-B32F1F8C7AC9}" type="parTrans" cxnId="{BD4305C9-51EC-4D5D-B990-332DC228455E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DA3793EC-72DF-4CFF-84D6-E668128E7CAF}" type="sibTrans" cxnId="{BD4305C9-51EC-4D5D-B990-332DC228455E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0CDCD1D2-2CFC-470C-84EF-FB7F73163F8A}">
      <dgm:prSet custT="1"/>
      <dgm:spPr/>
      <dgm:t>
        <a:bodyPr/>
        <a:lstStyle/>
        <a:p>
          <a:r>
            <a:rPr lang="en-US" sz="1800" dirty="0" smtClean="0"/>
            <a:t>USDA Forest Service</a:t>
          </a:r>
          <a:endParaRPr lang="en-US" sz="1800" dirty="0"/>
        </a:p>
      </dgm:t>
    </dgm:pt>
    <dgm:pt modelId="{4C1BBD4C-4D2E-4456-89FF-921B3AA88BD9}" type="parTrans" cxnId="{9F2BF567-6D9D-4E53-BF91-3D105FFE7A64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C9D777F4-6C34-4A11-9B1E-0E09D8C38A8D}" type="sibTrans" cxnId="{9F2BF567-6D9D-4E53-BF91-3D105FFE7A64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C231B2D1-3927-48DE-B78E-41634957DB83}">
      <dgm:prSet custT="1"/>
      <dgm:spPr/>
      <dgm:t>
        <a:bodyPr/>
        <a:lstStyle/>
        <a:p>
          <a:r>
            <a:rPr lang="en-US" sz="1800" dirty="0" smtClean="0"/>
            <a:t>Other Ranchers on ASNF</a:t>
          </a:r>
          <a:endParaRPr lang="en-US" sz="1800" dirty="0"/>
        </a:p>
      </dgm:t>
    </dgm:pt>
    <dgm:pt modelId="{71D27ED5-6DFA-44B1-846E-671FA07535FE}" type="parTrans" cxnId="{E3315842-8817-462F-AA16-4898738BF24D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C9A672FF-EB38-448C-AE38-E923F108F09F}" type="sibTrans" cxnId="{E3315842-8817-462F-AA16-4898738BF24D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E6308876-9D92-4909-9DA7-88B4AE9EC5D1}">
      <dgm:prSet/>
      <dgm:spPr/>
      <dgm:t>
        <a:bodyPr/>
        <a:lstStyle/>
        <a:p>
          <a:endParaRPr lang="en-US" sz="1800" dirty="0">
            <a:solidFill>
              <a:schemeClr val="bg1"/>
            </a:solidFill>
          </a:endParaRPr>
        </a:p>
      </dgm:t>
    </dgm:pt>
    <dgm:pt modelId="{4521ECD8-5759-4774-B96D-41811DDDB32B}" type="parTrans" cxnId="{F420116C-D9A3-48B3-A6B9-A3F70E3CAD87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9CAF2E15-2846-41EC-82AE-2A7393C9BF73}" type="sibTrans" cxnId="{F420116C-D9A3-48B3-A6B9-A3F70E3CAD87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E4D5628F-8576-4687-A7CE-24F36691A946}">
      <dgm:prSet phldrT="[Text]" custT="1"/>
      <dgm:spPr/>
      <dgm:t>
        <a:bodyPr/>
        <a:lstStyle/>
        <a:p>
          <a:r>
            <a:rPr lang="en-US" sz="1800" dirty="0" smtClean="0"/>
            <a:t>Arizona   Game &amp; Fish Dept.</a:t>
          </a:r>
          <a:endParaRPr lang="en-US" sz="1800" dirty="0"/>
        </a:p>
      </dgm:t>
    </dgm:pt>
    <dgm:pt modelId="{63DFFFCF-3208-4F58-849B-09C7C8FAF21F}" type="parTrans" cxnId="{157A3102-8233-42ED-9323-AE7A4567DA6E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76572FDF-EB99-4710-8BE5-6EBD92A6BA91}" type="sibTrans" cxnId="{157A3102-8233-42ED-9323-AE7A4567DA6E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8A16B56E-D7CD-446F-9A41-56D0EFE7A31A}">
      <dgm:prSet phldrT="[Text]" custT="1"/>
      <dgm:spPr/>
      <dgm:t>
        <a:bodyPr/>
        <a:lstStyle/>
        <a:p>
          <a:r>
            <a:rPr lang="en-US" sz="1800" dirty="0" smtClean="0"/>
            <a:t>U.S. Fish &amp; Wildlife Service</a:t>
          </a:r>
          <a:endParaRPr lang="en-US" sz="1800" dirty="0"/>
        </a:p>
      </dgm:t>
    </dgm:pt>
    <dgm:pt modelId="{5077A935-1550-4E19-969D-A43543E60A40}" type="parTrans" cxnId="{9E1170DB-753C-430B-8B8A-98BF4BE20E6B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10351D79-A570-4AC3-899C-1D89065AAAD9}" type="sibTrans" cxnId="{9E1170DB-753C-430B-8B8A-98BF4BE20E6B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D34F0CC5-7060-4441-A90A-C469AB55F499}">
      <dgm:prSet custT="1"/>
      <dgm:spPr/>
      <dgm:t>
        <a:bodyPr/>
        <a:lstStyle/>
        <a:p>
          <a:r>
            <a:rPr lang="en-US" sz="1800" dirty="0" smtClean="0"/>
            <a:t>Environ-mental Groups</a:t>
          </a:r>
          <a:endParaRPr lang="en-US" sz="1800" dirty="0"/>
        </a:p>
      </dgm:t>
    </dgm:pt>
    <dgm:pt modelId="{017F1BC0-A969-49BC-880C-F8CF75EE1F19}" type="parTrans" cxnId="{4533513B-12E9-487B-9698-6B22413B21CB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173ABA1C-45FC-46F0-957E-9170511AD3DF}" type="sibTrans" cxnId="{4533513B-12E9-487B-9698-6B22413B21CB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C8C1CB0E-AECA-4E74-B9EA-9A7D3A55CAB7}" type="pres">
      <dgm:prSet presAssocID="{CCFA6391-216C-45B0-9AC5-C4A8F68F318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296323-DEA0-44BA-BF3D-0DE3499F0F16}" type="pres">
      <dgm:prSet presAssocID="{CCFA6391-216C-45B0-9AC5-C4A8F68F3180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41A803CB-0209-4817-8172-EE22EDC49FFD}" type="pres">
      <dgm:prSet presAssocID="{0778A9D5-5EF5-475D-8C52-E90AD6601738}" presName="centerShape" presStyleLbl="vennNode1" presStyleIdx="0" presStyleCnt="9" custScaleX="89297" custScaleY="91550" custLinFactNeighborX="-541" custLinFactNeighborY="-541"/>
      <dgm:spPr/>
      <dgm:t>
        <a:bodyPr/>
        <a:lstStyle/>
        <a:p>
          <a:endParaRPr lang="en-US"/>
        </a:p>
      </dgm:t>
    </dgm:pt>
    <dgm:pt modelId="{0F9913F0-A762-4FB1-90B6-F30E003FAD34}" type="pres">
      <dgm:prSet presAssocID="{2B2E0CFE-2466-4C9A-88BD-41EEAC5C7036}" presName="node" presStyleLbl="vennNode1" presStyleIdx="1" presStyleCnt="9" custRadScaleRad="1017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3F771-996F-43DB-B79C-ABA2FC040ABE}" type="pres">
      <dgm:prSet presAssocID="{09B91DB6-64F8-4F46-A522-ADC8B8EEF759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A415E0-9B33-44D1-9FDC-C077B8F2E217}" type="pres">
      <dgm:prSet presAssocID="{C231B2D1-3927-48DE-B78E-41634957DB83}" presName="node" presStyleLbl="venn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515282-052E-4C23-BED9-1C2784607813}" type="pres">
      <dgm:prSet presAssocID="{D34F0CC5-7060-4441-A90A-C469AB55F499}" presName="node" presStyleLbl="venn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DB43B7-8E47-4163-BCDA-AD410670F35C}" type="pres">
      <dgm:prSet presAssocID="{2748A8A1-09E8-4A59-8B73-1784EB063591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48F1A-7DD0-43A5-9939-CCC9E5115AAA}" type="pres">
      <dgm:prSet presAssocID="{E4D5628F-8576-4687-A7CE-24F36691A946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593D6A-F14D-4688-B0F0-6EC03B9C7764}" type="pres">
      <dgm:prSet presAssocID="{8A16B56E-D7CD-446F-9A41-56D0EFE7A31A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82CAB-4051-491E-AD03-C90F8ACDAB1E}" type="pres">
      <dgm:prSet presAssocID="{0CDCD1D2-2CFC-470C-84EF-FB7F73163F8A}" presName="node" presStyleLbl="venn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33513B-12E9-487B-9698-6B22413B21CB}" srcId="{0778A9D5-5EF5-475D-8C52-E90AD6601738}" destId="{D34F0CC5-7060-4441-A90A-C469AB55F499}" srcOrd="3" destOrd="0" parTransId="{017F1BC0-A969-49BC-880C-F8CF75EE1F19}" sibTransId="{173ABA1C-45FC-46F0-957E-9170511AD3DF}"/>
    <dgm:cxn modelId="{0F4CBE93-693A-4F4F-B51C-0487177F1C30}" srcId="{CCFA6391-216C-45B0-9AC5-C4A8F68F3180}" destId="{0778A9D5-5EF5-475D-8C52-E90AD6601738}" srcOrd="0" destOrd="0" parTransId="{5C91E862-3C51-4944-A5C2-6D2934953089}" sibTransId="{4FDDBCB6-E3FA-441D-BB95-B613CA59A1CB}"/>
    <dgm:cxn modelId="{EEA3218E-AB09-42A8-B466-DC3BFC74E523}" type="presOf" srcId="{E4D5628F-8576-4687-A7CE-24F36691A946}" destId="{D7E48F1A-7DD0-43A5-9939-CCC9E5115AAA}" srcOrd="0" destOrd="0" presId="urn:microsoft.com/office/officeart/2005/8/layout/radial3"/>
    <dgm:cxn modelId="{790BAD20-6A08-444B-9B1F-CD4A24B1C6BC}" type="presOf" srcId="{8A16B56E-D7CD-446F-9A41-56D0EFE7A31A}" destId="{9A593D6A-F14D-4688-B0F0-6EC03B9C7764}" srcOrd="0" destOrd="0" presId="urn:microsoft.com/office/officeart/2005/8/layout/radial3"/>
    <dgm:cxn modelId="{5FD9B537-89EF-4810-9910-CDFC04BF4876}" type="presOf" srcId="{CCFA6391-216C-45B0-9AC5-C4A8F68F3180}" destId="{C8C1CB0E-AECA-4E74-B9EA-9A7D3A55CAB7}" srcOrd="0" destOrd="0" presId="urn:microsoft.com/office/officeart/2005/8/layout/radial3"/>
    <dgm:cxn modelId="{F420116C-D9A3-48B3-A6B9-A3F70E3CAD87}" srcId="{CCFA6391-216C-45B0-9AC5-C4A8F68F3180}" destId="{E6308876-9D92-4909-9DA7-88B4AE9EC5D1}" srcOrd="1" destOrd="0" parTransId="{4521ECD8-5759-4774-B96D-41811DDDB32B}" sibTransId="{9CAF2E15-2846-41EC-82AE-2A7393C9BF73}"/>
    <dgm:cxn modelId="{9F2BF567-6D9D-4E53-BF91-3D105FFE7A64}" srcId="{0778A9D5-5EF5-475D-8C52-E90AD6601738}" destId="{0CDCD1D2-2CFC-470C-84EF-FB7F73163F8A}" srcOrd="7" destOrd="0" parTransId="{4C1BBD4C-4D2E-4456-89FF-921B3AA88BD9}" sibTransId="{C9D777F4-6C34-4A11-9B1E-0E09D8C38A8D}"/>
    <dgm:cxn modelId="{EECC358A-91F4-41F6-B58B-4B15EEE9B4A1}" type="presOf" srcId="{2748A8A1-09E8-4A59-8B73-1784EB063591}" destId="{CCDB43B7-8E47-4163-BCDA-AD410670F35C}" srcOrd="0" destOrd="0" presId="urn:microsoft.com/office/officeart/2005/8/layout/radial3"/>
    <dgm:cxn modelId="{BD4305C9-51EC-4D5D-B990-332DC228455E}" srcId="{0778A9D5-5EF5-475D-8C52-E90AD6601738}" destId="{2748A8A1-09E8-4A59-8B73-1784EB063591}" srcOrd="4" destOrd="0" parTransId="{B504C6C7-BA82-4768-A5BC-B32F1F8C7AC9}" sibTransId="{DA3793EC-72DF-4CFF-84D6-E668128E7CAF}"/>
    <dgm:cxn modelId="{157A3102-8233-42ED-9323-AE7A4567DA6E}" srcId="{0778A9D5-5EF5-475D-8C52-E90AD6601738}" destId="{E4D5628F-8576-4687-A7CE-24F36691A946}" srcOrd="5" destOrd="0" parTransId="{63DFFFCF-3208-4F58-849B-09C7C8FAF21F}" sibTransId="{76572FDF-EB99-4710-8BE5-6EBD92A6BA91}"/>
    <dgm:cxn modelId="{E78CA1BC-A236-4A0C-B092-32E2313512CD}" type="presOf" srcId="{09B91DB6-64F8-4F46-A522-ADC8B8EEF759}" destId="{EDF3F771-996F-43DB-B79C-ABA2FC040ABE}" srcOrd="0" destOrd="0" presId="urn:microsoft.com/office/officeart/2005/8/layout/radial3"/>
    <dgm:cxn modelId="{BA76EE90-D3F9-4010-A613-16E3E036F224}" type="presOf" srcId="{D34F0CC5-7060-4441-A90A-C469AB55F499}" destId="{D0515282-052E-4C23-BED9-1C2784607813}" srcOrd="0" destOrd="0" presId="urn:microsoft.com/office/officeart/2005/8/layout/radial3"/>
    <dgm:cxn modelId="{D278BD00-D75D-4A7A-AD86-DD6654E1BA95}" type="presOf" srcId="{0778A9D5-5EF5-475D-8C52-E90AD6601738}" destId="{41A803CB-0209-4817-8172-EE22EDC49FFD}" srcOrd="0" destOrd="0" presId="urn:microsoft.com/office/officeart/2005/8/layout/radial3"/>
    <dgm:cxn modelId="{9E1170DB-753C-430B-8B8A-98BF4BE20E6B}" srcId="{0778A9D5-5EF5-475D-8C52-E90AD6601738}" destId="{8A16B56E-D7CD-446F-9A41-56D0EFE7A31A}" srcOrd="6" destOrd="0" parTransId="{5077A935-1550-4E19-969D-A43543E60A40}" sibTransId="{10351D79-A570-4AC3-899C-1D89065AAAD9}"/>
    <dgm:cxn modelId="{17692CCD-2A3E-4E64-80A5-77DEC9A0438A}" type="presOf" srcId="{0CDCD1D2-2CFC-470C-84EF-FB7F73163F8A}" destId="{68F82CAB-4051-491E-AD03-C90F8ACDAB1E}" srcOrd="0" destOrd="0" presId="urn:microsoft.com/office/officeart/2005/8/layout/radial3"/>
    <dgm:cxn modelId="{1D2C174F-C2CB-4148-85A0-65BD2C0427B3}" srcId="{0778A9D5-5EF5-475D-8C52-E90AD6601738}" destId="{09B91DB6-64F8-4F46-A522-ADC8B8EEF759}" srcOrd="1" destOrd="0" parTransId="{7AEEA270-2E23-4DC0-A51D-36AFC1106176}" sibTransId="{7F31C35E-5CF3-4F4A-B59E-B4A426CD8B11}"/>
    <dgm:cxn modelId="{55ABC710-0BDA-4C2F-B3F3-0E90F77C82EB}" srcId="{0778A9D5-5EF5-475D-8C52-E90AD6601738}" destId="{2B2E0CFE-2466-4C9A-88BD-41EEAC5C7036}" srcOrd="0" destOrd="0" parTransId="{54CA1216-D8EB-4861-B794-2A4910B6B104}" sibTransId="{DE169A02-31D5-4ECD-8B0B-CDD8E92A584A}"/>
    <dgm:cxn modelId="{E3315842-8817-462F-AA16-4898738BF24D}" srcId="{0778A9D5-5EF5-475D-8C52-E90AD6601738}" destId="{C231B2D1-3927-48DE-B78E-41634957DB83}" srcOrd="2" destOrd="0" parTransId="{71D27ED5-6DFA-44B1-846E-671FA07535FE}" sibTransId="{C9A672FF-EB38-448C-AE38-E923F108F09F}"/>
    <dgm:cxn modelId="{771B5572-AAF3-4E8E-A36D-5C0D2CCC1117}" type="presOf" srcId="{2B2E0CFE-2466-4C9A-88BD-41EEAC5C7036}" destId="{0F9913F0-A762-4FB1-90B6-F30E003FAD34}" srcOrd="0" destOrd="0" presId="urn:microsoft.com/office/officeart/2005/8/layout/radial3"/>
    <dgm:cxn modelId="{71E4FE5E-B9FB-47F7-9005-7C741A7F319F}" type="presOf" srcId="{C231B2D1-3927-48DE-B78E-41634957DB83}" destId="{E7A415E0-9B33-44D1-9FDC-C077B8F2E217}" srcOrd="0" destOrd="0" presId="urn:microsoft.com/office/officeart/2005/8/layout/radial3"/>
    <dgm:cxn modelId="{1FFA2F94-C7D6-4947-ADE0-9512A3BF82F4}" type="presParOf" srcId="{C8C1CB0E-AECA-4E74-B9EA-9A7D3A55CAB7}" destId="{BD296323-DEA0-44BA-BF3D-0DE3499F0F16}" srcOrd="0" destOrd="0" presId="urn:microsoft.com/office/officeart/2005/8/layout/radial3"/>
    <dgm:cxn modelId="{A0A2DD78-8245-4300-BF83-9690C44BFC38}" type="presParOf" srcId="{BD296323-DEA0-44BA-BF3D-0DE3499F0F16}" destId="{41A803CB-0209-4817-8172-EE22EDC49FFD}" srcOrd="0" destOrd="0" presId="urn:microsoft.com/office/officeart/2005/8/layout/radial3"/>
    <dgm:cxn modelId="{E078B17C-BE29-41AE-80E0-03F005E035DD}" type="presParOf" srcId="{BD296323-DEA0-44BA-BF3D-0DE3499F0F16}" destId="{0F9913F0-A762-4FB1-90B6-F30E003FAD34}" srcOrd="1" destOrd="0" presId="urn:microsoft.com/office/officeart/2005/8/layout/radial3"/>
    <dgm:cxn modelId="{70B46E14-97F0-4F14-9AED-F8233ED61DC5}" type="presParOf" srcId="{BD296323-DEA0-44BA-BF3D-0DE3499F0F16}" destId="{EDF3F771-996F-43DB-B79C-ABA2FC040ABE}" srcOrd="2" destOrd="0" presId="urn:microsoft.com/office/officeart/2005/8/layout/radial3"/>
    <dgm:cxn modelId="{3A403F72-1C7F-4843-93E4-F56DDCF1E56F}" type="presParOf" srcId="{BD296323-DEA0-44BA-BF3D-0DE3499F0F16}" destId="{E7A415E0-9B33-44D1-9FDC-C077B8F2E217}" srcOrd="3" destOrd="0" presId="urn:microsoft.com/office/officeart/2005/8/layout/radial3"/>
    <dgm:cxn modelId="{8F402AE2-B68F-41DC-A772-D330EA111C39}" type="presParOf" srcId="{BD296323-DEA0-44BA-BF3D-0DE3499F0F16}" destId="{D0515282-052E-4C23-BED9-1C2784607813}" srcOrd="4" destOrd="0" presId="urn:microsoft.com/office/officeart/2005/8/layout/radial3"/>
    <dgm:cxn modelId="{175E5A6B-48E4-49C5-8053-71D74D23459C}" type="presParOf" srcId="{BD296323-DEA0-44BA-BF3D-0DE3499F0F16}" destId="{CCDB43B7-8E47-4163-BCDA-AD410670F35C}" srcOrd="5" destOrd="0" presId="urn:microsoft.com/office/officeart/2005/8/layout/radial3"/>
    <dgm:cxn modelId="{790D25A2-B0AF-41E1-BE32-45EC855FE0F6}" type="presParOf" srcId="{BD296323-DEA0-44BA-BF3D-0DE3499F0F16}" destId="{D7E48F1A-7DD0-43A5-9939-CCC9E5115AAA}" srcOrd="6" destOrd="0" presId="urn:microsoft.com/office/officeart/2005/8/layout/radial3"/>
    <dgm:cxn modelId="{AD292598-7265-4108-96A4-4BD2F63E54EE}" type="presParOf" srcId="{BD296323-DEA0-44BA-BF3D-0DE3499F0F16}" destId="{9A593D6A-F14D-4688-B0F0-6EC03B9C7764}" srcOrd="7" destOrd="0" presId="urn:microsoft.com/office/officeart/2005/8/layout/radial3"/>
    <dgm:cxn modelId="{30BEA095-FB28-4890-8025-68895141C8FC}" type="presParOf" srcId="{BD296323-DEA0-44BA-BF3D-0DE3499F0F16}" destId="{68F82CAB-4051-491E-AD03-C90F8ACDAB1E}" srcOrd="8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803CB-0209-4817-8172-EE22EDC49FFD}">
      <dsp:nvSpPr>
        <dsp:cNvPr id="0" name=""/>
        <dsp:cNvSpPr/>
      </dsp:nvSpPr>
      <dsp:spPr>
        <a:xfrm>
          <a:off x="2466701" y="1513258"/>
          <a:ext cx="3094953" cy="317304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COLLABORATION: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- Workshops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- Land use policies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- Monitoring &amp; Fieldwork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- Research</a:t>
          </a:r>
        </a:p>
      </dsp:txBody>
      <dsp:txXfrm>
        <a:off x="2919946" y="1977939"/>
        <a:ext cx="2188463" cy="2243678"/>
      </dsp:txXfrm>
    </dsp:sp>
    <dsp:sp modelId="{0F9913F0-A762-4FB1-90B6-F30E003FAD34}">
      <dsp:nvSpPr>
        <dsp:cNvPr id="0" name=""/>
        <dsp:cNvSpPr/>
      </dsp:nvSpPr>
      <dsp:spPr>
        <a:xfrm>
          <a:off x="3172122" y="0"/>
          <a:ext cx="1732954" cy="1732954"/>
        </a:xfrm>
        <a:prstGeom prst="ellipse">
          <a:avLst/>
        </a:prstGeom>
        <a:solidFill>
          <a:schemeClr val="accent4">
            <a:alpha val="50000"/>
            <a:hueOff val="1299462"/>
            <a:satOff val="-5996"/>
            <a:lumOff val="2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Rancher Heritage Alliance</a:t>
          </a:r>
          <a:endParaRPr lang="en-US" sz="1800" kern="1200" dirty="0"/>
        </a:p>
      </dsp:txBody>
      <dsp:txXfrm>
        <a:off x="3425907" y="253785"/>
        <a:ext cx="1225384" cy="1225384"/>
      </dsp:txXfrm>
    </dsp:sp>
    <dsp:sp modelId="{EDF3F771-996F-43DB-B79C-ABA2FC040ABE}">
      <dsp:nvSpPr>
        <dsp:cNvPr id="0" name=""/>
        <dsp:cNvSpPr/>
      </dsp:nvSpPr>
      <dsp:spPr>
        <a:xfrm>
          <a:off x="4768136" y="661709"/>
          <a:ext cx="1732954" cy="1732954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University Researchers Extension Service</a:t>
          </a:r>
          <a:endParaRPr lang="en-US" sz="1800" kern="1200" dirty="0"/>
        </a:p>
      </dsp:txBody>
      <dsp:txXfrm>
        <a:off x="5021921" y="915494"/>
        <a:ext cx="1225384" cy="1225384"/>
      </dsp:txXfrm>
    </dsp:sp>
    <dsp:sp modelId="{E7A415E0-9B33-44D1-9FDC-C077B8F2E217}">
      <dsp:nvSpPr>
        <dsp:cNvPr id="0" name=""/>
        <dsp:cNvSpPr/>
      </dsp:nvSpPr>
      <dsp:spPr>
        <a:xfrm>
          <a:off x="5429226" y="2257722"/>
          <a:ext cx="1732954" cy="1732954"/>
        </a:xfrm>
        <a:prstGeom prst="ellipse">
          <a:avLst/>
        </a:prstGeom>
        <a:solidFill>
          <a:schemeClr val="accent4">
            <a:alpha val="50000"/>
            <a:hueOff val="3898385"/>
            <a:satOff val="-17988"/>
            <a:lumOff val="6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Other Ranchers on ASNF</a:t>
          </a:r>
          <a:endParaRPr lang="en-US" sz="1800" kern="1200" dirty="0"/>
        </a:p>
      </dsp:txBody>
      <dsp:txXfrm>
        <a:off x="5683011" y="2511507"/>
        <a:ext cx="1225384" cy="1225384"/>
      </dsp:txXfrm>
    </dsp:sp>
    <dsp:sp modelId="{D0515282-052E-4C23-BED9-1C2784607813}">
      <dsp:nvSpPr>
        <dsp:cNvPr id="0" name=""/>
        <dsp:cNvSpPr/>
      </dsp:nvSpPr>
      <dsp:spPr>
        <a:xfrm>
          <a:off x="4768136" y="3853736"/>
          <a:ext cx="1732954" cy="1732954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Environ-mental Groups</a:t>
          </a:r>
          <a:endParaRPr lang="en-US" sz="1800" kern="1200" dirty="0"/>
        </a:p>
      </dsp:txBody>
      <dsp:txXfrm>
        <a:off x="5021921" y="4107521"/>
        <a:ext cx="1225384" cy="1225384"/>
      </dsp:txXfrm>
    </dsp:sp>
    <dsp:sp modelId="{CCDB43B7-8E47-4163-BCDA-AD410670F35C}">
      <dsp:nvSpPr>
        <dsp:cNvPr id="0" name=""/>
        <dsp:cNvSpPr/>
      </dsp:nvSpPr>
      <dsp:spPr>
        <a:xfrm>
          <a:off x="3172122" y="4514826"/>
          <a:ext cx="1732954" cy="1732954"/>
        </a:xfrm>
        <a:prstGeom prst="ellipse">
          <a:avLst/>
        </a:prstGeom>
        <a:solidFill>
          <a:schemeClr val="accent4">
            <a:alpha val="50000"/>
            <a:hueOff val="6497308"/>
            <a:satOff val="-29980"/>
            <a:lumOff val="11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National Riparian Service Team</a:t>
          </a:r>
          <a:endParaRPr lang="en-US" sz="1800" kern="1200" dirty="0"/>
        </a:p>
      </dsp:txBody>
      <dsp:txXfrm>
        <a:off x="3425907" y="4768611"/>
        <a:ext cx="1225384" cy="1225384"/>
      </dsp:txXfrm>
    </dsp:sp>
    <dsp:sp modelId="{D7E48F1A-7DD0-43A5-9939-CCC9E5115AAA}">
      <dsp:nvSpPr>
        <dsp:cNvPr id="0" name=""/>
        <dsp:cNvSpPr/>
      </dsp:nvSpPr>
      <dsp:spPr>
        <a:xfrm>
          <a:off x="1576109" y="3853736"/>
          <a:ext cx="1732954" cy="1732954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Arizona   Game &amp; Fish Dept.</a:t>
          </a:r>
          <a:endParaRPr lang="en-US" sz="1800" kern="1200" dirty="0"/>
        </a:p>
      </dsp:txBody>
      <dsp:txXfrm>
        <a:off x="1829894" y="4107521"/>
        <a:ext cx="1225384" cy="1225384"/>
      </dsp:txXfrm>
    </dsp:sp>
    <dsp:sp modelId="{9A593D6A-F14D-4688-B0F0-6EC03B9C7764}">
      <dsp:nvSpPr>
        <dsp:cNvPr id="0" name=""/>
        <dsp:cNvSpPr/>
      </dsp:nvSpPr>
      <dsp:spPr>
        <a:xfrm>
          <a:off x="915018" y="2257722"/>
          <a:ext cx="1732954" cy="1732954"/>
        </a:xfrm>
        <a:prstGeom prst="ellipse">
          <a:avLst/>
        </a:prstGeom>
        <a:solidFill>
          <a:schemeClr val="accent4">
            <a:alpha val="50000"/>
            <a:hueOff val="9096231"/>
            <a:satOff val="-41972"/>
            <a:lumOff val="15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U.S. Fish &amp; Wildlife Service</a:t>
          </a:r>
          <a:endParaRPr lang="en-US" sz="1800" kern="1200" dirty="0"/>
        </a:p>
      </dsp:txBody>
      <dsp:txXfrm>
        <a:off x="1168803" y="2511507"/>
        <a:ext cx="1225384" cy="1225384"/>
      </dsp:txXfrm>
    </dsp:sp>
    <dsp:sp modelId="{68F82CAB-4051-491E-AD03-C90F8ACDAB1E}">
      <dsp:nvSpPr>
        <dsp:cNvPr id="0" name=""/>
        <dsp:cNvSpPr/>
      </dsp:nvSpPr>
      <dsp:spPr>
        <a:xfrm>
          <a:off x="1576109" y="661709"/>
          <a:ext cx="1732954" cy="1732954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USDA Forest Service</a:t>
          </a:r>
          <a:endParaRPr lang="en-US" sz="1800" kern="1200" dirty="0"/>
        </a:p>
      </dsp:txBody>
      <dsp:txXfrm>
        <a:off x="1829894" y="915494"/>
        <a:ext cx="1225384" cy="1225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4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06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6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9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70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7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3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06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7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66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6BB41-99C5-4883-B966-27325699D74B}" type="datetimeFigureOut">
              <a:rPr lang="en-US" smtClean="0"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B710E-F335-49BF-B6E4-144F1F14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1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2872" y="337776"/>
            <a:ext cx="101867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cap="all" dirty="0" smtClean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10 Commandments of </a:t>
            </a:r>
          </a:p>
          <a:p>
            <a:pPr algn="ctr"/>
            <a:endParaRPr lang="en-US" sz="2400" b="1" cap="all" dirty="0" smtClean="0">
              <a:solidFill>
                <a:srgbClr val="00000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cap="all" dirty="0" smtClean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 partner and collaborative monitoring on federal </a:t>
            </a:r>
            <a:r>
              <a:rPr lang="en-US" sz="2400" b="1" cap="all" dirty="0" smtClean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Rangelands</a:t>
            </a:r>
            <a:endParaRPr lang="en-US" sz="2400" b="1" cap="all" dirty="0" smtClean="0">
              <a:solidFill>
                <a:srgbClr val="00000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>
              <a:solidFill>
                <a:srgbClr val="00000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 smtClean="0">
              <a:solidFill>
                <a:srgbClr val="00000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>
              <a:solidFill>
                <a:srgbClr val="00000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 smtClean="0">
              <a:solidFill>
                <a:srgbClr val="00000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>
              <a:solidFill>
                <a:srgbClr val="00000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 smtClean="0">
              <a:solidFill>
                <a:srgbClr val="00000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>
              <a:solidFill>
                <a:srgbClr val="00000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 smtClean="0">
              <a:solidFill>
                <a:srgbClr val="00000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b="1" cap="all" dirty="0">
              <a:solidFill>
                <a:srgbClr val="000000"/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3" y="2408118"/>
            <a:ext cx="5849304" cy="3901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19" y="2408118"/>
            <a:ext cx="5201920" cy="3901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17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0863" y="0"/>
            <a:ext cx="10186737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cap="all" dirty="0" smtClean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10 </a:t>
            </a:r>
            <a:r>
              <a:rPr lang="en-US" sz="2000" b="1" cap="all" dirty="0" smtClean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Commandments: </a:t>
            </a:r>
            <a:endParaRPr lang="en-US" sz="20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Recognize building a program will take 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time.</a:t>
            </a:r>
            <a:endParaRPr lang="en-US" sz="2000" b="1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endParaRPr lang="en-US" sz="9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with county and state level cooperative extension if possible.</a:t>
            </a:r>
          </a:p>
          <a:p>
            <a:pPr marL="457200" indent="-457200">
              <a:buAutoNum type="arabicParenR"/>
            </a:pPr>
            <a:endParaRPr lang="en-US" sz="900" b="1" cap="all" dirty="0" smtClean="0">
              <a:solidFill>
                <a:srgbClr val="00000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at all possible utilize common data elements across jurisdictional 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boundaries.</a:t>
            </a:r>
            <a:endParaRPr lang="en-US" sz="2000" b="1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endParaRPr lang="en-US" sz="900" b="1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that Everyone owns the data and accepts the data</a:t>
            </a:r>
          </a:p>
          <a:p>
            <a:pPr marL="457200" indent="-457200">
              <a:buFontTx/>
              <a:buAutoNum type="arabicParenR"/>
            </a:pPr>
            <a:endParaRPr lang="en-US" sz="9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technology as a tool not only for data management but as a communication tool- Vegetation GIS Data system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arenR"/>
            </a:pPr>
            <a:endParaRPr lang="en-US" sz="900" b="1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 everyone to the field, collect the data together and review the data together---at least in the 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beginning.</a:t>
            </a:r>
            <a:endParaRPr lang="en-US" sz="2000" b="1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endParaRPr lang="en-US" sz="9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training and educational Opportunities- Workshops which also address items of social and Economic 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Interests. </a:t>
            </a:r>
            <a:endParaRPr lang="en-US" sz="20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endParaRPr lang="en-US" sz="9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the resources do the talking, not agendas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arenR"/>
            </a:pPr>
            <a:endParaRPr lang="en-US" sz="9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Recognize other’s Leadership 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Abilities.</a:t>
            </a:r>
            <a:endParaRPr lang="en-US" sz="2000" b="1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endParaRPr lang="en-US" sz="900" b="1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arenR"/>
            </a:pP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honest,  Transparent, and open to the ideas of 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others.  Recognize some may be coming to the discussion with anger, fear and trepidation. </a:t>
            </a:r>
            <a:endParaRPr lang="en-US" sz="20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2" b="16544"/>
          <a:stretch/>
        </p:blipFill>
        <p:spPr>
          <a:xfrm>
            <a:off x="1557868" y="1049866"/>
            <a:ext cx="9144000" cy="46397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489200" y="386601"/>
            <a:ext cx="7653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Recognize building a program will take time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7868" y="6076200"/>
            <a:ext cx="9956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 of like training a horse to relax on a couch.   </a:t>
            </a:r>
          </a:p>
          <a:p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(Apparently it can be done, but takes time)</a:t>
            </a:r>
            <a:endParaRPr lang="en-US" sz="20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518" y="257861"/>
            <a:ext cx="84541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with county and state level cooperative extension if possible.</a:t>
            </a:r>
          </a:p>
          <a:p>
            <a:endParaRPr lang="en-US" sz="1000" b="1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folks ranchers turn to for information. </a:t>
            </a:r>
          </a:p>
          <a:p>
            <a:endParaRPr lang="en-US" sz="1000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This </a:t>
            </a:r>
            <a:r>
              <a:rPr lang="en-US" sz="2000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for Local </a:t>
            </a:r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Agricultural Leadership to be 	</a:t>
            </a:r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involved.</a:t>
            </a:r>
            <a:endParaRPr lang="en-US" sz="2000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Extension’s expertise is education and outreach</a:t>
            </a:r>
          </a:p>
          <a:p>
            <a:endParaRPr lang="en-US" sz="1000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Forest Service can use </a:t>
            </a:r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Cost-Reimbursable </a:t>
            </a:r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Agreement.</a:t>
            </a:r>
          </a:p>
          <a:p>
            <a:r>
              <a:rPr lang="en-US" sz="2000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3" name="Rectangle 2"/>
          <p:cNvSpPr/>
          <p:nvPr/>
        </p:nvSpPr>
        <p:spPr>
          <a:xfrm>
            <a:off x="5845565" y="5441385"/>
            <a:ext cx="6464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at all possible utilize common data elements 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across jurisdictional boundaries</a:t>
            </a:r>
            <a:endParaRPr lang="en-US" sz="20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215" y="257861"/>
            <a:ext cx="3567363" cy="475648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8" y="3120183"/>
            <a:ext cx="5236614" cy="34910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69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0" y="34570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that Everyone owns the data and accepts the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798" y="525659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technology </a:t>
            </a: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tool not only for data management but as a communication tool- Vegetation GIS Data system.</a:t>
            </a:r>
          </a:p>
        </p:txBody>
      </p:sp>
      <p:sp>
        <p:nvSpPr>
          <p:cNvPr id="4" name="Rectangle 3"/>
          <p:cNvSpPr/>
          <p:nvPr/>
        </p:nvSpPr>
        <p:spPr>
          <a:xfrm>
            <a:off x="7916100" y="6210700"/>
            <a:ext cx="2455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https://vgs.arizona.edu/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3816" t="-608" r="10183" b="16233"/>
          <a:stretch/>
        </p:blipFill>
        <p:spPr>
          <a:xfrm>
            <a:off x="6096000" y="1253067"/>
            <a:ext cx="6069775" cy="46795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8" y="699644"/>
            <a:ext cx="5813790" cy="43603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05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267" y="249106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 everyone to the field, collect the data together and review the data together---at least in the 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beginning</a:t>
            </a:r>
          </a:p>
          <a:p>
            <a:endParaRPr lang="en-US" sz="10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Builds trust in the process, the data</a:t>
            </a:r>
          </a:p>
          <a:p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each other.</a:t>
            </a:r>
            <a:endParaRPr lang="en-US" sz="2000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9735" y="4768907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training and educational Opportunities- Workshops which also address items of social and Economic Interests </a:t>
            </a:r>
            <a:endParaRPr lang="en-US" sz="20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5" y="433209"/>
            <a:ext cx="6140027" cy="41253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7" y="2523066"/>
            <a:ext cx="5576711" cy="41825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91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83489" y="391181"/>
            <a:ext cx="553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the resources do the talking, </a:t>
            </a:r>
            <a:endParaRPr lang="en-US" sz="2000" b="1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agendas</a:t>
            </a:r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567" y="4743181"/>
            <a:ext cx="62103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Recognize other’s 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Leadership Abilities</a:t>
            </a:r>
          </a:p>
          <a:p>
            <a:endParaRPr lang="en-US" sz="10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also builds trust and taps into other </a:t>
            </a:r>
            <a:r>
              <a:rPr lang="en-US" sz="2000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 sets such as economic and social expertise. </a:t>
            </a:r>
            <a:endParaRPr lang="en-US" sz="2000" cap="all" dirty="0" smtClean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6" y="2634317"/>
            <a:ext cx="5414953" cy="4061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7" y="91533"/>
            <a:ext cx="5688100" cy="42841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750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533" y="390435"/>
            <a:ext cx="11650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honest,  Transparent, and open to the ideas of others.  Recognize some may be coming to the discussion with anger, fear and trepidation. </a:t>
            </a:r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Collaboration can’t be forced.</a:t>
            </a:r>
            <a:endParaRPr lang="en-US" sz="20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2533" y="6181636"/>
            <a:ext cx="11650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when in doubt…always have good food available.  Breaking Bread together is a good thing!!</a:t>
            </a:r>
            <a:endParaRPr lang="en-US" sz="20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08" y="1501470"/>
            <a:ext cx="6415525" cy="42770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64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43718767"/>
              </p:ext>
            </p:extLst>
          </p:nvPr>
        </p:nvGraphicFramePr>
        <p:xfrm>
          <a:off x="2057400" y="609600"/>
          <a:ext cx="80772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559245" y="286434"/>
            <a:ext cx="2996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cap="all" dirty="0" smtClean="0">
                <a:solidFill>
                  <a:srgbClr val="00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</a:t>
            </a:r>
            <a:endParaRPr lang="en-US" sz="3600" b="1" cap="all" dirty="0">
              <a:solidFill>
                <a:srgbClr val="000000"/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4139</TotalTime>
  <Words>421</Words>
  <Application>Microsoft Office PowerPoint</Application>
  <PresentationFormat>Widescreen</PresentationFormat>
  <Paragraphs>73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Gill Sans MT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Dyess, Judith -FS</dc:creator>
  <cp:lastModifiedBy>Dyess, Judith -FS</cp:lastModifiedBy>
  <cp:revision>29</cp:revision>
  <dcterms:created xsi:type="dcterms:W3CDTF">2016-04-09T04:55:31Z</dcterms:created>
  <dcterms:modified xsi:type="dcterms:W3CDTF">2016-04-15T15:26:02Z</dcterms:modified>
</cp:coreProperties>
</file>