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style1.xml" ContentType="application/vnd.ms-office.chartstyle+xml"/>
  <Override PartName="/ppt/charts/colors1.xml" ContentType="application/vnd.ms-office.chartcolorstyle+xml"/>
  <Override PartName="/ppt/charts/chart3.xml" ContentType="application/vnd.openxmlformats-officedocument.drawingml.chart+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28"/>
  </p:notesMasterIdLst>
  <p:handoutMasterIdLst>
    <p:handoutMasterId r:id="rId29"/>
  </p:handoutMasterIdLst>
  <p:sldIdLst>
    <p:sldId id="290" r:id="rId2"/>
    <p:sldId id="293" r:id="rId3"/>
    <p:sldId id="294" r:id="rId4"/>
    <p:sldId id="295" r:id="rId5"/>
    <p:sldId id="292" r:id="rId6"/>
    <p:sldId id="303" r:id="rId7"/>
    <p:sldId id="308" r:id="rId8"/>
    <p:sldId id="304" r:id="rId9"/>
    <p:sldId id="309" r:id="rId10"/>
    <p:sldId id="310" r:id="rId11"/>
    <p:sldId id="311" r:id="rId12"/>
    <p:sldId id="305" r:id="rId13"/>
    <p:sldId id="312" r:id="rId14"/>
    <p:sldId id="313" r:id="rId15"/>
    <p:sldId id="315" r:id="rId16"/>
    <p:sldId id="316" r:id="rId17"/>
    <p:sldId id="318" r:id="rId18"/>
    <p:sldId id="319" r:id="rId19"/>
    <p:sldId id="317" r:id="rId20"/>
    <p:sldId id="280" r:id="rId21"/>
    <p:sldId id="279" r:id="rId22"/>
    <p:sldId id="296" r:id="rId23"/>
    <p:sldId id="306" r:id="rId24"/>
    <p:sldId id="277" r:id="rId25"/>
    <p:sldId id="299" r:id="rId26"/>
    <p:sldId id="291" r:id="rId2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C66"/>
    <a:srgbClr val="CC9900"/>
    <a:srgbClr val="5CA15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13" autoAdjust="0"/>
    <p:restoredTop sz="63134" autoAdjust="0"/>
  </p:normalViewPr>
  <p:slideViewPr>
    <p:cSldViewPr snapToGrid="0">
      <p:cViewPr>
        <p:scale>
          <a:sx n="55" d="100"/>
          <a:sy n="55" d="100"/>
        </p:scale>
        <p:origin x="2800" y="47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notesMaster" Target="notesMasters/notesMaster1.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charts/_rels/chart1.xml.rels><?xml version="1.0" encoding="UTF-8" standalone="yes"?>
<Relationships xmlns="http://schemas.openxmlformats.org/package/2006/relationships"><Relationship Id="rId1" Type="http://schemas.openxmlformats.org/officeDocument/2006/relationships/oleObject" Target="Macintosh%20HD:Users:Louise:Desktop:Other:SCALE:results.xlsx" TargetMode="External"/></Relationships>
</file>

<file path=ppt/charts/_rels/chart2.xml.rels><?xml version="1.0" encoding="UTF-8" standalone="yes"?>
<Relationships xmlns="http://schemas.openxmlformats.org/package/2006/relationships"><Relationship Id="rId1" Type="http://schemas.microsoft.com/office/2011/relationships/chartStyle" Target="style1.xml"/><Relationship Id="rId2" Type="http://schemas.microsoft.com/office/2011/relationships/chartColorStyle" Target="colors1.xml"/><Relationship Id="rId3" Type="http://schemas.openxmlformats.org/officeDocument/2006/relationships/oleObject" Target="Macintosh%20HD:Users:Louise:Desktop:Other:SCALE:results.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Macintosh%20HD:Users:Louise:Desktop:Other:SCALE:results.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44004097048845"/>
          <c:y val="0.0811218758518272"/>
          <c:w val="0.728252096536713"/>
          <c:h val="0.834031852964392"/>
        </c:manualLayout>
      </c:layout>
      <c:pieChart>
        <c:varyColors val="1"/>
        <c:ser>
          <c:idx val="0"/>
          <c:order val="0"/>
          <c:dLbls>
            <c:dLbl>
              <c:idx val="1"/>
              <c:layout>
                <c:manualLayout>
                  <c:x val="-0.23103734676458"/>
                  <c:y val="0.134920074789982"/>
                </c:manualLayout>
              </c:layout>
              <c:tx>
                <c:rich>
                  <a:bodyPr/>
                  <a:lstStyle/>
                  <a:p>
                    <a:r>
                      <a:rPr lang="en-US" dirty="0"/>
                      <a:t>University affiliated researchers
(6)</a:t>
                    </a:r>
                  </a:p>
                </c:rich>
              </c:tx>
              <c:dLblPos val="bestFit"/>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0-8F1D-4F99-A3A7-6DFB01F175C9}"/>
                </c:ext>
                <c:ext xmlns:c15="http://schemas.microsoft.com/office/drawing/2012/chart" uri="{CE6537A1-D6FC-4f65-9D91-7224C49458BB}"/>
              </c:extLst>
            </c:dLbl>
            <c:dLbl>
              <c:idx val="2"/>
              <c:tx>
                <c:rich>
                  <a:bodyPr/>
                  <a:lstStyle/>
                  <a:p>
                    <a:r>
                      <a:rPr lang="en-US"/>
                      <a:t>Members of collaborative</a:t>
                    </a:r>
                    <a:r>
                      <a:rPr lang="en-US" smtClean="0"/>
                      <a:t>/  USFS </a:t>
                    </a:r>
                    <a:r>
                      <a:rPr lang="en-US"/>
                      <a:t>staff
(4)</a:t>
                    </a:r>
                  </a:p>
                </c:rich>
              </c:tx>
              <c:dLblPos val="inEnd"/>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1-8F1D-4F99-A3A7-6DFB01F175C9}"/>
                </c:ext>
                <c:ext xmlns:c15="http://schemas.microsoft.com/office/drawing/2012/chart" uri="{CE6537A1-D6FC-4f65-9D91-7224C49458BB}"/>
              </c:extLst>
            </c:dLbl>
            <c:dLbl>
              <c:idx val="3"/>
              <c:layout>
                <c:manualLayout>
                  <c:x val="0.186809704787273"/>
                  <c:y val="-0.163041108155795"/>
                </c:manualLayout>
              </c:layout>
              <c:tx>
                <c:rich>
                  <a:bodyPr/>
                  <a:lstStyle/>
                  <a:p>
                    <a:pPr>
                      <a:defRPr sz="1400"/>
                    </a:pPr>
                    <a:r>
                      <a:rPr lang="en-US" sz="1400" dirty="0">
                        <a:solidFill>
                          <a:schemeClr val="bg1"/>
                        </a:solidFill>
                      </a:rPr>
                      <a:t>Non-profit organizations
(3)</a:t>
                    </a:r>
                  </a:p>
                </c:rich>
              </c:tx>
              <c:spPr/>
              <c:dLblPos val="bestFit"/>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2-8F1D-4F99-A3A7-6DFB01F175C9}"/>
                </c:ext>
                <c:ext xmlns:c15="http://schemas.microsoft.com/office/drawing/2012/chart" uri="{CE6537A1-D6FC-4f65-9D91-7224C49458BB}"/>
              </c:extLst>
            </c:dLbl>
            <c:dLbl>
              <c:idx val="4"/>
              <c:tx>
                <c:rich>
                  <a:bodyPr/>
                  <a:lstStyle/>
                  <a:p>
                    <a:r>
                      <a:rPr lang="en-US"/>
                      <a:t>Research firms, consultants
(3)</a:t>
                    </a:r>
                  </a:p>
                </c:rich>
              </c:tx>
              <c:dLblPos val="inEnd"/>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3-8F1D-4F99-A3A7-6DFB01F175C9}"/>
                </c:ext>
                <c:ext xmlns:c15="http://schemas.microsoft.com/office/drawing/2012/chart" uri="{CE6537A1-D6FC-4f65-9D91-7224C49458BB}"/>
              </c:extLst>
            </c:dLbl>
            <c:dLbl>
              <c:idx val="5"/>
              <c:tx>
                <c:rich>
                  <a:bodyPr/>
                  <a:lstStyle/>
                  <a:p>
                    <a:r>
                      <a:rPr lang="en-US"/>
                      <a:t>To be determined
(2)</a:t>
                    </a:r>
                  </a:p>
                </c:rich>
              </c:tx>
              <c:dLblPos val="inEnd"/>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4-8F1D-4F99-A3A7-6DFB01F175C9}"/>
                </c:ext>
                <c:ext xmlns:c15="http://schemas.microsoft.com/office/drawing/2012/chart" uri="{CE6537A1-D6FC-4f65-9D91-7224C49458BB}"/>
              </c:extLst>
            </c:dLbl>
            <c:spPr>
              <a:noFill/>
              <a:ln>
                <a:noFill/>
              </a:ln>
              <a:effectLst/>
            </c:spPr>
            <c:txPr>
              <a:bodyPr/>
              <a:lstStyle/>
              <a:p>
                <a:pPr>
                  <a:defRPr sz="1400">
                    <a:solidFill>
                      <a:schemeClr val="bg1"/>
                    </a:solidFill>
                    <a:latin typeface="+mj-lt"/>
                    <a:cs typeface="Times New Roman"/>
                  </a:defRPr>
                </a:pPr>
                <a:endParaRPr lang="en-US"/>
              </a:p>
            </c:txPr>
            <c:dLblPos val="inEnd"/>
            <c:showLegendKey val="0"/>
            <c:showVal val="1"/>
            <c:showCatName val="1"/>
            <c:showSerName val="0"/>
            <c:showPercent val="0"/>
            <c:showBubbleSize val="0"/>
            <c:separator>
</c:separator>
            <c:showLeaderLines val="1"/>
            <c:extLst xmlns:c16r2="http://schemas.microsoft.com/office/drawing/2015/06/chart">
              <c:ext xmlns:c15="http://schemas.microsoft.com/office/drawing/2012/chart" uri="{CE6537A1-D6FC-4f65-9D91-7224C49458BB}"/>
            </c:extLst>
          </c:dLbls>
          <c:cat>
            <c:strRef>
              <c:f>'All results'!$A$34:$A$39</c:f>
              <c:strCache>
                <c:ptCount val="6"/>
                <c:pt idx="0">
                  <c:v>Type of group monitoring</c:v>
                </c:pt>
                <c:pt idx="1">
                  <c:v>University affiliated researchers</c:v>
                </c:pt>
                <c:pt idx="2">
                  <c:v>members of collaborative/USFS staff</c:v>
                </c:pt>
                <c:pt idx="3">
                  <c:v>Non-profit organizations</c:v>
                </c:pt>
                <c:pt idx="4">
                  <c:v>Research firms, consultants</c:v>
                </c:pt>
                <c:pt idx="5">
                  <c:v>To be determined</c:v>
                </c:pt>
              </c:strCache>
            </c:strRef>
          </c:cat>
          <c:val>
            <c:numRef>
              <c:f>'All results'!$B$34:$B$39</c:f>
              <c:numCache>
                <c:formatCode>General</c:formatCode>
                <c:ptCount val="6"/>
                <c:pt idx="1">
                  <c:v>6.0</c:v>
                </c:pt>
                <c:pt idx="2">
                  <c:v>4.0</c:v>
                </c:pt>
                <c:pt idx="3">
                  <c:v>3.0</c:v>
                </c:pt>
                <c:pt idx="4">
                  <c:v>3.0</c:v>
                </c:pt>
                <c:pt idx="5">
                  <c:v>2.0</c:v>
                </c:pt>
              </c:numCache>
            </c:numRef>
          </c:val>
          <c:extLst xmlns:c16r2="http://schemas.microsoft.com/office/drawing/2015/06/chart">
            <c:ext xmlns:c16="http://schemas.microsoft.com/office/drawing/2014/chart" uri="{C3380CC4-5D6E-409C-BE32-E72D297353CC}">
              <c16:uniqueId val="{00000005-8F1D-4F99-A3A7-6DFB01F175C9}"/>
            </c:ext>
          </c:extLst>
        </c:ser>
        <c:dLbls>
          <c:dLblPos val="inEnd"/>
          <c:showLegendKey val="0"/>
          <c:showVal val="0"/>
          <c:showCatName val="1"/>
          <c:showSerName val="0"/>
          <c:showPercent val="1"/>
          <c:showBubbleSize val="0"/>
          <c:showLeaderLines val="1"/>
        </c:dLbls>
        <c:firstSliceAng val="0"/>
      </c:pieChart>
    </c:plotArea>
    <c:plotVisOnly val="1"/>
    <c:dispBlanksAs val="gap"/>
    <c:showDLblsOverMax val="0"/>
  </c:chart>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dPt>
            <c:idx val="0"/>
            <c:bubble3D val="0"/>
            <c:spPr>
              <a:solidFill>
                <a:schemeClr val="accent1"/>
              </a:solidFill>
              <a:ln>
                <a:noFill/>
              </a:ln>
              <a:effectLst/>
            </c:spPr>
            <c:extLst xmlns:c16r2="http://schemas.microsoft.com/office/drawing/2015/06/chart">
              <c:ext xmlns:c16="http://schemas.microsoft.com/office/drawing/2014/chart" uri="{C3380CC4-5D6E-409C-BE32-E72D297353CC}">
                <c16:uniqueId val="{00000001-D2D4-492C-9003-8C7CF7D76583}"/>
              </c:ext>
            </c:extLst>
          </c:dPt>
          <c:dPt>
            <c:idx val="1"/>
            <c:bubble3D val="0"/>
            <c:spPr>
              <a:solidFill>
                <a:schemeClr val="accent3"/>
              </a:solidFill>
              <a:ln>
                <a:noFill/>
              </a:ln>
              <a:effectLst/>
            </c:spPr>
            <c:extLst xmlns:c16r2="http://schemas.microsoft.com/office/drawing/2015/06/chart">
              <c:ext xmlns:c16="http://schemas.microsoft.com/office/drawing/2014/chart" uri="{C3380CC4-5D6E-409C-BE32-E72D297353CC}">
                <c16:uniqueId val="{00000000-5017-4572-9EFF-0D83D2C8B3CB}"/>
              </c:ext>
            </c:extLst>
          </c:dPt>
          <c:dPt>
            <c:idx val="2"/>
            <c:bubble3D val="0"/>
            <c:spPr>
              <a:solidFill>
                <a:schemeClr val="accent5"/>
              </a:solidFill>
              <a:ln>
                <a:noFill/>
              </a:ln>
              <a:effectLst/>
            </c:spPr>
            <c:extLst xmlns:c16r2="http://schemas.microsoft.com/office/drawing/2015/06/chart">
              <c:ext xmlns:c16="http://schemas.microsoft.com/office/drawing/2014/chart" uri="{C3380CC4-5D6E-409C-BE32-E72D297353CC}">
                <c16:uniqueId val="{00000001-5017-4572-9EFF-0D83D2C8B3CB}"/>
              </c:ext>
            </c:extLst>
          </c:dPt>
          <c:dPt>
            <c:idx val="3"/>
            <c:bubble3D val="0"/>
            <c:spPr>
              <a:solidFill>
                <a:schemeClr val="accent4"/>
              </a:solidFill>
              <a:ln>
                <a:noFill/>
              </a:ln>
              <a:effectLst/>
            </c:spPr>
            <c:extLst xmlns:c16r2="http://schemas.microsoft.com/office/drawing/2015/06/chart">
              <c:ext xmlns:c16="http://schemas.microsoft.com/office/drawing/2014/chart" uri="{C3380CC4-5D6E-409C-BE32-E72D297353CC}">
                <c16:uniqueId val="{00000002-5017-4572-9EFF-0D83D2C8B3CB}"/>
              </c:ext>
            </c:extLst>
          </c:dPt>
          <c:dPt>
            <c:idx val="4"/>
            <c:bubble3D val="0"/>
            <c:spPr>
              <a:solidFill>
                <a:schemeClr val="accent3">
                  <a:lumMod val="60000"/>
                </a:schemeClr>
              </a:solidFill>
              <a:ln>
                <a:noFill/>
              </a:ln>
              <a:effectLst/>
            </c:spPr>
            <c:extLst xmlns:c16r2="http://schemas.microsoft.com/office/drawing/2015/06/chart">
              <c:ext xmlns:c16="http://schemas.microsoft.com/office/drawing/2014/chart" uri="{C3380CC4-5D6E-409C-BE32-E72D297353CC}">
                <c16:uniqueId val="{00000003-5017-4572-9EFF-0D83D2C8B3CB}"/>
              </c:ext>
            </c:extLst>
          </c:dPt>
          <c:dLbls>
            <c:dLbl>
              <c:idx val="1"/>
              <c:layout>
                <c:manualLayout>
                  <c:x val="-0.26386116281038"/>
                  <c:y val="-0.159291352399425"/>
                </c:manualLayout>
              </c:layout>
              <c:tx>
                <c:rich>
                  <a:bodyPr/>
                  <a:lstStyle/>
                  <a:p>
                    <a:r>
                      <a:rPr lang="en-US" dirty="0" smtClean="0"/>
                      <a:t>County</a:t>
                    </a:r>
                    <a:r>
                      <a:rPr lang="en-US" baseline="0" dirty="0" smtClean="0"/>
                      <a:t> </a:t>
                    </a:r>
                    <a:r>
                      <a:rPr lang="en-US" dirty="0" smtClean="0"/>
                      <a:t>scale</a:t>
                    </a:r>
                    <a:r>
                      <a:rPr lang="en-US" dirty="0"/>
                      <a:t>
(13)</a:t>
                    </a:r>
                  </a:p>
                </c:rich>
              </c:tx>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0-5017-4572-9EFF-0D83D2C8B3CB}"/>
                </c:ext>
                <c:ext xmlns:c15="http://schemas.microsoft.com/office/drawing/2012/chart" uri="{CE6537A1-D6FC-4f65-9D91-7224C49458BB}"/>
              </c:extLst>
            </c:dLbl>
            <c:dLbl>
              <c:idx val="2"/>
              <c:layout>
                <c:manualLayout>
                  <c:x val="0.136957122088697"/>
                  <c:y val="0.0308033470386494"/>
                </c:manualLayout>
              </c:layout>
              <c:tx>
                <c:rich>
                  <a:bodyPr rot="0" spcFirstLastPara="1" vertOverflow="ellipsis" vert="horz" wrap="square" lIns="38100" tIns="19050" rIns="38100" bIns="19050" anchor="ctr" anchorCtr="1">
                    <a:noAutofit/>
                  </a:bodyPr>
                  <a:lstStyle/>
                  <a:p>
                    <a:pPr>
                      <a:defRPr sz="1400" b="0" i="0" u="none" strike="noStrike" kern="1200" baseline="0">
                        <a:solidFill>
                          <a:schemeClr val="bg1"/>
                        </a:solidFill>
                        <a:latin typeface="+mn-lt"/>
                        <a:ea typeface="+mn-ea"/>
                        <a:cs typeface="+mn-cs"/>
                      </a:defRPr>
                    </a:pPr>
                    <a:r>
                      <a:rPr lang="en-US"/>
                      <a:t>Community scale
(4)</a:t>
                    </a:r>
                  </a:p>
                </c:rich>
              </c:tx>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1-5017-4572-9EFF-0D83D2C8B3CB}"/>
                </c:ext>
                <c:ext xmlns:c15="http://schemas.microsoft.com/office/drawing/2012/chart" uri="{CE6537A1-D6FC-4f65-9D91-7224C49458BB}">
                  <c15:layout>
                    <c:manualLayout>
                      <c:w val="0.262730896440735"/>
                      <c:h val="0.185770255993558"/>
                    </c:manualLayout>
                  </c15:layout>
                </c:ext>
              </c:extLst>
            </c:dLbl>
            <c:dLbl>
              <c:idx val="3"/>
              <c:layout>
                <c:manualLayout>
                  <c:x val="0.150244804773467"/>
                  <c:y val="0.166206020485407"/>
                </c:manualLayout>
              </c:layout>
              <c:tx>
                <c:rich>
                  <a:bodyPr/>
                  <a:lstStyle/>
                  <a:p>
                    <a:r>
                      <a:rPr lang="en-US" dirty="0"/>
                      <a:t>Undefined
(1)</a:t>
                    </a:r>
                  </a:p>
                </c:rich>
              </c:tx>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2-5017-4572-9EFF-0D83D2C8B3CB}"/>
                </c:ext>
                <c:ext xmlns:c15="http://schemas.microsoft.com/office/drawing/2012/chart" uri="{CE6537A1-D6FC-4f65-9D91-7224C49458BB}">
                  <c15:layout>
                    <c:manualLayout>
                      <c:w val="0.231191883615952"/>
                      <c:h val="0.167276452509879"/>
                    </c:manualLayout>
                  </c15:layout>
                </c:ext>
              </c:extLst>
            </c:dLbl>
            <c:dLbl>
              <c:idx val="4"/>
              <c:layout>
                <c:manualLayout>
                  <c:x val="0.205126355278889"/>
                  <c:y val="0.0439886680831562"/>
                </c:manualLayout>
              </c:layout>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3-5017-4572-9EFF-0D83D2C8B3CB}"/>
                </c:ext>
                <c:ext xmlns:c15="http://schemas.microsoft.com/office/drawing/2012/chart" uri="{CE6537A1-D6FC-4f65-9D91-7224C49458BB}"/>
              </c:extLst>
            </c:dLbl>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mn-lt"/>
                    <a:ea typeface="+mn-ea"/>
                    <a:cs typeface="+mn-cs"/>
                  </a:defRPr>
                </a:pPr>
                <a:endParaRPr lang="en-US"/>
              </a:p>
            </c:txPr>
            <c:showLegendKey val="0"/>
            <c:showVal val="1"/>
            <c:showCatName val="1"/>
            <c:showSerName val="0"/>
            <c:showPercent val="0"/>
            <c:showBubbleSize val="0"/>
            <c:separator>
</c:separator>
            <c:showLeaderLines val="1"/>
            <c:leaderLines>
              <c:spPr>
                <a:ln w="6350" cap="flat" cmpd="sng" algn="ctr">
                  <a:solidFill>
                    <a:schemeClr val="tx1"/>
                  </a:solidFill>
                  <a:prstDash val="solid"/>
                  <a:round/>
                </a:ln>
                <a:effectLst/>
              </c:spPr>
            </c:leaderLines>
            <c:extLst xmlns:c16r2="http://schemas.microsoft.com/office/drawing/2015/06/chart">
              <c:ext xmlns:c15="http://schemas.microsoft.com/office/drawing/2012/chart" uri="{CE6537A1-D6FC-4f65-9D91-7224C49458BB}"/>
            </c:extLst>
          </c:dLbls>
          <c:cat>
            <c:strRef>
              <c:f>'All results'!$A$51:$A$55</c:f>
              <c:strCache>
                <c:ptCount val="5"/>
                <c:pt idx="0">
                  <c:v>Unit of analysis (what is local)</c:v>
                </c:pt>
                <c:pt idx="1">
                  <c:v>County by county scale</c:v>
                </c:pt>
                <c:pt idx="2">
                  <c:v>community scale</c:v>
                </c:pt>
                <c:pt idx="3">
                  <c:v>undefined</c:v>
                </c:pt>
                <c:pt idx="4">
                  <c:v>TREAT's scale</c:v>
                </c:pt>
              </c:strCache>
            </c:strRef>
          </c:cat>
          <c:val>
            <c:numRef>
              <c:f>'All results'!$B$51:$B$55</c:f>
              <c:numCache>
                <c:formatCode>General</c:formatCode>
                <c:ptCount val="5"/>
                <c:pt idx="1">
                  <c:v>12.0</c:v>
                </c:pt>
                <c:pt idx="2">
                  <c:v>4.0</c:v>
                </c:pt>
                <c:pt idx="3">
                  <c:v>2.0</c:v>
                </c:pt>
              </c:numCache>
            </c:numRef>
          </c:val>
          <c:extLst xmlns:c16r2="http://schemas.microsoft.com/office/drawing/2015/06/chart">
            <c:ext xmlns:c16="http://schemas.microsoft.com/office/drawing/2014/chart" uri="{C3380CC4-5D6E-409C-BE32-E72D297353CC}">
              <c16:uniqueId val="{00000004-5017-4572-9EFF-0D83D2C8B3CB}"/>
            </c:ext>
          </c:extLst>
        </c:ser>
        <c:dLbls>
          <c:showLegendKey val="0"/>
          <c:showVal val="1"/>
          <c:showCatName val="0"/>
          <c:showSerName val="0"/>
          <c:showPercent val="0"/>
          <c:showBubbleSize val="0"/>
          <c:showLeaderLines val="1"/>
        </c:dLbls>
        <c:firstSliceAng val="0"/>
      </c:pieChart>
      <c:spPr>
        <a:noFill/>
        <a:ln>
          <a:noFill/>
        </a:ln>
        <a:effectLst/>
      </c:spPr>
    </c:plotArea>
    <c:plotVisOnly val="1"/>
    <c:dispBlanksAs val="gap"/>
    <c:showDLblsOverMax val="0"/>
  </c:chart>
  <c:spPr>
    <a:noFill/>
    <a:ln w="6350" cap="flat" cmpd="sng" algn="ctr">
      <a:noFill/>
      <a:prstDash val="solid"/>
      <a:miter lim="800000"/>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399951528325"/>
          <c:y val="0.0498987221556801"/>
          <c:w val="0.689031290184813"/>
          <c:h val="0.835396075040575"/>
        </c:manualLayout>
      </c:layout>
      <c:pieChart>
        <c:varyColors val="1"/>
        <c:ser>
          <c:idx val="0"/>
          <c:order val="0"/>
          <c:dPt>
            <c:idx val="0"/>
            <c:bubble3D val="0"/>
            <c:spPr>
              <a:solidFill>
                <a:schemeClr val="accent1">
                  <a:lumMod val="60000"/>
                  <a:lumOff val="40000"/>
                </a:schemeClr>
              </a:solidFill>
            </c:spPr>
            <c:extLst xmlns:c16r2="http://schemas.microsoft.com/office/drawing/2015/06/chart">
              <c:ext xmlns:c16="http://schemas.microsoft.com/office/drawing/2014/chart" uri="{C3380CC4-5D6E-409C-BE32-E72D297353CC}">
                <c16:uniqueId val="{00000000-EFE7-4ECB-9C17-4F39BF10D305}"/>
              </c:ext>
            </c:extLst>
          </c:dPt>
          <c:dLbls>
            <c:dLbl>
              <c:idx val="0"/>
              <c:layout>
                <c:manualLayout>
                  <c:x val="-0.230180775869587"/>
                  <c:y val="0.14081075864392"/>
                </c:manualLayout>
              </c:layout>
              <c:tx>
                <c:rich>
                  <a:bodyPr wrap="square" lIns="38100" tIns="19050" rIns="38100" bIns="19050" anchor="ctr">
                    <a:spAutoFit/>
                  </a:bodyPr>
                  <a:lstStyle/>
                  <a:p>
                    <a:pPr>
                      <a:defRPr sz="1600">
                        <a:solidFill>
                          <a:schemeClr val="bg1"/>
                        </a:solidFill>
                      </a:defRPr>
                    </a:pPr>
                    <a:r>
                      <a:rPr lang="en-US" sz="1400" dirty="0">
                        <a:solidFill>
                          <a:schemeClr val="bg1"/>
                        </a:solidFill>
                      </a:rPr>
                      <a:t>Ongoing, indicators </a:t>
                    </a:r>
                    <a:r>
                      <a:rPr lang="en-US" sz="1400" b="1" dirty="0">
                        <a:solidFill>
                          <a:schemeClr val="bg1"/>
                        </a:solidFill>
                      </a:rPr>
                      <a:t>assessed at regular intervals</a:t>
                    </a:r>
                    <a:r>
                      <a:rPr lang="en-US" sz="1400" dirty="0">
                        <a:solidFill>
                          <a:schemeClr val="bg1"/>
                        </a:solidFill>
                      </a:rPr>
                      <a:t>
(5)</a:t>
                    </a:r>
                  </a:p>
                </c:rich>
              </c:tx>
              <c:spPr>
                <a:noFill/>
                <a:ln>
                  <a:noFill/>
                </a:ln>
                <a:effectLst/>
              </c:spPr>
              <c:dLblPos val="bestFit"/>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0-EFE7-4ECB-9C17-4F39BF10D305}"/>
                </c:ext>
                <c:ext xmlns:c15="http://schemas.microsoft.com/office/drawing/2012/chart" uri="{CE6537A1-D6FC-4f65-9D91-7224C49458BB}"/>
              </c:extLst>
            </c:dLbl>
            <c:dLbl>
              <c:idx val="1"/>
              <c:layout>
                <c:manualLayout>
                  <c:x val="-0.203026254128746"/>
                  <c:y val="-0.158085824662527"/>
                </c:manualLayout>
              </c:layout>
              <c:tx>
                <c:rich>
                  <a:bodyPr wrap="square" lIns="38100" tIns="19050" rIns="38100" bIns="19050" anchor="ctr">
                    <a:spAutoFit/>
                  </a:bodyPr>
                  <a:lstStyle/>
                  <a:p>
                    <a:pPr>
                      <a:defRPr sz="1600">
                        <a:solidFill>
                          <a:schemeClr val="bg1"/>
                        </a:solidFill>
                      </a:defRPr>
                    </a:pPr>
                    <a:r>
                      <a:rPr lang="en-US" sz="1400" b="1" dirty="0">
                        <a:solidFill>
                          <a:schemeClr val="bg1"/>
                        </a:solidFill>
                      </a:rPr>
                      <a:t>Parts</a:t>
                    </a:r>
                    <a:r>
                      <a:rPr lang="en-US" sz="1400" dirty="0">
                        <a:solidFill>
                          <a:schemeClr val="bg1"/>
                        </a:solidFill>
                      </a:rPr>
                      <a:t> of monitoring plan implemented
(5)</a:t>
                    </a:r>
                  </a:p>
                </c:rich>
              </c:tx>
              <c:spPr>
                <a:noFill/>
                <a:ln>
                  <a:noFill/>
                </a:ln>
                <a:effectLst/>
              </c:spPr>
              <c:dLblPos val="bestFit"/>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1-EFE7-4ECB-9C17-4F39BF10D305}"/>
                </c:ext>
                <c:ext xmlns:c15="http://schemas.microsoft.com/office/drawing/2012/chart" uri="{CE6537A1-D6FC-4f65-9D91-7224C49458BB}">
                  <c15:layout>
                    <c:manualLayout>
                      <c:w val="0.219024643453314"/>
                      <c:h val="0.31704968970545"/>
                    </c:manualLayout>
                  </c15:layout>
                </c:ext>
              </c:extLst>
            </c:dLbl>
            <c:dLbl>
              <c:idx val="2"/>
              <c:tx>
                <c:rich>
                  <a:bodyPr wrap="square" lIns="38100" tIns="19050" rIns="38100" bIns="19050" anchor="ctr">
                    <a:noAutofit/>
                  </a:bodyPr>
                  <a:lstStyle/>
                  <a:p>
                    <a:pPr>
                      <a:defRPr sz="1600">
                        <a:solidFill>
                          <a:schemeClr val="bg1"/>
                        </a:solidFill>
                      </a:defRPr>
                    </a:pPr>
                    <a:r>
                      <a:rPr lang="en-US" sz="1400" dirty="0">
                        <a:solidFill>
                          <a:schemeClr val="bg1"/>
                        </a:solidFill>
                      </a:rPr>
                      <a:t>Implemented </a:t>
                    </a:r>
                    <a:r>
                      <a:rPr lang="en-US" sz="1400" b="1" dirty="0">
                        <a:solidFill>
                          <a:schemeClr val="bg1"/>
                        </a:solidFill>
                      </a:rPr>
                      <a:t>stand-alone assessments</a:t>
                    </a:r>
                    <a:r>
                      <a:rPr lang="en-US" sz="1400" dirty="0">
                        <a:solidFill>
                          <a:schemeClr val="bg1"/>
                        </a:solidFill>
                      </a:rPr>
                      <a:t>
(4)</a:t>
                    </a:r>
                  </a:p>
                </c:rich>
              </c:tx>
              <c:spPr>
                <a:noFill/>
                <a:ln>
                  <a:noFill/>
                </a:ln>
                <a:effectLst/>
              </c:spPr>
              <c:dLblPos val="inEnd"/>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2-EFE7-4ECB-9C17-4F39BF10D305}"/>
                </c:ext>
                <c:ext xmlns:c15="http://schemas.microsoft.com/office/drawing/2012/chart" uri="{CE6537A1-D6FC-4f65-9D91-7224C49458BB}">
                  <c15:layout>
                    <c:manualLayout>
                      <c:w val="0.208314883471367"/>
                      <c:h val="0.280730467149652"/>
                    </c:manualLayout>
                  </c15:layout>
                </c:ext>
              </c:extLst>
            </c:dLbl>
            <c:dLbl>
              <c:idx val="3"/>
              <c:layout>
                <c:manualLayout>
                  <c:x val="0.203559835062704"/>
                  <c:y val="0.197579664660483"/>
                </c:manualLayout>
              </c:layout>
              <c:tx>
                <c:rich>
                  <a:bodyPr wrap="square" lIns="38100" tIns="19050" rIns="38100" bIns="19050" anchor="ctr">
                    <a:spAutoFit/>
                  </a:bodyPr>
                  <a:lstStyle/>
                  <a:p>
                    <a:pPr>
                      <a:defRPr sz="1500"/>
                    </a:pPr>
                    <a:r>
                      <a:rPr lang="en-US" sz="1300" dirty="0" smtClean="0">
                        <a:solidFill>
                          <a:schemeClr val="bg1"/>
                        </a:solidFill>
                      </a:rPr>
                      <a:t>Plan </a:t>
                    </a:r>
                    <a:r>
                      <a:rPr lang="en-US" sz="1300" dirty="0">
                        <a:solidFill>
                          <a:schemeClr val="bg1"/>
                        </a:solidFill>
                      </a:rPr>
                      <a:t>and goals </a:t>
                    </a:r>
                    <a:r>
                      <a:rPr lang="en-US" sz="1300" b="1" dirty="0">
                        <a:solidFill>
                          <a:schemeClr val="bg1"/>
                        </a:solidFill>
                      </a:rPr>
                      <a:t>developed</a:t>
                    </a:r>
                    <a:r>
                      <a:rPr lang="en-US" sz="1300" dirty="0">
                        <a:solidFill>
                          <a:schemeClr val="bg1"/>
                        </a:solidFill>
                      </a:rPr>
                      <a:t>, but not </a:t>
                    </a:r>
                    <a:r>
                      <a:rPr lang="en-US" sz="1300" b="1" dirty="0" smtClean="0">
                        <a:solidFill>
                          <a:schemeClr val="bg1"/>
                        </a:solidFill>
                      </a:rPr>
                      <a:t>implemented</a:t>
                    </a:r>
                    <a:r>
                      <a:rPr lang="en-US" sz="1300" dirty="0">
                        <a:solidFill>
                          <a:schemeClr val="bg1"/>
                        </a:solidFill>
                      </a:rPr>
                      <a:t>
(3)</a:t>
                    </a:r>
                  </a:p>
                </c:rich>
              </c:tx>
              <c:spPr>
                <a:noFill/>
                <a:ln>
                  <a:noFill/>
                </a:ln>
                <a:effectLst/>
              </c:spPr>
              <c:dLblPos val="bestFit"/>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3-EFE7-4ECB-9C17-4F39BF10D305}"/>
                </c:ext>
                <c:ext xmlns:c15="http://schemas.microsoft.com/office/drawing/2012/chart" uri="{CE6537A1-D6FC-4f65-9D91-7224C49458BB}">
                  <c15:layout>
                    <c:manualLayout>
                      <c:w val="0.243922769424104"/>
                      <c:h val="0.202711186215523"/>
                    </c:manualLayout>
                  </c15:layout>
                </c:ext>
              </c:extLst>
            </c:dLbl>
            <c:dLbl>
              <c:idx val="4"/>
              <c:tx>
                <c:rich>
                  <a:bodyPr wrap="square" lIns="38100" tIns="19050" rIns="38100" bIns="19050" anchor="ctr">
                    <a:spAutoFit/>
                  </a:bodyPr>
                  <a:lstStyle/>
                  <a:p>
                    <a:pPr>
                      <a:defRPr sz="1600">
                        <a:solidFill>
                          <a:schemeClr val="bg1"/>
                        </a:solidFill>
                      </a:defRPr>
                    </a:pPr>
                    <a:r>
                      <a:rPr lang="is-IS" sz="1300" dirty="0">
                        <a:solidFill>
                          <a:schemeClr val="bg1"/>
                        </a:solidFill>
                      </a:rPr>
                      <a:t>No plan
(1)</a:t>
                    </a:r>
                  </a:p>
                </c:rich>
              </c:tx>
              <c:spPr>
                <a:noFill/>
                <a:ln>
                  <a:noFill/>
                </a:ln>
                <a:effectLst/>
              </c:spPr>
              <c:dLblPos val="inEnd"/>
              <c:showLegendKey val="0"/>
              <c:showVal val="1"/>
              <c:showCatName val="1"/>
              <c:showSerName val="0"/>
              <c:showPercent val="0"/>
              <c:showBubbleSize val="0"/>
              <c:separator>
</c:separator>
              <c:extLst xmlns:c16r2="http://schemas.microsoft.com/office/drawing/2015/06/chart">
                <c:ext xmlns:c16="http://schemas.microsoft.com/office/drawing/2014/chart" uri="{C3380CC4-5D6E-409C-BE32-E72D297353CC}">
                  <c16:uniqueId val="{00000004-EFE7-4ECB-9C17-4F39BF10D305}"/>
                </c:ext>
                <c:ext xmlns:c15="http://schemas.microsoft.com/office/drawing/2012/chart" uri="{CE6537A1-D6FC-4f65-9D91-7224C49458BB}"/>
              </c:extLst>
            </c:dLbl>
            <c:spPr>
              <a:noFill/>
              <a:ln>
                <a:noFill/>
              </a:ln>
              <a:effectLst/>
            </c:spPr>
            <c:txPr>
              <a:bodyPr wrap="square" lIns="38100" tIns="19050" rIns="38100" bIns="19050" anchor="ctr">
                <a:spAutoFit/>
              </a:bodyPr>
              <a:lstStyle/>
              <a:p>
                <a:pPr>
                  <a:defRPr sz="1600"/>
                </a:pPr>
                <a:endParaRPr lang="en-US"/>
              </a:p>
            </c:txPr>
            <c:dLblPos val="inEnd"/>
            <c:showLegendKey val="0"/>
            <c:showVal val="1"/>
            <c:showCatName val="1"/>
            <c:showSerName val="0"/>
            <c:showPercent val="0"/>
            <c:showBubbleSize val="0"/>
            <c:separator>
</c:separator>
            <c:showLeaderLines val="1"/>
            <c:extLst xmlns:c16r2="http://schemas.microsoft.com/office/drawing/2015/06/chart">
              <c:ext xmlns:c15="http://schemas.microsoft.com/office/drawing/2012/chart" uri="{CE6537A1-D6FC-4f65-9D91-7224C49458BB}"/>
            </c:extLst>
          </c:dLbls>
          <c:cat>
            <c:strRef>
              <c:f>Sheet2!$A$2:$A$6</c:f>
              <c:strCache>
                <c:ptCount val="5"/>
                <c:pt idx="0">
                  <c:v>Ongoing, indicators assessed at regular intervals</c:v>
                </c:pt>
                <c:pt idx="1">
                  <c:v>Parts of monitoring plan implemented</c:v>
                </c:pt>
                <c:pt idx="2">
                  <c:v>Implemented stand-alone assessments</c:v>
                </c:pt>
                <c:pt idx="3">
                  <c:v>Monitoring plan and goals developed, but not yet implemented</c:v>
                </c:pt>
                <c:pt idx="4">
                  <c:v>No plan</c:v>
                </c:pt>
              </c:strCache>
            </c:strRef>
          </c:cat>
          <c:val>
            <c:numRef>
              <c:f>Sheet2!$B$2:$B$6</c:f>
              <c:numCache>
                <c:formatCode>General</c:formatCode>
                <c:ptCount val="5"/>
                <c:pt idx="0">
                  <c:v>5.0</c:v>
                </c:pt>
                <c:pt idx="1">
                  <c:v>5.0</c:v>
                </c:pt>
                <c:pt idx="2">
                  <c:v>4.0</c:v>
                </c:pt>
                <c:pt idx="3">
                  <c:v>3.0</c:v>
                </c:pt>
                <c:pt idx="4">
                  <c:v>1.0</c:v>
                </c:pt>
              </c:numCache>
            </c:numRef>
          </c:val>
          <c:extLst xmlns:c16r2="http://schemas.microsoft.com/office/drawing/2015/06/chart">
            <c:ext xmlns:c16="http://schemas.microsoft.com/office/drawing/2014/chart" uri="{C3380CC4-5D6E-409C-BE32-E72D297353CC}">
              <c16:uniqueId val="{00000005-EFE7-4ECB-9C17-4F39BF10D305}"/>
            </c:ext>
          </c:extLst>
        </c:ser>
        <c:dLbls>
          <c:dLblPos val="inEnd"/>
          <c:showLegendKey val="0"/>
          <c:showVal val="0"/>
          <c:showCatName val="1"/>
          <c:showSerName val="0"/>
          <c:showPercent val="1"/>
          <c:showBubbleSize val="0"/>
          <c:showLeaderLines val="1"/>
        </c:dLbls>
        <c:firstSliceAng val="0"/>
      </c:pieChart>
    </c:plotArea>
    <c:plotVisOnly val="1"/>
    <c:dispBlanksAs val="gap"/>
    <c:showDLblsOverMax val="0"/>
  </c:chart>
  <c:externalData r:id="rId1">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102">
  <cs:axisTitle>
    <cs:lnRef idx="0"/>
    <cs:fillRef idx="0"/>
    <cs:effectRef idx="0"/>
    <cs:fontRef idx="minor">
      <a:schemeClr val="tx1"/>
    </cs:fontRef>
    <cs:defRPr sz="1000" b="1" kern="1200"/>
  </cs:axisTitle>
  <cs:categoryAxis>
    <cs:lnRef idx="1">
      <a:schemeClr val="tx1">
        <a:tint val="75000"/>
      </a:schemeClr>
    </cs:lnRef>
    <cs:fillRef idx="0"/>
    <cs:effectRef idx="0"/>
    <cs:fontRef idx="minor">
      <a:schemeClr val="tx1"/>
    </cs:fontRef>
    <cs:spPr>
      <a:ln>
        <a:round/>
      </a:ln>
    </cs:spPr>
    <cs:defRPr sz="1000" kern="1200"/>
  </cs:categoryAxis>
  <cs:chartArea mods="allowNoFillOverride allowNoLineOverride">
    <cs:lnRef idx="1">
      <a:schemeClr val="tx1">
        <a:tint val="75000"/>
      </a:schemeClr>
    </cs:lnRef>
    <cs:fillRef idx="1">
      <a:schemeClr val="bg1"/>
    </cs:fillRef>
    <cs:effectRef idx="0"/>
    <cs:fontRef idx="minor">
      <a:schemeClr val="tx1"/>
    </cs:fontRef>
    <cs:spPr>
      <a:ln>
        <a:round/>
      </a:ln>
    </cs:spPr>
    <cs:defRPr sz="1000" kern="1200"/>
  </cs:chartArea>
  <cs:dataLabel>
    <cs:lnRef idx="0"/>
    <cs:fillRef idx="0"/>
    <cs:effectRef idx="0"/>
    <cs:fontRef idx="minor">
      <a:schemeClr val="tx1"/>
    </cs:fontRef>
    <cs:defRPr sz="1000" kern="1200"/>
  </cs:dataLabel>
  <cs:dataLabelCallout>
    <cs:lnRef idx="0"/>
    <cs:fillRef idx="0"/>
    <cs:effectRef idx="0"/>
    <cs:fontRef idx="minor">
      <a:schemeClr val="dk1"/>
    </cs:fontRef>
    <cs:spPr>
      <a:solidFill>
        <a:schemeClr val="lt1"/>
      </a:solidFill>
      <a:ln>
        <a:solidFill>
          <a:schemeClr val="dk1">
            <a:lumMod val="65000"/>
            <a:lumOff val="35000"/>
          </a:schemeClr>
        </a:solidFill>
      </a:ln>
    </cs:spPr>
    <cs:defRPr sz="1000" kern="1200"/>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1">
      <cs:styleClr val="auto"/>
    </cs:lnRef>
    <cs:lineWidthScale>3</cs:lineWidthScale>
    <cs:fillRef idx="0"/>
    <cs:effectRef idx="0"/>
    <cs:fontRef idx="minor">
      <a:schemeClr val="tx1"/>
    </cs:fontRef>
    <cs:spPr>
      <a:ln cap="rnd">
        <a:round/>
      </a:ln>
    </cs:spPr>
  </cs:dataPointLine>
  <cs:dataPointMarker>
    <cs:lnRef idx="1">
      <cs:styleClr val="auto"/>
    </cs:lnRef>
    <cs:fillRef idx="1">
      <cs:styleClr val="auto"/>
    </cs:fillRef>
    <cs:effectRef idx="0"/>
    <cs:fontRef idx="minor">
      <a:schemeClr val="tx1"/>
    </cs:fontRef>
    <cs:spPr>
      <a:ln>
        <a:round/>
      </a:ln>
    </cs:spPr>
  </cs:dataPointMarker>
  <cs:dataPointMarkerLayout/>
  <cs:dataPointWireframe>
    <cs:lnRef idx="1">
      <cs:styleClr val="auto"/>
    </cs:lnRef>
    <cs:fillRef idx="0"/>
    <cs:effectRef idx="0"/>
    <cs:fontRef idx="minor">
      <a:schemeClr val="tx1"/>
    </cs:fontRef>
    <cs:spPr>
      <a:ln>
        <a:round/>
      </a:ln>
    </cs:spPr>
  </cs:dataPointWireframe>
  <cs:dataTable>
    <cs:lnRef idx="1">
      <a:schemeClr val="tx1">
        <a:tint val="75000"/>
      </a:schemeClr>
    </cs:lnRef>
    <cs:fillRef idx="0"/>
    <cs:effectRef idx="0"/>
    <cs:fontRef idx="minor">
      <a:schemeClr val="tx1"/>
    </cs:fontRef>
    <cs:spPr>
      <a:ln>
        <a:round/>
      </a:ln>
    </cs:spPr>
    <cs:defRPr sz="1000" kern="1200"/>
  </cs:dataTable>
  <cs:downBar>
    <cs:lnRef idx="1">
      <a:schemeClr val="tx1"/>
    </cs:lnRef>
    <cs:fillRef idx="1">
      <a:schemeClr val="dk1">
        <a:tint val="95000"/>
      </a:schemeClr>
    </cs:fillRef>
    <cs:effectRef idx="0"/>
    <cs:fontRef idx="minor">
      <a:schemeClr val="tx1"/>
    </cs:fontRef>
    <cs:spPr>
      <a:ln>
        <a:round/>
      </a:ln>
    </cs:spPr>
  </cs:downBar>
  <cs:dropLine>
    <cs:lnRef idx="1">
      <a:schemeClr val="tx1"/>
    </cs:lnRef>
    <cs:fillRef idx="0"/>
    <cs:effectRef idx="0"/>
    <cs:fontRef idx="minor">
      <a:schemeClr val="tx1"/>
    </cs:fontRef>
    <cs:spPr>
      <a:ln>
        <a:round/>
      </a:ln>
    </cs:spPr>
  </cs:dropLine>
  <cs:errorBar>
    <cs:lnRef idx="1">
      <a:schemeClr val="tx1"/>
    </cs:lnRef>
    <cs:fillRef idx="1">
      <a:schemeClr val="tx1"/>
    </cs:fillRef>
    <cs:effectRef idx="0"/>
    <cs:fontRef idx="minor">
      <a:schemeClr val="tx1"/>
    </cs:fontRef>
    <cs:spPr>
      <a:ln>
        <a:round/>
      </a:ln>
    </cs:spPr>
  </cs:errorBar>
  <cs:floor>
    <cs:lnRef idx="1">
      <a:schemeClr val="tx1">
        <a:tint val="75000"/>
      </a:schemeClr>
    </cs:lnRef>
    <cs:fillRef idx="0"/>
    <cs:effectRef idx="0"/>
    <cs:fontRef idx="minor">
      <a:schemeClr val="tx1"/>
    </cs:fontRef>
    <cs:spPr>
      <a:ln>
        <a:round/>
      </a:ln>
    </cs:spPr>
  </cs:floor>
  <cs:gridlineMajor>
    <cs:lnRef idx="1">
      <a:schemeClr val="tx1">
        <a:tint val="75000"/>
      </a:schemeClr>
    </cs:lnRef>
    <cs:fillRef idx="0"/>
    <cs:effectRef idx="0"/>
    <cs:fontRef idx="minor">
      <a:schemeClr val="tx1"/>
    </cs:fontRef>
    <cs:spPr>
      <a:ln>
        <a:round/>
      </a:ln>
    </cs:spPr>
  </cs:gridlineMajor>
  <cs:gridlineMinor>
    <cs:lnRef idx="1">
      <a:schemeClr val="tx1">
        <a:tint val="50000"/>
      </a:schemeClr>
    </cs:lnRef>
    <cs:fillRef idx="0"/>
    <cs:effectRef idx="0"/>
    <cs:fontRef idx="minor">
      <a:schemeClr val="tx1"/>
    </cs:fontRef>
    <cs:spPr>
      <a:ln>
        <a:round/>
      </a:ln>
    </cs:spPr>
  </cs:gridlineMinor>
  <cs:hiLoLine>
    <cs:lnRef idx="1">
      <a:schemeClr val="tx1"/>
    </cs:lnRef>
    <cs:fillRef idx="0"/>
    <cs:effectRef idx="0"/>
    <cs:fontRef idx="minor">
      <a:schemeClr val="tx1"/>
    </cs:fontRef>
    <cs:spPr>
      <a:ln>
        <a:round/>
      </a:ln>
    </cs:spPr>
  </cs:hiLoLine>
  <cs:leaderLine>
    <cs:lnRef idx="1">
      <a:schemeClr val="tx1"/>
    </cs:lnRef>
    <cs:fillRef idx="0"/>
    <cs:effectRef idx="0"/>
    <cs:fontRef idx="minor">
      <a:schemeClr val="tx1"/>
    </cs:fontRef>
    <cs:spPr>
      <a:ln>
        <a:round/>
      </a:ln>
    </cs:spPr>
  </cs:leaderLine>
  <cs:legend>
    <cs:lnRef idx="0"/>
    <cs:fillRef idx="0"/>
    <cs:effectRef idx="0"/>
    <cs:fontRef idx="minor">
      <a:schemeClr val="tx1"/>
    </cs:fontRef>
    <cs:defRPr sz="1000" kern="1200"/>
  </cs:legend>
  <cs:plotArea mods="allowNoFillOverride allowNoLineOverride">
    <cs:lnRef idx="0"/>
    <cs:fillRef idx="1">
      <a:schemeClr val="bg1"/>
    </cs:fillRef>
    <cs:effectRef idx="0"/>
    <cs:fontRef idx="minor">
      <a:schemeClr val="tx1"/>
    </cs:fontRef>
  </cs:plotArea>
  <cs:plotArea3D>
    <cs:lnRef idx="0"/>
    <cs:fillRef idx="0"/>
    <cs:effectRef idx="0"/>
    <cs:fontRef idx="minor">
      <a:schemeClr val="tx1"/>
    </cs:fontRef>
  </cs:plotArea3D>
  <cs:seriesAxis>
    <cs:lnRef idx="1">
      <a:schemeClr val="tx1">
        <a:tint val="75000"/>
      </a:schemeClr>
    </cs:lnRef>
    <cs:fillRef idx="0"/>
    <cs:effectRef idx="0"/>
    <cs:fontRef idx="minor">
      <a:schemeClr val="tx1"/>
    </cs:fontRef>
    <cs:spPr>
      <a:ln>
        <a:round/>
      </a:ln>
    </cs:spPr>
    <cs:defRPr sz="1000" kern="1200"/>
  </cs:seriesAxis>
  <cs:seriesLine>
    <cs:lnRef idx="1">
      <a:schemeClr val="tx1"/>
    </cs:lnRef>
    <cs:fillRef idx="0"/>
    <cs:effectRef idx="0"/>
    <cs:fontRef idx="minor">
      <a:schemeClr val="tx1"/>
    </cs:fontRef>
    <cs:spPr>
      <a:ln>
        <a:round/>
      </a:ln>
    </cs:spPr>
  </cs:seriesLine>
  <cs:title>
    <cs:lnRef idx="0"/>
    <cs:fillRef idx="0"/>
    <cs:effectRef idx="0"/>
    <cs:fontRef idx="minor">
      <a:schemeClr val="tx1"/>
    </cs:fontRef>
    <cs:defRPr sz="1800" b="1" kern="1200"/>
  </cs:title>
  <cs:trendline>
    <cs:lnRef idx="1">
      <a:schemeClr val="tx1"/>
    </cs:lnRef>
    <cs:fillRef idx="0"/>
    <cs:effectRef idx="0"/>
    <cs:fontRef idx="minor">
      <a:schemeClr val="tx1"/>
    </cs:fontRef>
    <cs:spPr>
      <a:ln cap="rnd">
        <a:round/>
      </a:ln>
    </cs:spPr>
  </cs:trendline>
  <cs:trendlineLabel>
    <cs:lnRef idx="0"/>
    <cs:fillRef idx="0"/>
    <cs:effectRef idx="0"/>
    <cs:fontRef idx="minor">
      <a:schemeClr val="tx1"/>
    </cs:fontRef>
    <cs:defRPr sz="1000" kern="1200"/>
  </cs:trendlineLabel>
  <cs:upBar>
    <cs:lnRef idx="1">
      <a:schemeClr val="tx1"/>
    </cs:lnRef>
    <cs:fillRef idx="1">
      <a:schemeClr val="dk1">
        <a:tint val="5000"/>
      </a:schemeClr>
    </cs:fillRef>
    <cs:effectRef idx="0"/>
    <cs:fontRef idx="minor">
      <a:schemeClr val="tx1"/>
    </cs:fontRef>
    <cs:spPr>
      <a:ln>
        <a:round/>
      </a:ln>
    </cs:spPr>
  </cs:upBar>
  <cs:valueAxis>
    <cs:lnRef idx="1">
      <a:schemeClr val="tx1">
        <a:tint val="75000"/>
      </a:schemeClr>
    </cs:lnRef>
    <cs:fillRef idx="0"/>
    <cs:effectRef idx="0"/>
    <cs:fontRef idx="minor">
      <a:schemeClr val="tx1"/>
    </cs:fontRef>
    <cs:spPr>
      <a:ln>
        <a:round/>
      </a:ln>
    </cs:spPr>
    <cs:defRPr sz="1000" kern="1200"/>
  </cs:valueAxis>
  <cs:wall>
    <cs:lnRef idx="0"/>
    <cs:fillRef idx="0"/>
    <cs:effectRef idx="0"/>
    <cs:fontRef idx="minor">
      <a:schemeClr val="tx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DAC3BF6E-8540-4B29-AD7A-3719B2B75058}" type="datetimeFigureOut">
              <a:rPr lang="en-US" smtClean="0"/>
              <a:t>4/22/16</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9894753D-6280-4E53-93DB-A0738BDF8C63}" type="slidenum">
              <a:rPr lang="en-US" smtClean="0"/>
              <a:t>‹#›</a:t>
            </a:fld>
            <a:endParaRPr lang="en-US"/>
          </a:p>
        </p:txBody>
      </p:sp>
    </p:spTree>
    <p:extLst>
      <p:ext uri="{BB962C8B-B14F-4D97-AF65-F5344CB8AC3E}">
        <p14:creationId xmlns:p14="http://schemas.microsoft.com/office/powerpoint/2010/main" val="38066386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0338" y="0"/>
            <a:ext cx="3038475" cy="466725"/>
          </a:xfrm>
          <a:prstGeom prst="rect">
            <a:avLst/>
          </a:prstGeom>
        </p:spPr>
        <p:txBody>
          <a:bodyPr vert="horz" lIns="91440" tIns="45720" rIns="91440" bIns="45720" rtlCol="0"/>
          <a:lstStyle>
            <a:lvl1pPr algn="r">
              <a:defRPr sz="1200"/>
            </a:lvl1pPr>
          </a:lstStyle>
          <a:p>
            <a:fld id="{37B86881-2933-4081-9E24-E3B7CC8FD7F7}" type="datetimeFigureOut">
              <a:rPr lang="en-US" smtClean="0"/>
              <a:t>4/22/16</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3575"/>
            <a:ext cx="5607050" cy="3660775"/>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675"/>
            <a:ext cx="3038475"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0338" y="8829675"/>
            <a:ext cx="3038475" cy="466725"/>
          </a:xfrm>
          <a:prstGeom prst="rect">
            <a:avLst/>
          </a:prstGeom>
        </p:spPr>
        <p:txBody>
          <a:bodyPr vert="horz" lIns="91440" tIns="45720" rIns="91440" bIns="45720" rtlCol="0" anchor="b"/>
          <a:lstStyle>
            <a:lvl1pPr algn="r">
              <a:defRPr sz="1200"/>
            </a:lvl1pPr>
          </a:lstStyle>
          <a:p>
            <a:fld id="{D86E3C3D-9BC3-4D85-909B-6152CE4A2316}" type="slidenum">
              <a:rPr lang="en-US" smtClean="0"/>
              <a:t>‹#›</a:t>
            </a:fld>
            <a:endParaRPr lang="en-US"/>
          </a:p>
        </p:txBody>
      </p:sp>
    </p:spTree>
    <p:extLst>
      <p:ext uri="{BB962C8B-B14F-4D97-AF65-F5344CB8AC3E}">
        <p14:creationId xmlns:p14="http://schemas.microsoft.com/office/powerpoint/2010/main" val="1768239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749E3F8-3F72-4B33-9219-84BD69F4546A}" type="slidenum">
              <a:rPr lang="en-US" smtClean="0"/>
              <a:t>1</a:t>
            </a:fld>
            <a:endParaRPr lang="en-US"/>
          </a:p>
        </p:txBody>
      </p:sp>
    </p:spTree>
    <p:extLst>
      <p:ext uri="{BB962C8B-B14F-4D97-AF65-F5344CB8AC3E}">
        <p14:creationId xmlns:p14="http://schemas.microsoft.com/office/powerpoint/2010/main" val="12052861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What we’re doing</a:t>
            </a:r>
          </a:p>
          <a:p>
            <a:r>
              <a:rPr lang="en-US" dirty="0" smtClean="0"/>
              <a:t> In essence this project is really</a:t>
            </a:r>
            <a:r>
              <a:rPr lang="en-US" baseline="0" dirty="0" smtClean="0"/>
              <a:t> </a:t>
            </a:r>
            <a:r>
              <a:rPr lang="en-US" sz="1400" b="1" baseline="0" dirty="0" smtClean="0"/>
              <a:t>two projects</a:t>
            </a:r>
            <a:r>
              <a:rPr lang="en-US" baseline="0" dirty="0" smtClean="0"/>
              <a:t>: 1) identifying important </a:t>
            </a:r>
            <a:r>
              <a:rPr lang="en-US" u="sng" baseline="0" dirty="0" smtClean="0"/>
              <a:t>conditions</a:t>
            </a:r>
            <a:r>
              <a:rPr lang="en-US" baseline="0" dirty="0" smtClean="0"/>
              <a:t> and useable indicators and measures to evaluate those conditions 2) Data collection and reporting. Sometimes lost sight that this is not only an indicator and measures project for the county, communities and watersheds. </a:t>
            </a:r>
          </a:p>
          <a:p>
            <a:r>
              <a:rPr lang="en-US" baseline="0" dirty="0" smtClean="0"/>
              <a:t>For this presentation, I’m going to add a bit more information from places elsewhere in the Sierra</a:t>
            </a:r>
            <a:endParaRPr lang="en-US" dirty="0" smtClean="0"/>
          </a:p>
          <a:p>
            <a:endParaRPr lang="en-US" dirty="0"/>
          </a:p>
        </p:txBody>
      </p:sp>
      <p:sp>
        <p:nvSpPr>
          <p:cNvPr id="4" name="Slide Number Placeholder 3"/>
          <p:cNvSpPr>
            <a:spLocks noGrp="1"/>
          </p:cNvSpPr>
          <p:nvPr>
            <p:ph type="sldNum" sz="quarter" idx="10"/>
          </p:nvPr>
        </p:nvSpPr>
        <p:spPr/>
        <p:txBody>
          <a:bodyPr/>
          <a:lstStyle/>
          <a:p>
            <a:fld id="{F55108D8-D8AF-A848-878A-FF788ADEA377}" type="slidenum">
              <a:rPr lang="en-US" smtClean="0"/>
              <a:pPr/>
              <a:t>10</a:t>
            </a:fld>
            <a:endParaRPr lang="en-US"/>
          </a:p>
        </p:txBody>
      </p:sp>
    </p:spTree>
    <p:extLst>
      <p:ext uri="{BB962C8B-B14F-4D97-AF65-F5344CB8AC3E}">
        <p14:creationId xmlns:p14="http://schemas.microsoft.com/office/powerpoint/2010/main" val="16237468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Other conditions: </a:t>
            </a:r>
          </a:p>
          <a:p>
            <a:r>
              <a:rPr lang="en-US" dirty="0" smtClean="0"/>
              <a:t>	Economic Vitality</a:t>
            </a:r>
          </a:p>
          <a:p>
            <a:r>
              <a:rPr lang="en-US" dirty="0" smtClean="0"/>
              <a:t>	Public health</a:t>
            </a:r>
          </a:p>
          <a:p>
            <a:r>
              <a:rPr lang="en-US" dirty="0" smtClean="0"/>
              <a:t>	Public</a:t>
            </a:r>
            <a:r>
              <a:rPr lang="en-US" baseline="0" dirty="0" smtClean="0"/>
              <a:t> Safety (&amp; Crime)</a:t>
            </a:r>
          </a:p>
          <a:p>
            <a:r>
              <a:rPr lang="en-US" baseline="0" dirty="0" smtClean="0"/>
              <a:t>	Capacity</a:t>
            </a:r>
            <a:endParaRPr lang="en-US" dirty="0" smtClean="0"/>
          </a:p>
          <a:p>
            <a:r>
              <a:rPr lang="en-US" dirty="0" smtClean="0"/>
              <a:t>	</a:t>
            </a:r>
          </a:p>
          <a:p>
            <a:endParaRPr lang="en-US" dirty="0"/>
          </a:p>
        </p:txBody>
      </p:sp>
      <p:sp>
        <p:nvSpPr>
          <p:cNvPr id="4" name="Slide Number Placeholder 3"/>
          <p:cNvSpPr>
            <a:spLocks noGrp="1"/>
          </p:cNvSpPr>
          <p:nvPr>
            <p:ph type="sldNum" sz="quarter" idx="10"/>
          </p:nvPr>
        </p:nvSpPr>
        <p:spPr/>
        <p:txBody>
          <a:bodyPr/>
          <a:lstStyle/>
          <a:p>
            <a:fld id="{F55108D8-D8AF-A848-878A-FF788ADEA377}" type="slidenum">
              <a:rPr lang="en-US" smtClean="0"/>
              <a:pPr/>
              <a:t>11</a:t>
            </a:fld>
            <a:endParaRPr lang="en-US"/>
          </a:p>
        </p:txBody>
      </p:sp>
    </p:spTree>
    <p:extLst>
      <p:ext uri="{BB962C8B-B14F-4D97-AF65-F5344CB8AC3E}">
        <p14:creationId xmlns:p14="http://schemas.microsoft.com/office/powerpoint/2010/main" val="19783027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3-4 months</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rgbClr val="FFFF00"/>
                </a:solidFill>
              </a:rPr>
              <a:t>discuss findings and local implications</a:t>
            </a:r>
          </a:p>
          <a:p>
            <a:endParaRPr lang="en-US" dirty="0"/>
          </a:p>
        </p:txBody>
      </p:sp>
      <p:sp>
        <p:nvSpPr>
          <p:cNvPr id="4" name="Slide Number Placeholder 3"/>
          <p:cNvSpPr>
            <a:spLocks noGrp="1"/>
          </p:cNvSpPr>
          <p:nvPr>
            <p:ph type="sldNum" sz="quarter" idx="10"/>
          </p:nvPr>
        </p:nvSpPr>
        <p:spPr/>
        <p:txBody>
          <a:bodyPr/>
          <a:lstStyle/>
          <a:p>
            <a:fld id="{F55108D8-D8AF-A848-878A-FF788ADEA377}" type="slidenum">
              <a:rPr lang="en-US" smtClean="0"/>
              <a:pPr/>
              <a:t>12</a:t>
            </a:fld>
            <a:endParaRPr lang="en-US"/>
          </a:p>
        </p:txBody>
      </p:sp>
    </p:spTree>
    <p:extLst>
      <p:ext uri="{BB962C8B-B14F-4D97-AF65-F5344CB8AC3E}">
        <p14:creationId xmlns:p14="http://schemas.microsoft.com/office/powerpoint/2010/main" val="6711174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55108D8-D8AF-A848-878A-FF788ADEA377}" type="slidenum">
              <a:rPr lang="en-US" smtClean="0"/>
              <a:pPr/>
              <a:t>14</a:t>
            </a:fld>
            <a:endParaRPr lang="en-US"/>
          </a:p>
        </p:txBody>
      </p:sp>
    </p:spTree>
    <p:extLst>
      <p:ext uri="{BB962C8B-B14F-4D97-AF65-F5344CB8AC3E}">
        <p14:creationId xmlns:p14="http://schemas.microsoft.com/office/powerpoint/2010/main" val="91187799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55108D8-D8AF-A848-878A-FF788ADEA377}" type="slidenum">
              <a:rPr lang="en-US" smtClean="0"/>
              <a:pPr/>
              <a:t>15</a:t>
            </a:fld>
            <a:endParaRPr lang="en-US"/>
          </a:p>
        </p:txBody>
      </p:sp>
    </p:spTree>
    <p:extLst>
      <p:ext uri="{BB962C8B-B14F-4D97-AF65-F5344CB8AC3E}">
        <p14:creationId xmlns:p14="http://schemas.microsoft.com/office/powerpoint/2010/main" val="9683364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And a second tier of communities outlined</a:t>
            </a:r>
            <a:r>
              <a:rPr lang="en-US" baseline="0" dirty="0" smtClean="0"/>
              <a:t> in black</a:t>
            </a:r>
          </a:p>
          <a:p>
            <a:pPr marL="171450" indent="-171450">
              <a:buFont typeface="Arial" panose="020B0604020202020204" pitchFamily="34" charset="0"/>
              <a:buChar char="•"/>
            </a:pPr>
            <a:r>
              <a:rPr lang="en-US" baseline="0" dirty="0" smtClean="0"/>
              <a:t>BRIEF note of Terra Bella</a:t>
            </a:r>
            <a:endParaRPr lang="en-US" dirty="0"/>
          </a:p>
        </p:txBody>
      </p:sp>
      <p:sp>
        <p:nvSpPr>
          <p:cNvPr id="4" name="Slide Number Placeholder 3"/>
          <p:cNvSpPr>
            <a:spLocks noGrp="1"/>
          </p:cNvSpPr>
          <p:nvPr>
            <p:ph type="sldNum" sz="quarter" idx="10"/>
          </p:nvPr>
        </p:nvSpPr>
        <p:spPr/>
        <p:txBody>
          <a:bodyPr/>
          <a:lstStyle/>
          <a:p>
            <a:fld id="{0749E3F8-3F72-4B33-9219-84BD69F4546A}" type="slidenum">
              <a:rPr lang="en-US" smtClean="0"/>
              <a:t>17</a:t>
            </a:fld>
            <a:endParaRPr lang="en-US"/>
          </a:p>
        </p:txBody>
      </p:sp>
    </p:spTree>
    <p:extLst>
      <p:ext uri="{BB962C8B-B14F-4D97-AF65-F5344CB8AC3E}">
        <p14:creationId xmlns:p14="http://schemas.microsoft.com/office/powerpoint/2010/main" val="9420376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These maps display</a:t>
            </a:r>
            <a:r>
              <a:rPr lang="en-US" baseline="0" dirty="0" smtClean="0"/>
              <a:t> the frequency and value of contracts most related to the </a:t>
            </a:r>
            <a:r>
              <a:rPr lang="en-US" baseline="0" dirty="0" err="1" smtClean="0"/>
              <a:t>Dinkey</a:t>
            </a:r>
            <a:r>
              <a:rPr lang="en-US" baseline="0" dirty="0" smtClean="0"/>
              <a:t> Creek Forest Collaborative</a:t>
            </a:r>
          </a:p>
          <a:p>
            <a:pPr marL="171450" indent="-171450">
              <a:buFont typeface="Arial" panose="020B0604020202020204" pitchFamily="34" charset="0"/>
              <a:buChar char="•"/>
            </a:pPr>
            <a:r>
              <a:rPr lang="en-US" baseline="0" dirty="0" smtClean="0"/>
              <a:t>Although the discernment of tiers was at times a challenging process, this data shows that in within 4 years, no contractors within the first tier were awarded a job by the Sierra National Forest. This visually portrays how low current local capacity is. </a:t>
            </a:r>
          </a:p>
          <a:p>
            <a:pPr marL="171450" indent="-171450">
              <a:buFont typeface="Arial" panose="020B0604020202020204" pitchFamily="34" charset="0"/>
              <a:buChar char="•"/>
            </a:pPr>
            <a:r>
              <a:rPr lang="en-US" baseline="0" dirty="0" smtClean="0"/>
              <a:t>Because our recommendation involves Stand Alone Service Contracts, rather than a “you’re in or you’re out” model, being included in Tier 1 v. Tier 2 v. none of the above, the process also allows for change over time as capacity increases </a:t>
            </a:r>
          </a:p>
        </p:txBody>
      </p:sp>
      <p:sp>
        <p:nvSpPr>
          <p:cNvPr id="4" name="Slide Number Placeholder 3"/>
          <p:cNvSpPr>
            <a:spLocks noGrp="1"/>
          </p:cNvSpPr>
          <p:nvPr>
            <p:ph type="sldNum" sz="quarter" idx="10"/>
          </p:nvPr>
        </p:nvSpPr>
        <p:spPr/>
        <p:txBody>
          <a:bodyPr/>
          <a:lstStyle/>
          <a:p>
            <a:fld id="{0749E3F8-3F72-4B33-9219-84BD69F4546A}" type="slidenum">
              <a:rPr lang="en-US" smtClean="0"/>
              <a:t>18</a:t>
            </a:fld>
            <a:endParaRPr lang="en-US"/>
          </a:p>
        </p:txBody>
      </p:sp>
    </p:spTree>
    <p:extLst>
      <p:ext uri="{BB962C8B-B14F-4D97-AF65-F5344CB8AC3E}">
        <p14:creationId xmlns:p14="http://schemas.microsoft.com/office/powerpoint/2010/main" val="17682016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3-4 months</a:t>
            </a:r>
          </a:p>
          <a:p>
            <a:endParaRPr lang="en-US" dirty="0" smtClean="0"/>
          </a:p>
          <a:p>
            <a:pPr marL="0" marR="0" indent="0" algn="l" defTabSz="457200" rtl="0" eaLnBrk="1" fontAlgn="auto" latinLnBrk="0" hangingPunct="1">
              <a:lnSpc>
                <a:spcPct val="100000"/>
              </a:lnSpc>
              <a:spcBef>
                <a:spcPts val="0"/>
              </a:spcBef>
              <a:spcAft>
                <a:spcPts val="0"/>
              </a:spcAft>
              <a:buClrTx/>
              <a:buSzTx/>
              <a:buFontTx/>
              <a:buNone/>
              <a:tabLst/>
              <a:defRPr/>
            </a:pPr>
            <a:r>
              <a:rPr lang="en-US" sz="1200" dirty="0" smtClean="0">
                <a:solidFill>
                  <a:srgbClr val="FFFF00"/>
                </a:solidFill>
              </a:rPr>
              <a:t>discuss findings and local implications</a:t>
            </a:r>
          </a:p>
          <a:p>
            <a:endParaRPr lang="en-US" dirty="0"/>
          </a:p>
        </p:txBody>
      </p:sp>
      <p:sp>
        <p:nvSpPr>
          <p:cNvPr id="4" name="Slide Number Placeholder 3"/>
          <p:cNvSpPr>
            <a:spLocks noGrp="1"/>
          </p:cNvSpPr>
          <p:nvPr>
            <p:ph type="sldNum" sz="quarter" idx="10"/>
          </p:nvPr>
        </p:nvSpPr>
        <p:spPr/>
        <p:txBody>
          <a:bodyPr/>
          <a:lstStyle/>
          <a:p>
            <a:fld id="{F55108D8-D8AF-A848-878A-FF788ADEA377}" type="slidenum">
              <a:rPr lang="en-US" smtClean="0"/>
              <a:pPr/>
              <a:t>19</a:t>
            </a:fld>
            <a:endParaRPr lang="en-US"/>
          </a:p>
        </p:txBody>
      </p:sp>
    </p:spTree>
    <p:extLst>
      <p:ext uri="{BB962C8B-B14F-4D97-AF65-F5344CB8AC3E}">
        <p14:creationId xmlns:p14="http://schemas.microsoft.com/office/powerpoint/2010/main" val="167797958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give you an idea of </a:t>
            </a:r>
            <a:endParaRPr lang="en-US" dirty="0"/>
          </a:p>
        </p:txBody>
      </p:sp>
      <p:sp>
        <p:nvSpPr>
          <p:cNvPr id="4" name="Slide Number Placeholder 3"/>
          <p:cNvSpPr>
            <a:spLocks noGrp="1"/>
          </p:cNvSpPr>
          <p:nvPr>
            <p:ph type="sldNum" sz="quarter" idx="10"/>
          </p:nvPr>
        </p:nvSpPr>
        <p:spPr/>
        <p:txBody>
          <a:bodyPr/>
          <a:lstStyle/>
          <a:p>
            <a:fld id="{D86E3C3D-9BC3-4D85-909B-6152CE4A2316}" type="slidenum">
              <a:rPr lang="en-US" smtClean="0"/>
              <a:t>20</a:t>
            </a:fld>
            <a:endParaRPr lang="en-US"/>
          </a:p>
        </p:txBody>
      </p:sp>
    </p:spTree>
    <p:extLst>
      <p:ext uri="{BB962C8B-B14F-4D97-AF65-F5344CB8AC3E}">
        <p14:creationId xmlns:p14="http://schemas.microsoft.com/office/powerpoint/2010/main" val="12951871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Examining the location, frequency,</a:t>
            </a:r>
            <a:r>
              <a:rPr lang="en-US" baseline="0" dirty="0" smtClean="0"/>
              <a:t> and value of contracts (shown by the orange circles) – </a:t>
            </a:r>
            <a:r>
              <a:rPr lang="en-US" baseline="0" dirty="0" err="1" smtClean="0"/>
              <a:t>ie</a:t>
            </a:r>
            <a:r>
              <a:rPr lang="en-US" baseline="0" dirty="0" smtClean="0"/>
              <a:t> monitoring USFS contracts– has lead to significant conversations regarding the concept of defining local, as well as establishing a clearer, stronger pathway for the USFS to award preference to contractors within that defined local area.</a:t>
            </a:r>
            <a:endParaRPr lang="en-US" dirty="0"/>
          </a:p>
        </p:txBody>
      </p:sp>
      <p:sp>
        <p:nvSpPr>
          <p:cNvPr id="4" name="Slide Number Placeholder 3"/>
          <p:cNvSpPr>
            <a:spLocks noGrp="1"/>
          </p:cNvSpPr>
          <p:nvPr>
            <p:ph type="sldNum" sz="quarter" idx="10"/>
          </p:nvPr>
        </p:nvSpPr>
        <p:spPr/>
        <p:txBody>
          <a:bodyPr/>
          <a:lstStyle/>
          <a:p>
            <a:fld id="{D86E3C3D-9BC3-4D85-909B-6152CE4A2316}" type="slidenum">
              <a:rPr lang="en-US" smtClean="0"/>
              <a:t>21</a:t>
            </a:fld>
            <a:endParaRPr lang="en-US"/>
          </a:p>
        </p:txBody>
      </p:sp>
    </p:spTree>
    <p:extLst>
      <p:ext uri="{BB962C8B-B14F-4D97-AF65-F5344CB8AC3E}">
        <p14:creationId xmlns:p14="http://schemas.microsoft.com/office/powerpoint/2010/main" val="7759867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Sierra Institute</a:t>
            </a:r>
            <a:r>
              <a:rPr lang="en-US" baseline="0" dirty="0" smtClean="0"/>
              <a:t> has experience and perspectives on the topic of socioeconomic monitoring in several different contexts</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I will be focusing on the first two during this presentation, addressing the objectives of this session:</a:t>
            </a:r>
          </a:p>
          <a:p>
            <a:r>
              <a:rPr lang="en-US" sz="1200" b="0" i="0" kern="1200" dirty="0" smtClean="0">
                <a:solidFill>
                  <a:schemeClr val="tx1"/>
                </a:solidFill>
                <a:effectLst/>
                <a:latin typeface="+mn-lt"/>
                <a:ea typeface="+mn-ea"/>
                <a:cs typeface="+mn-cs"/>
              </a:rPr>
              <a:t>·         Discuss how to examine social attitudes toward restoration using surveys and other tools</a:t>
            </a:r>
          </a:p>
          <a:p>
            <a:r>
              <a:rPr lang="en-US" sz="1200" b="0" i="0" kern="1200" dirty="0" smtClean="0">
                <a:solidFill>
                  <a:schemeClr val="tx1"/>
                </a:solidFill>
                <a:effectLst/>
                <a:latin typeface="+mn-lt"/>
                <a:ea typeface="+mn-ea"/>
                <a:cs typeface="+mn-cs"/>
              </a:rPr>
              <a:t>·         Demonstrate how collaborative economic monitoring augments Forest Service monitoring</a:t>
            </a:r>
          </a:p>
          <a:p>
            <a:endParaRPr lang="en-US" dirty="0"/>
          </a:p>
        </p:txBody>
      </p:sp>
      <p:sp>
        <p:nvSpPr>
          <p:cNvPr id="4" name="Slide Number Placeholder 3"/>
          <p:cNvSpPr>
            <a:spLocks noGrp="1"/>
          </p:cNvSpPr>
          <p:nvPr>
            <p:ph type="sldNum" sz="quarter" idx="10"/>
          </p:nvPr>
        </p:nvSpPr>
        <p:spPr/>
        <p:txBody>
          <a:bodyPr/>
          <a:lstStyle/>
          <a:p>
            <a:fld id="{D86E3C3D-9BC3-4D85-909B-6152CE4A2316}" type="slidenum">
              <a:rPr lang="en-US" smtClean="0"/>
              <a:t>2</a:t>
            </a:fld>
            <a:endParaRPr lang="en-US"/>
          </a:p>
        </p:txBody>
      </p:sp>
    </p:spTree>
    <p:extLst>
      <p:ext uri="{BB962C8B-B14F-4D97-AF65-F5344CB8AC3E}">
        <p14:creationId xmlns:p14="http://schemas.microsoft.com/office/powerpoint/2010/main" val="17738298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think allowing people</a:t>
            </a:r>
            <a:r>
              <a:rPr lang="en-US" baseline="0" dirty="0" smtClean="0"/>
              <a:t> time to read the quotes on this slide and the next would be great. Important enough to warrant it, I think.</a:t>
            </a:r>
            <a:endParaRPr lang="en-US" dirty="0"/>
          </a:p>
        </p:txBody>
      </p:sp>
      <p:sp>
        <p:nvSpPr>
          <p:cNvPr id="4" name="Slide Number Placeholder 3"/>
          <p:cNvSpPr>
            <a:spLocks noGrp="1"/>
          </p:cNvSpPr>
          <p:nvPr>
            <p:ph type="sldNum" sz="quarter" idx="10"/>
          </p:nvPr>
        </p:nvSpPr>
        <p:spPr/>
        <p:txBody>
          <a:bodyPr/>
          <a:lstStyle/>
          <a:p>
            <a:fld id="{D86E3C3D-9BC3-4D85-909B-6152CE4A2316}" type="slidenum">
              <a:rPr lang="en-US" smtClean="0"/>
              <a:t>22</a:t>
            </a:fld>
            <a:endParaRPr lang="en-US"/>
          </a:p>
        </p:txBody>
      </p:sp>
    </p:spTree>
    <p:extLst>
      <p:ext uri="{BB962C8B-B14F-4D97-AF65-F5344CB8AC3E}">
        <p14:creationId xmlns:p14="http://schemas.microsoft.com/office/powerpoint/2010/main" val="9027705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F55108D8-D8AF-A848-878A-FF788ADEA377}" type="slidenum">
              <a:rPr lang="en-US" smtClean="0"/>
              <a:pPr/>
              <a:t>23</a:t>
            </a:fld>
            <a:endParaRPr lang="en-US"/>
          </a:p>
        </p:txBody>
      </p:sp>
    </p:spTree>
    <p:extLst>
      <p:ext uri="{BB962C8B-B14F-4D97-AF65-F5344CB8AC3E}">
        <p14:creationId xmlns:p14="http://schemas.microsoft.com/office/powerpoint/2010/main" val="20308061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Q &amp;</a:t>
            </a:r>
            <a:r>
              <a:rPr lang="en-US" baseline="0" dirty="0" smtClean="0"/>
              <a:t> A</a:t>
            </a:r>
          </a:p>
          <a:p>
            <a:r>
              <a:rPr lang="en-US" baseline="0" dirty="0" smtClean="0"/>
              <a:t>Pierce Roll Out</a:t>
            </a:r>
          </a:p>
          <a:p>
            <a:r>
              <a:rPr lang="en-US" baseline="0" dirty="0" smtClean="0"/>
              <a:t>Discussion on pilot</a:t>
            </a:r>
            <a:endParaRPr lang="en-US" dirty="0"/>
          </a:p>
        </p:txBody>
      </p:sp>
      <p:sp>
        <p:nvSpPr>
          <p:cNvPr id="4" name="Slide Number Placeholder 3"/>
          <p:cNvSpPr>
            <a:spLocks noGrp="1"/>
          </p:cNvSpPr>
          <p:nvPr>
            <p:ph type="sldNum" sz="quarter" idx="10"/>
          </p:nvPr>
        </p:nvSpPr>
        <p:spPr/>
        <p:txBody>
          <a:bodyPr/>
          <a:lstStyle/>
          <a:p>
            <a:fld id="{0749E3F8-3F72-4B33-9219-84BD69F4546A}" type="slidenum">
              <a:rPr lang="en-US" smtClean="0"/>
              <a:t>26</a:t>
            </a:fld>
            <a:endParaRPr lang="en-US"/>
          </a:p>
        </p:txBody>
      </p:sp>
    </p:spTree>
    <p:extLst>
      <p:ext uri="{BB962C8B-B14F-4D97-AF65-F5344CB8AC3E}">
        <p14:creationId xmlns:p14="http://schemas.microsoft.com/office/powerpoint/2010/main" val="21372633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SI recently</a:t>
            </a:r>
            <a:r>
              <a:rPr lang="en-US" baseline="0" dirty="0" smtClean="0"/>
              <a:t> did a study of CFLR SEM efforts nation wide </a:t>
            </a:r>
          </a:p>
          <a:p>
            <a:endParaRPr lang="en-US" baseline="0" dirty="0" smtClean="0"/>
          </a:p>
          <a:p>
            <a:r>
              <a:rPr lang="en-US" baseline="0" dirty="0" smtClean="0"/>
              <a:t>The case studies included in that report are marked by red dots</a:t>
            </a:r>
          </a:p>
          <a:p>
            <a:endParaRPr lang="en-US" baseline="0" dirty="0" smtClean="0"/>
          </a:p>
          <a:p>
            <a:r>
              <a:rPr lang="en-US" baseline="0" dirty="0" smtClean="0"/>
              <a:t>That study identified trends in several areas, which I will discuss on the next two slides.</a:t>
            </a:r>
          </a:p>
        </p:txBody>
      </p:sp>
      <p:sp>
        <p:nvSpPr>
          <p:cNvPr id="4" name="Slide Number Placeholder 3"/>
          <p:cNvSpPr>
            <a:spLocks noGrp="1"/>
          </p:cNvSpPr>
          <p:nvPr>
            <p:ph type="sldNum" sz="quarter" idx="10"/>
          </p:nvPr>
        </p:nvSpPr>
        <p:spPr/>
        <p:txBody>
          <a:bodyPr/>
          <a:lstStyle/>
          <a:p>
            <a:fld id="{D86E3C3D-9BC3-4D85-909B-6152CE4A2316}" type="slidenum">
              <a:rPr lang="en-US" smtClean="0"/>
              <a:t>3</a:t>
            </a:fld>
            <a:endParaRPr lang="en-US"/>
          </a:p>
        </p:txBody>
      </p:sp>
    </p:spTree>
    <p:extLst>
      <p:ext uri="{BB962C8B-B14F-4D97-AF65-F5344CB8AC3E}">
        <p14:creationId xmlns:p14="http://schemas.microsoft.com/office/powerpoint/2010/main" val="23710371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Don’t spend much time on this slide, the point here is to say that although no two</a:t>
            </a:r>
            <a:r>
              <a:rPr lang="en-US" baseline="0" dirty="0" smtClean="0"/>
              <a:t> CFLR had identical SEM programs, there were clear patterns of overlap regarding characteristics such as status, the party responsible for monitoring, and the area of analysis. </a:t>
            </a:r>
          </a:p>
          <a:p>
            <a:endParaRPr lang="en-US" baseline="0" dirty="0" smtClean="0"/>
          </a:p>
          <a:p>
            <a:r>
              <a:rPr lang="en-US" baseline="0" dirty="0" smtClean="0"/>
              <a:t>Remind folks that is what our most NFF webinar focused on and that recording, as well as the paper is available online. </a:t>
            </a:r>
          </a:p>
          <a:p>
            <a:endParaRPr lang="en-US" baseline="0" dirty="0" smtClean="0"/>
          </a:p>
          <a:p>
            <a:r>
              <a:rPr lang="en-US" baseline="0" dirty="0" smtClean="0"/>
              <a:t>For now you want to focus on is one particular indicator that groups across the country are monitoring and how monitoring it has impacted the CA Collaboratives (next slide)</a:t>
            </a:r>
            <a:endParaRPr lang="en-US" dirty="0"/>
          </a:p>
        </p:txBody>
      </p:sp>
      <p:sp>
        <p:nvSpPr>
          <p:cNvPr id="4" name="Slide Number Placeholder 3"/>
          <p:cNvSpPr>
            <a:spLocks noGrp="1"/>
          </p:cNvSpPr>
          <p:nvPr>
            <p:ph type="sldNum" sz="quarter" idx="10"/>
          </p:nvPr>
        </p:nvSpPr>
        <p:spPr/>
        <p:txBody>
          <a:bodyPr/>
          <a:lstStyle/>
          <a:p>
            <a:fld id="{D86E3C3D-9BC3-4D85-909B-6152CE4A2316}" type="slidenum">
              <a:rPr lang="en-US" smtClean="0"/>
              <a:t>4</a:t>
            </a:fld>
            <a:endParaRPr lang="en-US"/>
          </a:p>
        </p:txBody>
      </p:sp>
    </p:spTree>
    <p:extLst>
      <p:ext uri="{BB962C8B-B14F-4D97-AF65-F5344CB8AC3E}">
        <p14:creationId xmlns:p14="http://schemas.microsoft.com/office/powerpoint/2010/main" val="42244065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 summary</a:t>
            </a:r>
            <a:r>
              <a:rPr lang="en-US" baseline="0" dirty="0" smtClean="0"/>
              <a:t> of the most frequently monitored indicators, according to our 2015 research. </a:t>
            </a:r>
          </a:p>
          <a:p>
            <a:endParaRPr lang="en-US" baseline="0" dirty="0" smtClean="0"/>
          </a:p>
          <a:p>
            <a:r>
              <a:rPr lang="en-US" baseline="0" dirty="0" smtClean="0"/>
              <a:t>Economic indicators are shown in teal, social well-being in pink, other types of indicators in green. </a:t>
            </a:r>
          </a:p>
          <a:p>
            <a:endParaRPr lang="en-US" baseline="0" dirty="0" smtClean="0"/>
          </a:p>
          <a:p>
            <a:r>
              <a:rPr lang="en-US" baseline="0" dirty="0" smtClean="0"/>
              <a:t>I’m going to focus on the pink and green for the remainder of this presentation. </a:t>
            </a:r>
          </a:p>
          <a:p>
            <a:endParaRPr lang="en-US" baseline="0" dirty="0" smtClean="0"/>
          </a:p>
          <a:p>
            <a:r>
              <a:rPr lang="en-US" baseline="0" dirty="0" smtClean="0"/>
              <a:t>First, I want to unpack how monitoring local contracting has influenced the focus of CA </a:t>
            </a:r>
            <a:r>
              <a:rPr lang="en-US" baseline="0" dirty="0" err="1" smtClean="0"/>
              <a:t>collaboratives</a:t>
            </a:r>
            <a:endParaRPr lang="en-US" dirty="0"/>
          </a:p>
        </p:txBody>
      </p:sp>
      <p:sp>
        <p:nvSpPr>
          <p:cNvPr id="4" name="Slide Number Placeholder 3"/>
          <p:cNvSpPr>
            <a:spLocks noGrp="1"/>
          </p:cNvSpPr>
          <p:nvPr>
            <p:ph type="sldNum" sz="quarter" idx="10"/>
          </p:nvPr>
        </p:nvSpPr>
        <p:spPr/>
        <p:txBody>
          <a:bodyPr/>
          <a:lstStyle/>
          <a:p>
            <a:fld id="{D86E3C3D-9BC3-4D85-909B-6152CE4A2316}" type="slidenum">
              <a:rPr lang="en-US" smtClean="0"/>
              <a:t>5</a:t>
            </a:fld>
            <a:endParaRPr lang="en-US"/>
          </a:p>
        </p:txBody>
      </p:sp>
    </p:spTree>
    <p:extLst>
      <p:ext uri="{BB962C8B-B14F-4D97-AF65-F5344CB8AC3E}">
        <p14:creationId xmlns:p14="http://schemas.microsoft.com/office/powerpoint/2010/main" val="94694378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000" b="1">
                <a:solidFill>
                  <a:schemeClr val="tx1"/>
                </a:solidFill>
                <a:latin typeface="Times" charset="0"/>
                <a:ea typeface="ＭＳ Ｐゴシック" charset="0"/>
                <a:cs typeface="ＭＳ Ｐゴシック" charset="0"/>
              </a:defRPr>
            </a:lvl1pPr>
            <a:lvl2pPr marL="37931725" indent="-37474525" eaLnBrk="0" hangingPunct="0">
              <a:defRPr sz="2000" b="1">
                <a:solidFill>
                  <a:schemeClr val="tx1"/>
                </a:solidFill>
                <a:latin typeface="Times" charset="0"/>
                <a:ea typeface="ＭＳ Ｐゴシック" charset="0"/>
              </a:defRPr>
            </a:lvl2pPr>
            <a:lvl3pPr eaLnBrk="0" hangingPunct="0">
              <a:defRPr sz="2000" b="1">
                <a:solidFill>
                  <a:schemeClr val="tx1"/>
                </a:solidFill>
                <a:latin typeface="Times" charset="0"/>
                <a:ea typeface="ＭＳ Ｐゴシック" charset="0"/>
              </a:defRPr>
            </a:lvl3pPr>
            <a:lvl4pPr eaLnBrk="0" hangingPunct="0">
              <a:defRPr sz="2000" b="1">
                <a:solidFill>
                  <a:schemeClr val="tx1"/>
                </a:solidFill>
                <a:latin typeface="Times" charset="0"/>
                <a:ea typeface="ＭＳ Ｐゴシック" charset="0"/>
              </a:defRPr>
            </a:lvl4pPr>
            <a:lvl5pPr eaLnBrk="0" hangingPunct="0">
              <a:defRPr sz="2000" b="1">
                <a:solidFill>
                  <a:schemeClr val="tx1"/>
                </a:solidFill>
                <a:latin typeface="Times" charset="0"/>
                <a:ea typeface="ＭＳ Ｐゴシック" charset="0"/>
              </a:defRPr>
            </a:lvl5pPr>
            <a:lvl6pPr marL="457200" eaLnBrk="0" fontAlgn="base" hangingPunct="0">
              <a:spcBef>
                <a:spcPct val="0"/>
              </a:spcBef>
              <a:spcAft>
                <a:spcPct val="0"/>
              </a:spcAft>
              <a:defRPr sz="2000" b="1">
                <a:solidFill>
                  <a:schemeClr val="tx1"/>
                </a:solidFill>
                <a:latin typeface="Times" charset="0"/>
                <a:ea typeface="ＭＳ Ｐゴシック" charset="0"/>
              </a:defRPr>
            </a:lvl6pPr>
            <a:lvl7pPr marL="914400" eaLnBrk="0" fontAlgn="base" hangingPunct="0">
              <a:spcBef>
                <a:spcPct val="0"/>
              </a:spcBef>
              <a:spcAft>
                <a:spcPct val="0"/>
              </a:spcAft>
              <a:defRPr sz="2000" b="1">
                <a:solidFill>
                  <a:schemeClr val="tx1"/>
                </a:solidFill>
                <a:latin typeface="Times" charset="0"/>
                <a:ea typeface="ＭＳ Ｐゴシック" charset="0"/>
              </a:defRPr>
            </a:lvl7pPr>
            <a:lvl8pPr marL="1371600" eaLnBrk="0" fontAlgn="base" hangingPunct="0">
              <a:spcBef>
                <a:spcPct val="0"/>
              </a:spcBef>
              <a:spcAft>
                <a:spcPct val="0"/>
              </a:spcAft>
              <a:defRPr sz="2000" b="1">
                <a:solidFill>
                  <a:schemeClr val="tx1"/>
                </a:solidFill>
                <a:latin typeface="Times" charset="0"/>
                <a:ea typeface="ＭＳ Ｐゴシック" charset="0"/>
              </a:defRPr>
            </a:lvl8pPr>
            <a:lvl9pPr marL="1828800" eaLnBrk="0" fontAlgn="base" hangingPunct="0">
              <a:spcBef>
                <a:spcPct val="0"/>
              </a:spcBef>
              <a:spcAft>
                <a:spcPct val="0"/>
              </a:spcAft>
              <a:defRPr sz="2000" b="1">
                <a:solidFill>
                  <a:schemeClr val="tx1"/>
                </a:solidFill>
                <a:latin typeface="Times" charset="0"/>
                <a:ea typeface="ＭＳ Ｐゴシック" charset="0"/>
              </a:defRPr>
            </a:lvl9pPr>
          </a:lstStyle>
          <a:p>
            <a:fld id="{5B447026-6FF4-2343-8B30-83A6EEFFD7D6}" type="slidenum">
              <a:rPr lang="en-US" sz="1200" b="0"/>
              <a:pPr/>
              <a:t>6</a:t>
            </a:fld>
            <a:endParaRPr lang="en-US" sz="1200" b="0"/>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a:ln/>
          <a:extLst>
            <a:ext uri="{FAA26D3D-D897-4be2-8F04-BA451C77F1D7}">
              <ma14:placeholderFlag xmlns:ma14="http://schemas.microsoft.com/office/mac/drawingml/2011/main"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atin typeface="Times" charset="0"/>
              <a:ea typeface="ＭＳ Ｐゴシック" charset="0"/>
              <a:cs typeface="ＭＳ Ｐゴシック" charset="0"/>
            </a:endParaRPr>
          </a:p>
        </p:txBody>
      </p:sp>
    </p:spTree>
    <p:extLst>
      <p:ext uri="{BB962C8B-B14F-4D97-AF65-F5344CB8AC3E}">
        <p14:creationId xmlns:p14="http://schemas.microsoft.com/office/powerpoint/2010/main" val="7639139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smtClean="0"/>
              <a:t>Sierra Institute</a:t>
            </a:r>
            <a:r>
              <a:rPr lang="en-US" baseline="0" dirty="0" smtClean="0"/>
              <a:t> has experience and perspectives on the topic of socioeconomic monitoring in several different contexts</a:t>
            </a:r>
          </a:p>
          <a:p>
            <a:pPr marL="171450" indent="-171450">
              <a:buFont typeface="Arial" panose="020B0604020202020204" pitchFamily="34" charset="0"/>
              <a:buChar char="•"/>
            </a:pPr>
            <a:endParaRPr lang="en-US" baseline="0" dirty="0" smtClean="0"/>
          </a:p>
          <a:p>
            <a:pPr marL="171450" indent="-171450">
              <a:buFont typeface="Arial" panose="020B0604020202020204" pitchFamily="34" charset="0"/>
              <a:buChar char="•"/>
            </a:pPr>
            <a:r>
              <a:rPr lang="en-US" baseline="0" dirty="0" smtClean="0"/>
              <a:t>I will be focusing on the first two during this presentation, addressing the objectives of this session:</a:t>
            </a:r>
          </a:p>
          <a:p>
            <a:r>
              <a:rPr lang="en-US" sz="1200" b="0" i="0" kern="1200" dirty="0" smtClean="0">
                <a:solidFill>
                  <a:schemeClr val="tx1"/>
                </a:solidFill>
                <a:effectLst/>
                <a:latin typeface="+mn-lt"/>
                <a:ea typeface="+mn-ea"/>
                <a:cs typeface="+mn-cs"/>
              </a:rPr>
              <a:t>·         Discuss how to examine social attitudes toward restoration using surveys and other tools</a:t>
            </a:r>
          </a:p>
          <a:p>
            <a:r>
              <a:rPr lang="en-US" sz="1200" b="0" i="0" kern="1200" dirty="0" smtClean="0">
                <a:solidFill>
                  <a:schemeClr val="tx1"/>
                </a:solidFill>
                <a:effectLst/>
                <a:latin typeface="+mn-lt"/>
                <a:ea typeface="+mn-ea"/>
                <a:cs typeface="+mn-cs"/>
              </a:rPr>
              <a:t>·         Demonstrate how collaborative economic monitoring augments Forest Service monitoring</a:t>
            </a:r>
          </a:p>
          <a:p>
            <a:endParaRPr lang="en-US" dirty="0"/>
          </a:p>
        </p:txBody>
      </p:sp>
      <p:sp>
        <p:nvSpPr>
          <p:cNvPr id="4" name="Slide Number Placeholder 3"/>
          <p:cNvSpPr>
            <a:spLocks noGrp="1"/>
          </p:cNvSpPr>
          <p:nvPr>
            <p:ph type="sldNum" sz="quarter" idx="10"/>
          </p:nvPr>
        </p:nvSpPr>
        <p:spPr/>
        <p:txBody>
          <a:bodyPr/>
          <a:lstStyle/>
          <a:p>
            <a:fld id="{D86E3C3D-9BC3-4D85-909B-6152CE4A2316}" type="slidenum">
              <a:rPr lang="en-US" smtClean="0"/>
              <a:t>7</a:t>
            </a:fld>
            <a:endParaRPr lang="en-US"/>
          </a:p>
        </p:txBody>
      </p:sp>
    </p:spTree>
    <p:extLst>
      <p:ext uri="{BB962C8B-B14F-4D97-AF65-F5344CB8AC3E}">
        <p14:creationId xmlns:p14="http://schemas.microsoft.com/office/powerpoint/2010/main" val="11458146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000" dirty="0" smtClean="0">
                <a:solidFill>
                  <a:srgbClr val="FFFF00"/>
                </a:solidFill>
              </a:rPr>
              <a:t>(more effective than a survey) – Key focus area: ID broad issues of concern</a:t>
            </a:r>
          </a:p>
          <a:p>
            <a:endParaRPr lang="en-US" sz="1000" dirty="0"/>
          </a:p>
        </p:txBody>
      </p:sp>
      <p:sp>
        <p:nvSpPr>
          <p:cNvPr id="4" name="Slide Number Placeholder 3"/>
          <p:cNvSpPr>
            <a:spLocks noGrp="1"/>
          </p:cNvSpPr>
          <p:nvPr>
            <p:ph type="sldNum" sz="quarter" idx="10"/>
          </p:nvPr>
        </p:nvSpPr>
        <p:spPr/>
        <p:txBody>
          <a:bodyPr/>
          <a:lstStyle/>
          <a:p>
            <a:fld id="{F55108D8-D8AF-A848-878A-FF788ADEA377}" type="slidenum">
              <a:rPr lang="en-US" smtClean="0"/>
              <a:pPr/>
              <a:t>8</a:t>
            </a:fld>
            <a:endParaRPr lang="en-US"/>
          </a:p>
        </p:txBody>
      </p:sp>
    </p:spTree>
    <p:extLst>
      <p:ext uri="{BB962C8B-B14F-4D97-AF65-F5344CB8AC3E}">
        <p14:creationId xmlns:p14="http://schemas.microsoft.com/office/powerpoint/2010/main" val="12600659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1" i="1" dirty="0" smtClean="0">
                <a:solidFill>
                  <a:schemeClr val="accent4">
                    <a:lumMod val="40000"/>
                    <a:lumOff val="60000"/>
                  </a:schemeClr>
                </a:solidFill>
                <a:latin typeface="Arial" panose="020B0604020202020204" pitchFamily="34" charset="0"/>
                <a:cs typeface="Arial" panose="020B0604020202020204" pitchFamily="34" charset="0"/>
              </a:rPr>
              <a:t>Condition</a:t>
            </a:r>
            <a:r>
              <a:rPr lang="en-US" dirty="0" smtClean="0">
                <a:latin typeface="Arial" panose="020B0604020202020204" pitchFamily="34" charset="0"/>
                <a:cs typeface="Arial" panose="020B0604020202020204" pitchFamily="34" charset="0"/>
              </a:rPr>
              <a:t> is the state of the social, economic, or ecological system that affects the way in which people live and work, especially with regard to their safety and well-being.</a:t>
            </a:r>
          </a:p>
          <a:p>
            <a:pPr marL="114300" indent="0">
              <a:buNone/>
            </a:pPr>
            <a:endParaRPr lang="en-US" dirty="0" smtClean="0">
              <a:latin typeface="Arial" panose="020B0604020202020204" pitchFamily="34" charset="0"/>
              <a:cs typeface="Arial" panose="020B0604020202020204" pitchFamily="34" charset="0"/>
            </a:endParaRPr>
          </a:p>
          <a:p>
            <a:r>
              <a:rPr lang="en-US" b="1" i="1" dirty="0" smtClean="0">
                <a:solidFill>
                  <a:schemeClr val="accent4">
                    <a:lumMod val="40000"/>
                    <a:lumOff val="60000"/>
                  </a:schemeClr>
                </a:solidFill>
                <a:latin typeface="Arial" panose="020B0604020202020204" pitchFamily="34" charset="0"/>
                <a:cs typeface="Arial" panose="020B0604020202020204" pitchFamily="34" charset="0"/>
              </a:rPr>
              <a:t>Indicator</a:t>
            </a:r>
            <a:r>
              <a:rPr lang="en-US" b="1" dirty="0" smtClean="0">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is defined as the more specific categories that work to establish the state or condition of a particular aspect of a community.</a:t>
            </a:r>
          </a:p>
          <a:p>
            <a:pPr marL="114300" indent="0">
              <a:buNone/>
            </a:pPr>
            <a:endParaRPr lang="en-US" dirty="0" smtClean="0">
              <a:latin typeface="Arial" panose="020B0604020202020204" pitchFamily="34" charset="0"/>
              <a:cs typeface="Arial" panose="020B0604020202020204" pitchFamily="34" charset="0"/>
            </a:endParaRPr>
          </a:p>
          <a:p>
            <a:r>
              <a:rPr lang="en-US" dirty="0" smtClean="0">
                <a:latin typeface="Arial" panose="020B0604020202020204" pitchFamily="34" charset="0"/>
                <a:cs typeface="Arial" panose="020B0604020202020204" pitchFamily="34" charset="0"/>
              </a:rPr>
              <a:t>A</a:t>
            </a:r>
            <a:r>
              <a:rPr lang="en-US" i="1" dirty="0" smtClean="0">
                <a:latin typeface="Arial" panose="020B0604020202020204" pitchFamily="34" charset="0"/>
                <a:cs typeface="Arial" panose="020B0604020202020204" pitchFamily="34" charset="0"/>
              </a:rPr>
              <a:t> </a:t>
            </a:r>
            <a:r>
              <a:rPr lang="en-US" b="1" i="1" dirty="0" smtClean="0">
                <a:solidFill>
                  <a:schemeClr val="accent4">
                    <a:lumMod val="40000"/>
                    <a:lumOff val="60000"/>
                  </a:schemeClr>
                </a:solidFill>
                <a:latin typeface="Arial" panose="020B0604020202020204" pitchFamily="34" charset="0"/>
                <a:cs typeface="Arial" panose="020B0604020202020204" pitchFamily="34" charset="0"/>
              </a:rPr>
              <a:t>measure</a:t>
            </a:r>
            <a:r>
              <a:rPr lang="en-US" b="1" dirty="0" smtClean="0">
                <a:solidFill>
                  <a:schemeClr val="accent4">
                    <a:lumMod val="40000"/>
                    <a:lumOff val="60000"/>
                  </a:schemeClr>
                </a:solidFill>
                <a:latin typeface="Arial" panose="020B0604020202020204" pitchFamily="34" charset="0"/>
                <a:cs typeface="Arial" panose="020B0604020202020204" pitchFamily="34" charset="0"/>
              </a:rPr>
              <a:t> </a:t>
            </a:r>
            <a:r>
              <a:rPr lang="en-US" dirty="0" smtClean="0">
                <a:latin typeface="Arial" panose="020B0604020202020204" pitchFamily="34" charset="0"/>
                <a:cs typeface="Arial" panose="020B0604020202020204" pitchFamily="34" charset="0"/>
              </a:rPr>
              <a:t>is the unit used to express the amount, size, or degree of areas of particular interest in the study. </a:t>
            </a:r>
          </a:p>
          <a:p>
            <a:endParaRPr lang="en-US" dirty="0"/>
          </a:p>
        </p:txBody>
      </p:sp>
      <p:sp>
        <p:nvSpPr>
          <p:cNvPr id="4" name="Slide Number Placeholder 3"/>
          <p:cNvSpPr>
            <a:spLocks noGrp="1"/>
          </p:cNvSpPr>
          <p:nvPr>
            <p:ph type="sldNum" sz="quarter" idx="10"/>
          </p:nvPr>
        </p:nvSpPr>
        <p:spPr/>
        <p:txBody>
          <a:bodyPr/>
          <a:lstStyle/>
          <a:p>
            <a:fld id="{F55108D8-D8AF-A848-878A-FF788ADEA377}" type="slidenum">
              <a:rPr lang="en-US" smtClean="0"/>
              <a:pPr/>
              <a:t>9</a:t>
            </a:fld>
            <a:endParaRPr lang="en-US"/>
          </a:p>
        </p:txBody>
      </p:sp>
    </p:spTree>
    <p:extLst>
      <p:ext uri="{BB962C8B-B14F-4D97-AF65-F5344CB8AC3E}">
        <p14:creationId xmlns:p14="http://schemas.microsoft.com/office/powerpoint/2010/main" val="17780606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777EFA39-4B18-4007-A2AA-1162DD950988}" type="datetimeFigureOut">
              <a:rPr lang="en-US" smtClean="0"/>
              <a:t>4/22/16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D982A7-E5A3-444E-A69C-0A135A7B01F2}" type="slidenum">
              <a:rPr lang="en-US" smtClean="0"/>
              <a:t>‹#›</a:t>
            </a:fld>
            <a:endParaRPr lang="en-US"/>
          </a:p>
        </p:txBody>
      </p:sp>
    </p:spTree>
    <p:extLst>
      <p:ext uri="{BB962C8B-B14F-4D97-AF65-F5344CB8AC3E}">
        <p14:creationId xmlns:p14="http://schemas.microsoft.com/office/powerpoint/2010/main" val="34137051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77EFA39-4B18-4007-A2AA-1162DD950988}" type="datetimeFigureOut">
              <a:rPr lang="en-US" smtClean="0"/>
              <a:t>4/22/16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D982A7-E5A3-444E-A69C-0A135A7B01F2}" type="slidenum">
              <a:rPr lang="en-US" smtClean="0"/>
              <a:t>‹#›</a:t>
            </a:fld>
            <a:endParaRPr lang="en-US"/>
          </a:p>
        </p:txBody>
      </p:sp>
    </p:spTree>
    <p:extLst>
      <p:ext uri="{BB962C8B-B14F-4D97-AF65-F5344CB8AC3E}">
        <p14:creationId xmlns:p14="http://schemas.microsoft.com/office/powerpoint/2010/main" val="26354018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77EFA39-4B18-4007-A2AA-1162DD950988}" type="datetimeFigureOut">
              <a:rPr lang="en-US" smtClean="0"/>
              <a:t>4/22/16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D982A7-E5A3-444E-A69C-0A135A7B01F2}" type="slidenum">
              <a:rPr lang="en-US" smtClean="0"/>
              <a:t>‹#›</a:t>
            </a:fld>
            <a:endParaRPr lang="en-US"/>
          </a:p>
        </p:txBody>
      </p:sp>
    </p:spTree>
    <p:extLst>
      <p:ext uri="{BB962C8B-B14F-4D97-AF65-F5344CB8AC3E}">
        <p14:creationId xmlns:p14="http://schemas.microsoft.com/office/powerpoint/2010/main" val="18784925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77EFA39-4B18-4007-A2AA-1162DD950988}" type="datetimeFigureOut">
              <a:rPr lang="en-US" smtClean="0"/>
              <a:t>4/22/16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D982A7-E5A3-444E-A69C-0A135A7B01F2}" type="slidenum">
              <a:rPr lang="en-US" smtClean="0"/>
              <a:t>‹#›</a:t>
            </a:fld>
            <a:endParaRPr lang="en-US"/>
          </a:p>
        </p:txBody>
      </p:sp>
    </p:spTree>
    <p:extLst>
      <p:ext uri="{BB962C8B-B14F-4D97-AF65-F5344CB8AC3E}">
        <p14:creationId xmlns:p14="http://schemas.microsoft.com/office/powerpoint/2010/main" val="24634785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777EFA39-4B18-4007-A2AA-1162DD950988}" type="datetimeFigureOut">
              <a:rPr lang="en-US" smtClean="0"/>
              <a:t>4/22/16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D982A7-E5A3-444E-A69C-0A135A7B01F2}" type="slidenum">
              <a:rPr lang="en-US" smtClean="0"/>
              <a:t>‹#›</a:t>
            </a:fld>
            <a:endParaRPr lang="en-US"/>
          </a:p>
        </p:txBody>
      </p:sp>
    </p:spTree>
    <p:extLst>
      <p:ext uri="{BB962C8B-B14F-4D97-AF65-F5344CB8AC3E}">
        <p14:creationId xmlns:p14="http://schemas.microsoft.com/office/powerpoint/2010/main" val="38962789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777EFA39-4B18-4007-A2AA-1162DD950988}" type="datetimeFigureOut">
              <a:rPr lang="en-US" smtClean="0"/>
              <a:t>4/22/16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D982A7-E5A3-444E-A69C-0A135A7B01F2}" type="slidenum">
              <a:rPr lang="en-US" smtClean="0"/>
              <a:t>‹#›</a:t>
            </a:fld>
            <a:endParaRPr lang="en-US"/>
          </a:p>
        </p:txBody>
      </p:sp>
    </p:spTree>
    <p:extLst>
      <p:ext uri="{BB962C8B-B14F-4D97-AF65-F5344CB8AC3E}">
        <p14:creationId xmlns:p14="http://schemas.microsoft.com/office/powerpoint/2010/main" val="42188544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777EFA39-4B18-4007-A2AA-1162DD950988}" type="datetimeFigureOut">
              <a:rPr lang="en-US" smtClean="0"/>
              <a:t>4/22/16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D982A7-E5A3-444E-A69C-0A135A7B01F2}" type="slidenum">
              <a:rPr lang="en-US" smtClean="0"/>
              <a:t>‹#›</a:t>
            </a:fld>
            <a:endParaRPr lang="en-US"/>
          </a:p>
        </p:txBody>
      </p:sp>
    </p:spTree>
    <p:extLst>
      <p:ext uri="{BB962C8B-B14F-4D97-AF65-F5344CB8AC3E}">
        <p14:creationId xmlns:p14="http://schemas.microsoft.com/office/powerpoint/2010/main" val="81749152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777EFA39-4B18-4007-A2AA-1162DD950988}" type="datetimeFigureOut">
              <a:rPr lang="en-US" smtClean="0"/>
              <a:t>4/22/16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D982A7-E5A3-444E-A69C-0A135A7B01F2}" type="slidenum">
              <a:rPr lang="en-US" smtClean="0"/>
              <a:t>‹#›</a:t>
            </a:fld>
            <a:endParaRPr lang="en-US"/>
          </a:p>
        </p:txBody>
      </p:sp>
    </p:spTree>
    <p:extLst>
      <p:ext uri="{BB962C8B-B14F-4D97-AF65-F5344CB8AC3E}">
        <p14:creationId xmlns:p14="http://schemas.microsoft.com/office/powerpoint/2010/main" val="17917852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77EFA39-4B18-4007-A2AA-1162DD950988}" type="datetimeFigureOut">
              <a:rPr lang="en-US" smtClean="0"/>
              <a:t>4/22/16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D982A7-E5A3-444E-A69C-0A135A7B01F2}" type="slidenum">
              <a:rPr lang="en-US" smtClean="0"/>
              <a:t>‹#›</a:t>
            </a:fld>
            <a:endParaRPr lang="en-US"/>
          </a:p>
        </p:txBody>
      </p:sp>
    </p:spTree>
    <p:extLst>
      <p:ext uri="{BB962C8B-B14F-4D97-AF65-F5344CB8AC3E}">
        <p14:creationId xmlns:p14="http://schemas.microsoft.com/office/powerpoint/2010/main" val="240948322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7EFA39-4B18-4007-A2AA-1162DD950988}" type="datetimeFigureOut">
              <a:rPr lang="en-US" smtClean="0"/>
              <a:t>4/22/16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D982A7-E5A3-444E-A69C-0A135A7B01F2}" type="slidenum">
              <a:rPr lang="en-US" smtClean="0"/>
              <a:t>‹#›</a:t>
            </a:fld>
            <a:endParaRPr lang="en-US"/>
          </a:p>
        </p:txBody>
      </p:sp>
    </p:spTree>
    <p:extLst>
      <p:ext uri="{BB962C8B-B14F-4D97-AF65-F5344CB8AC3E}">
        <p14:creationId xmlns:p14="http://schemas.microsoft.com/office/powerpoint/2010/main" val="23677147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77EFA39-4B18-4007-A2AA-1162DD950988}" type="datetimeFigureOut">
              <a:rPr lang="en-US" smtClean="0"/>
              <a:t>4/22/16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D982A7-E5A3-444E-A69C-0A135A7B01F2}" type="slidenum">
              <a:rPr lang="en-US" smtClean="0"/>
              <a:t>‹#›</a:t>
            </a:fld>
            <a:endParaRPr lang="en-US"/>
          </a:p>
        </p:txBody>
      </p:sp>
    </p:spTree>
    <p:extLst>
      <p:ext uri="{BB962C8B-B14F-4D97-AF65-F5344CB8AC3E}">
        <p14:creationId xmlns:p14="http://schemas.microsoft.com/office/powerpoint/2010/main" val="4178950721"/>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lumMod val="75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77EFA39-4B18-4007-A2AA-1162DD950988}" type="datetimeFigureOut">
              <a:rPr lang="en-US" smtClean="0"/>
              <a:t>4/22/16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2D982A7-E5A3-444E-A69C-0A135A7B01F2}" type="slidenum">
              <a:rPr lang="en-US" smtClean="0"/>
              <a:t>‹#›</a:t>
            </a:fld>
            <a:endParaRPr lang="en-US"/>
          </a:p>
        </p:txBody>
      </p:sp>
    </p:spTree>
    <p:extLst>
      <p:ext uri="{BB962C8B-B14F-4D97-AF65-F5344CB8AC3E}">
        <p14:creationId xmlns:p14="http://schemas.microsoft.com/office/powerpoint/2010/main" val="1341629915"/>
      </p:ext>
    </p:extLst>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1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1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5.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16.jpg"/></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4" Type="http://schemas.openxmlformats.org/officeDocument/2006/relationships/image" Target="../media/image18.jp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19.jpg"/></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media/image21.jp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notesSlide" Target="../notesSlides/notesSlide2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chart" Target="../charts/chart2.xml"/><Relationship Id="rId5" Type="http://schemas.openxmlformats.org/officeDocument/2006/relationships/chart" Target="../charts/chart3.xml"/><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4" Type="http://schemas.openxmlformats.org/officeDocument/2006/relationships/image" Target="../media/image5.png"/><Relationship Id="rId5" Type="http://schemas.openxmlformats.org/officeDocument/2006/relationships/image" Target="../media/image6.png"/><Relationship Id="rId6" Type="http://schemas.openxmlformats.org/officeDocument/2006/relationships/image" Target="../media/image7.png"/><Relationship Id="rId7" Type="http://schemas.openxmlformats.org/officeDocument/2006/relationships/image" Target="../media/image8.png"/><Relationship Id="rId8"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10.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19299" y="1569693"/>
            <a:ext cx="10816655" cy="2013132"/>
          </a:xfrm>
        </p:spPr>
        <p:txBody>
          <a:bodyPr>
            <a:normAutofit/>
          </a:bodyPr>
          <a:lstStyle/>
          <a:p>
            <a:r>
              <a:rPr lang="en-US" b="1" dirty="0" smtClean="0">
                <a:solidFill>
                  <a:schemeClr val="accent4">
                    <a:lumMod val="40000"/>
                    <a:lumOff val="60000"/>
                  </a:schemeClr>
                </a:solidFill>
                <a:latin typeface="Arial" panose="020B0604020202020204" pitchFamily="34" charset="0"/>
                <a:cs typeface="Arial" panose="020B0604020202020204" pitchFamily="34" charset="0"/>
              </a:rPr>
              <a:t>Socioeconomic Monitoring </a:t>
            </a:r>
            <a:br>
              <a:rPr lang="en-US" b="1" dirty="0" smtClean="0">
                <a:solidFill>
                  <a:schemeClr val="accent4">
                    <a:lumMod val="40000"/>
                    <a:lumOff val="60000"/>
                  </a:schemeClr>
                </a:solidFill>
                <a:latin typeface="Arial" panose="020B0604020202020204" pitchFamily="34" charset="0"/>
                <a:cs typeface="Arial" panose="020B0604020202020204" pitchFamily="34" charset="0"/>
              </a:rPr>
            </a:br>
            <a:r>
              <a:rPr lang="en-US" sz="4800" dirty="0" smtClean="0">
                <a:solidFill>
                  <a:schemeClr val="accent4">
                    <a:lumMod val="40000"/>
                    <a:lumOff val="60000"/>
                  </a:schemeClr>
                </a:solidFill>
                <a:latin typeface="Arial" panose="020B0604020202020204" pitchFamily="34" charset="0"/>
                <a:cs typeface="Arial" panose="020B0604020202020204" pitchFamily="34" charset="0"/>
              </a:rPr>
              <a:t>and USFS Collaboratives</a:t>
            </a:r>
            <a:endParaRPr lang="en-US" sz="4800" b="1" dirty="0">
              <a:solidFill>
                <a:schemeClr val="accent4">
                  <a:lumMod val="40000"/>
                  <a:lumOff val="60000"/>
                </a:schemeClr>
              </a:solidFill>
              <a:latin typeface="Arial" panose="020B0604020202020204" pitchFamily="34" charset="0"/>
              <a:cs typeface="Arial" panose="020B0604020202020204" pitchFamily="34" charset="0"/>
            </a:endParaRPr>
          </a:p>
        </p:txBody>
      </p:sp>
      <p:sp>
        <p:nvSpPr>
          <p:cNvPr id="6" name="TextBox 5"/>
          <p:cNvSpPr txBox="1"/>
          <p:nvPr/>
        </p:nvSpPr>
        <p:spPr>
          <a:xfrm>
            <a:off x="7911526" y="4532871"/>
            <a:ext cx="4136492" cy="1046440"/>
          </a:xfrm>
          <a:prstGeom prst="rect">
            <a:avLst/>
          </a:prstGeom>
          <a:noFill/>
        </p:spPr>
        <p:txBody>
          <a:bodyPr wrap="square" rtlCol="0">
            <a:spAutoFit/>
          </a:bodyPr>
          <a:lstStyle/>
          <a:p>
            <a:pPr algn="r"/>
            <a:r>
              <a:rPr lang="en-US" sz="3100" dirty="0" smtClean="0">
                <a:solidFill>
                  <a:schemeClr val="tx1">
                    <a:lumMod val="95000"/>
                  </a:schemeClr>
                </a:solidFill>
                <a:latin typeface="Arial" panose="020B0604020202020204" pitchFamily="34" charset="0"/>
                <a:cs typeface="Arial" panose="020B0604020202020204" pitchFamily="34" charset="0"/>
              </a:rPr>
              <a:t>Jonathan Kusel, Ph.D.</a:t>
            </a:r>
          </a:p>
          <a:p>
            <a:pPr algn="r"/>
            <a:endParaRPr lang="en-US" sz="3100" dirty="0" smtClean="0">
              <a:solidFill>
                <a:schemeClr val="tx1">
                  <a:lumMod val="95000"/>
                </a:schemeClr>
              </a:solidFill>
              <a:latin typeface="Arial" panose="020B0604020202020204" pitchFamily="34" charset="0"/>
              <a:cs typeface="Arial" panose="020B0604020202020204" pitchFamily="34" charset="0"/>
            </a:endParaRPr>
          </a:p>
        </p:txBody>
      </p:sp>
      <p:pic>
        <p:nvPicPr>
          <p:cNvPr id="10" name="Picture 2" descr="Illustration of a tree silhouette : Free Stock Photo"/>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144900" y="3127248"/>
            <a:ext cx="1794096" cy="34365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15467" y="5548533"/>
            <a:ext cx="3929880" cy="1015219"/>
          </a:xfrm>
          <a:prstGeom prst="rect">
            <a:avLst/>
          </a:prstGeom>
        </p:spPr>
      </p:pic>
    </p:spTree>
    <p:extLst>
      <p:ext uri="{BB962C8B-B14F-4D97-AF65-F5344CB8AC3E}">
        <p14:creationId xmlns:p14="http://schemas.microsoft.com/office/powerpoint/2010/main" val="27179312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Table 11"/>
          <p:cNvGraphicFramePr>
            <a:graphicFrameLocks noGrp="1"/>
          </p:cNvGraphicFramePr>
          <p:nvPr>
            <p:extLst>
              <p:ext uri="{D42A27DB-BD31-4B8C-83A1-F6EECF244321}">
                <p14:modId xmlns:p14="http://schemas.microsoft.com/office/powerpoint/2010/main" val="909294663"/>
              </p:ext>
            </p:extLst>
          </p:nvPr>
        </p:nvGraphicFramePr>
        <p:xfrm>
          <a:off x="321276" y="172993"/>
          <a:ext cx="10429102" cy="6499655"/>
        </p:xfrm>
        <a:graphic>
          <a:graphicData uri="http://schemas.openxmlformats.org/drawingml/2006/table">
            <a:tbl>
              <a:tblPr/>
              <a:tblGrid>
                <a:gridCol w="2813113"/>
                <a:gridCol w="2620998"/>
                <a:gridCol w="315618"/>
                <a:gridCol w="4679373"/>
              </a:tblGrid>
              <a:tr h="1179925">
                <a:tc gridSpan="2">
                  <a:txBody>
                    <a:bodyPr/>
                    <a:lstStyle/>
                    <a:p>
                      <a:pPr algn="l" fontAlgn="b"/>
                      <a:r>
                        <a:rPr lang="en-US" sz="3200" b="1" i="0" u="sng" strike="noStrike" smtClean="0">
                          <a:solidFill>
                            <a:srgbClr val="BDD7EE"/>
                          </a:solidFill>
                          <a:effectLst/>
                          <a:latin typeface="Calibri" charset="0"/>
                        </a:rPr>
                        <a:t>Socioeconomic </a:t>
                      </a:r>
                      <a:r>
                        <a:rPr lang="en-US" sz="3200" b="1" i="0" u="sng" strike="noStrike" dirty="0">
                          <a:solidFill>
                            <a:srgbClr val="BDD7EE"/>
                          </a:solidFill>
                          <a:effectLst/>
                          <a:latin typeface="Calibri" charset="0"/>
                        </a:rPr>
                        <a:t>Health and Impoverishment</a:t>
                      </a:r>
                    </a:p>
                  </a:txBody>
                  <a:tcPr marL="12700" marR="12700" marT="12700" marB="0" anchor="b">
                    <a:lnL>
                      <a:noFill/>
                    </a:lnL>
                    <a:lnR>
                      <a:noFill/>
                    </a:lnR>
                    <a:lnT>
                      <a:noFill/>
                    </a:lnT>
                    <a:lnB>
                      <a:noFill/>
                    </a:lnB>
                  </a:tcPr>
                </a:tc>
                <a:tc hMerge="1">
                  <a:txBody>
                    <a:bodyPr/>
                    <a:lstStyle/>
                    <a:p>
                      <a:endParaRPr lang="en-US"/>
                    </a:p>
                  </a:txBody>
                  <a:tcPr/>
                </a:tc>
                <a:tc>
                  <a:txBody>
                    <a:bodyPr/>
                    <a:lstStyle/>
                    <a:p>
                      <a:pPr algn="l" fontAlgn="b"/>
                      <a:endParaRPr lang="en-US" sz="3200" b="0" i="0" u="none" strike="noStrike">
                        <a:solidFill>
                          <a:srgbClr val="000000"/>
                        </a:solidFill>
                        <a:effectLst/>
                        <a:latin typeface="Calibri" charset="0"/>
                      </a:endParaRPr>
                    </a:p>
                  </a:txBody>
                  <a:tcPr marL="12700" marR="12700" marT="12700" marB="0" anchor="b">
                    <a:lnL>
                      <a:noFill/>
                    </a:lnL>
                    <a:lnR>
                      <a:noFill/>
                    </a:lnR>
                    <a:lnT>
                      <a:noFill/>
                    </a:lnT>
                    <a:lnB>
                      <a:noFill/>
                    </a:lnB>
                  </a:tcPr>
                </a:tc>
                <a:tc>
                  <a:txBody>
                    <a:bodyPr/>
                    <a:lstStyle/>
                    <a:p>
                      <a:pPr algn="l" fontAlgn="b"/>
                      <a:endParaRPr lang="en-US" sz="3200" b="0" i="0" u="none" strike="noStrike">
                        <a:solidFill>
                          <a:srgbClr val="000000"/>
                        </a:solidFill>
                        <a:effectLst/>
                        <a:latin typeface="Calibri" charset="0"/>
                      </a:endParaRPr>
                    </a:p>
                  </a:txBody>
                  <a:tcPr marL="12700" marR="12700" marT="12700" marB="0" anchor="b">
                    <a:lnL>
                      <a:noFill/>
                    </a:lnL>
                    <a:lnR>
                      <a:noFill/>
                    </a:lnR>
                    <a:lnT>
                      <a:noFill/>
                    </a:lnT>
                    <a:lnB>
                      <a:noFill/>
                    </a:lnB>
                  </a:tcPr>
                </a:tc>
              </a:tr>
              <a:tr h="600030">
                <a:tc>
                  <a:txBody>
                    <a:bodyPr/>
                    <a:lstStyle/>
                    <a:p>
                      <a:pPr algn="l" fontAlgn="b"/>
                      <a:endParaRPr lang="en-US" sz="3200" b="0" i="0" u="none" strike="noStrike">
                        <a:solidFill>
                          <a:srgbClr val="000000"/>
                        </a:solidFill>
                        <a:effectLst/>
                        <a:latin typeface="Calibri" charset="0"/>
                      </a:endParaRPr>
                    </a:p>
                  </a:txBody>
                  <a:tcPr marL="12700" marR="12700" marT="12700" marB="0" anchor="b">
                    <a:lnL>
                      <a:noFill/>
                    </a:lnL>
                    <a:lnR>
                      <a:noFill/>
                    </a:lnR>
                    <a:lnT>
                      <a:noFill/>
                    </a:lnT>
                    <a:lnB>
                      <a:noFill/>
                    </a:lnB>
                  </a:tcPr>
                </a:tc>
                <a:tc>
                  <a:txBody>
                    <a:bodyPr/>
                    <a:lstStyle/>
                    <a:p>
                      <a:pPr algn="l" fontAlgn="b"/>
                      <a:r>
                        <a:rPr lang="en-US" sz="3200" b="1" i="0" u="sng" strike="noStrike">
                          <a:solidFill>
                            <a:srgbClr val="F4B084"/>
                          </a:solidFill>
                          <a:effectLst/>
                          <a:latin typeface="Calibri" charset="0"/>
                        </a:rPr>
                        <a:t>Indicators</a:t>
                      </a:r>
                    </a:p>
                  </a:txBody>
                  <a:tcPr marL="12700" marR="12700" marT="12700" marB="0" anchor="b">
                    <a:lnL>
                      <a:noFill/>
                    </a:lnL>
                    <a:lnR>
                      <a:noFill/>
                    </a:lnR>
                    <a:lnT>
                      <a:noFill/>
                    </a:lnT>
                    <a:lnB>
                      <a:noFill/>
                    </a:lnB>
                  </a:tcPr>
                </a:tc>
                <a:tc>
                  <a:txBody>
                    <a:bodyPr/>
                    <a:lstStyle/>
                    <a:p>
                      <a:pPr algn="l" fontAlgn="b"/>
                      <a:endParaRPr lang="en-US" sz="3200" b="1" i="0" u="none" strike="noStrike">
                        <a:solidFill>
                          <a:srgbClr val="F4B084"/>
                        </a:solidFill>
                        <a:effectLst/>
                        <a:latin typeface="Calibri" charset="0"/>
                      </a:endParaRPr>
                    </a:p>
                  </a:txBody>
                  <a:tcPr marL="12700" marR="12700" marT="12700" marB="0" anchor="b">
                    <a:lnL>
                      <a:noFill/>
                    </a:lnL>
                    <a:lnR>
                      <a:noFill/>
                    </a:lnR>
                    <a:lnT>
                      <a:noFill/>
                    </a:lnT>
                    <a:lnB>
                      <a:noFill/>
                    </a:lnB>
                  </a:tcPr>
                </a:tc>
                <a:tc>
                  <a:txBody>
                    <a:bodyPr/>
                    <a:lstStyle/>
                    <a:p>
                      <a:pPr algn="l" fontAlgn="b"/>
                      <a:r>
                        <a:rPr lang="en-US" sz="3200" b="1" i="0" u="sng" strike="noStrike">
                          <a:solidFill>
                            <a:srgbClr val="FFD966"/>
                          </a:solidFill>
                          <a:effectLst/>
                          <a:latin typeface="Calibri" charset="0"/>
                        </a:rPr>
                        <a:t>Measures</a:t>
                      </a:r>
                    </a:p>
                  </a:txBody>
                  <a:tcPr marL="12700" marR="12700" marT="12700" marB="0" anchor="b">
                    <a:lnL>
                      <a:noFill/>
                    </a:lnL>
                    <a:lnR>
                      <a:noFill/>
                    </a:lnR>
                    <a:lnT>
                      <a:noFill/>
                    </a:lnT>
                    <a:lnB>
                      <a:noFill/>
                    </a:lnB>
                  </a:tcPr>
                </a:tc>
              </a:tr>
              <a:tr h="1179925">
                <a:tc>
                  <a:txBody>
                    <a:bodyPr/>
                    <a:lstStyle/>
                    <a:p>
                      <a:pPr algn="l" fontAlgn="b"/>
                      <a:endParaRPr lang="en-US" sz="3200" b="0" i="0" u="none" strike="noStrike">
                        <a:solidFill>
                          <a:srgbClr val="000000"/>
                        </a:solidFill>
                        <a:effectLst/>
                        <a:latin typeface="Calibri" charset="0"/>
                      </a:endParaRPr>
                    </a:p>
                  </a:txBody>
                  <a:tcPr marL="12700" marR="12700" marT="12700" marB="0" anchor="b">
                    <a:lnL>
                      <a:noFill/>
                    </a:lnL>
                    <a:lnR>
                      <a:noFill/>
                    </a:lnR>
                    <a:lnT>
                      <a:noFill/>
                    </a:lnT>
                    <a:lnB>
                      <a:noFill/>
                    </a:lnB>
                  </a:tcPr>
                </a:tc>
                <a:tc>
                  <a:txBody>
                    <a:bodyPr/>
                    <a:lstStyle/>
                    <a:p>
                      <a:pPr algn="l" fontAlgn="b"/>
                      <a:r>
                        <a:rPr lang="en-US" sz="3200" b="0" i="0" u="none" strike="noStrike">
                          <a:solidFill>
                            <a:srgbClr val="F4B084"/>
                          </a:solidFill>
                          <a:effectLst/>
                          <a:latin typeface="Calibri" charset="0"/>
                        </a:rPr>
                        <a:t>Income &amp; Poverty</a:t>
                      </a:r>
                    </a:p>
                  </a:txBody>
                  <a:tcPr marL="12700" marR="12700" marT="12700" marB="0" anchor="b">
                    <a:lnL>
                      <a:noFill/>
                    </a:lnL>
                    <a:lnR>
                      <a:noFill/>
                    </a:lnR>
                    <a:lnT>
                      <a:noFill/>
                    </a:lnT>
                    <a:lnB>
                      <a:noFill/>
                    </a:lnB>
                  </a:tcPr>
                </a:tc>
                <a:tc>
                  <a:txBody>
                    <a:bodyPr/>
                    <a:lstStyle/>
                    <a:p>
                      <a:pPr algn="l" fontAlgn="b"/>
                      <a:endParaRPr lang="en-US" sz="3200" b="0" i="0" u="none" strike="noStrike">
                        <a:solidFill>
                          <a:srgbClr val="000000"/>
                        </a:solidFill>
                        <a:effectLst/>
                        <a:latin typeface="Calibri" charset="0"/>
                      </a:endParaRPr>
                    </a:p>
                  </a:txBody>
                  <a:tcPr marL="12700" marR="12700" marT="12700" marB="0" anchor="b">
                    <a:lnL>
                      <a:noFill/>
                    </a:lnL>
                    <a:lnR>
                      <a:noFill/>
                    </a:lnR>
                    <a:lnT>
                      <a:noFill/>
                    </a:lnT>
                    <a:lnB>
                      <a:noFill/>
                    </a:lnB>
                  </a:tcPr>
                </a:tc>
                <a:tc>
                  <a:txBody>
                    <a:bodyPr/>
                    <a:lstStyle/>
                    <a:p>
                      <a:pPr algn="l" fontAlgn="b"/>
                      <a:r>
                        <a:rPr lang="en-US" sz="3200" b="0" i="0" u="none" strike="noStrike">
                          <a:solidFill>
                            <a:srgbClr val="FFD966"/>
                          </a:solidFill>
                          <a:effectLst/>
                          <a:latin typeface="Calibri" charset="0"/>
                        </a:rPr>
                        <a:t>Median household income</a:t>
                      </a:r>
                    </a:p>
                  </a:txBody>
                  <a:tcPr marL="12700" marR="12700" marT="12700" marB="0" anchor="b">
                    <a:lnL>
                      <a:noFill/>
                    </a:lnL>
                    <a:lnR>
                      <a:noFill/>
                    </a:lnR>
                    <a:lnT>
                      <a:noFill/>
                    </a:lnT>
                    <a:lnB>
                      <a:noFill/>
                    </a:lnB>
                  </a:tcPr>
                </a:tc>
              </a:tr>
              <a:tr h="1179925">
                <a:tc>
                  <a:txBody>
                    <a:bodyPr/>
                    <a:lstStyle/>
                    <a:p>
                      <a:pPr algn="l" fontAlgn="b"/>
                      <a:endParaRPr lang="en-US" sz="3200" b="0" i="0" u="none" strike="noStrike">
                        <a:solidFill>
                          <a:srgbClr val="000000"/>
                        </a:solidFill>
                        <a:effectLst/>
                        <a:latin typeface="Calibri" charset="0"/>
                      </a:endParaRPr>
                    </a:p>
                  </a:txBody>
                  <a:tcPr marL="12700" marR="12700" marT="12700" marB="0" anchor="b">
                    <a:lnL>
                      <a:noFill/>
                    </a:lnL>
                    <a:lnR>
                      <a:noFill/>
                    </a:lnR>
                    <a:lnT>
                      <a:noFill/>
                    </a:lnT>
                    <a:lnB>
                      <a:noFill/>
                    </a:lnB>
                  </a:tcPr>
                </a:tc>
                <a:tc>
                  <a:txBody>
                    <a:bodyPr/>
                    <a:lstStyle/>
                    <a:p>
                      <a:pPr algn="l" fontAlgn="b"/>
                      <a:endParaRPr lang="en-US" sz="3200" b="0" i="0" u="none" strike="noStrike">
                        <a:solidFill>
                          <a:srgbClr val="000000"/>
                        </a:solidFill>
                        <a:effectLst/>
                        <a:latin typeface="Calibri" charset="0"/>
                      </a:endParaRPr>
                    </a:p>
                  </a:txBody>
                  <a:tcPr marL="12700" marR="12700" marT="12700" marB="0" anchor="b">
                    <a:lnL>
                      <a:noFill/>
                    </a:lnL>
                    <a:lnR>
                      <a:noFill/>
                    </a:lnR>
                    <a:lnT>
                      <a:noFill/>
                    </a:lnT>
                    <a:lnB>
                      <a:noFill/>
                    </a:lnB>
                  </a:tcPr>
                </a:tc>
                <a:tc>
                  <a:txBody>
                    <a:bodyPr/>
                    <a:lstStyle/>
                    <a:p>
                      <a:pPr algn="l" fontAlgn="b"/>
                      <a:endParaRPr lang="en-US" sz="3200" b="0" i="0" u="none" strike="noStrike">
                        <a:solidFill>
                          <a:srgbClr val="000000"/>
                        </a:solidFill>
                        <a:effectLst/>
                        <a:latin typeface="Calibri" charset="0"/>
                      </a:endParaRPr>
                    </a:p>
                  </a:txBody>
                  <a:tcPr marL="12700" marR="12700" marT="12700" marB="0" anchor="b">
                    <a:lnL>
                      <a:noFill/>
                    </a:lnL>
                    <a:lnR>
                      <a:noFill/>
                    </a:lnR>
                    <a:lnT>
                      <a:noFill/>
                    </a:lnT>
                    <a:lnB>
                      <a:noFill/>
                    </a:lnB>
                  </a:tcPr>
                </a:tc>
                <a:tc>
                  <a:txBody>
                    <a:bodyPr/>
                    <a:lstStyle/>
                    <a:p>
                      <a:pPr algn="l" fontAlgn="b"/>
                      <a:r>
                        <a:rPr lang="en-US" sz="3200" b="0" i="0" u="none" strike="noStrike">
                          <a:solidFill>
                            <a:srgbClr val="FFD966"/>
                          </a:solidFill>
                          <a:effectLst/>
                          <a:latin typeface="Calibri" charset="0"/>
                        </a:rPr>
                        <a:t>Personal wage and transfer income</a:t>
                      </a:r>
                    </a:p>
                  </a:txBody>
                  <a:tcPr marL="12700" marR="12700" marT="12700" marB="0" anchor="b">
                    <a:lnL>
                      <a:noFill/>
                    </a:lnL>
                    <a:lnR>
                      <a:noFill/>
                    </a:lnR>
                    <a:lnT>
                      <a:noFill/>
                    </a:lnT>
                    <a:lnB>
                      <a:noFill/>
                    </a:lnB>
                  </a:tcPr>
                </a:tc>
              </a:tr>
              <a:tr h="1179925">
                <a:tc>
                  <a:txBody>
                    <a:bodyPr/>
                    <a:lstStyle/>
                    <a:p>
                      <a:pPr algn="l" fontAlgn="b"/>
                      <a:endParaRPr lang="en-US" sz="3200" b="0" i="0" u="none" strike="noStrike">
                        <a:solidFill>
                          <a:srgbClr val="000000"/>
                        </a:solidFill>
                        <a:effectLst/>
                        <a:latin typeface="Calibri" charset="0"/>
                      </a:endParaRPr>
                    </a:p>
                  </a:txBody>
                  <a:tcPr marL="12700" marR="12700" marT="12700" marB="0" anchor="b">
                    <a:lnL>
                      <a:noFill/>
                    </a:lnL>
                    <a:lnR>
                      <a:noFill/>
                    </a:lnR>
                    <a:lnT>
                      <a:noFill/>
                    </a:lnT>
                    <a:lnB>
                      <a:noFill/>
                    </a:lnB>
                  </a:tcPr>
                </a:tc>
                <a:tc>
                  <a:txBody>
                    <a:bodyPr/>
                    <a:lstStyle/>
                    <a:p>
                      <a:pPr algn="l" fontAlgn="b"/>
                      <a:endParaRPr lang="en-US" sz="3200" b="0" i="0" u="none" strike="noStrike">
                        <a:solidFill>
                          <a:srgbClr val="000000"/>
                        </a:solidFill>
                        <a:effectLst/>
                        <a:latin typeface="Calibri" charset="0"/>
                      </a:endParaRPr>
                    </a:p>
                  </a:txBody>
                  <a:tcPr marL="12700" marR="12700" marT="12700" marB="0" anchor="b">
                    <a:lnL>
                      <a:noFill/>
                    </a:lnL>
                    <a:lnR>
                      <a:noFill/>
                    </a:lnR>
                    <a:lnT>
                      <a:noFill/>
                    </a:lnT>
                    <a:lnB>
                      <a:noFill/>
                    </a:lnB>
                  </a:tcPr>
                </a:tc>
                <a:tc>
                  <a:txBody>
                    <a:bodyPr/>
                    <a:lstStyle/>
                    <a:p>
                      <a:pPr algn="l" fontAlgn="b"/>
                      <a:endParaRPr lang="en-US" sz="3200" b="0" i="0" u="none" strike="noStrike">
                        <a:solidFill>
                          <a:srgbClr val="000000"/>
                        </a:solidFill>
                        <a:effectLst/>
                        <a:latin typeface="Calibri" charset="0"/>
                      </a:endParaRPr>
                    </a:p>
                  </a:txBody>
                  <a:tcPr marL="12700" marR="12700" marT="12700" marB="0" anchor="b">
                    <a:lnL>
                      <a:noFill/>
                    </a:lnL>
                    <a:lnR>
                      <a:noFill/>
                    </a:lnR>
                    <a:lnT>
                      <a:noFill/>
                    </a:lnT>
                    <a:lnB>
                      <a:noFill/>
                    </a:lnB>
                  </a:tcPr>
                </a:tc>
                <a:tc>
                  <a:txBody>
                    <a:bodyPr/>
                    <a:lstStyle/>
                    <a:p>
                      <a:pPr algn="l" fontAlgn="b"/>
                      <a:r>
                        <a:rPr lang="en-US" sz="3200" b="0" i="0" u="none" strike="noStrike">
                          <a:solidFill>
                            <a:srgbClr val="FFD966"/>
                          </a:solidFill>
                          <a:effectLst/>
                          <a:latin typeface="Calibri" charset="0"/>
                        </a:rPr>
                        <a:t>% Households receiving public assn income</a:t>
                      </a:r>
                    </a:p>
                  </a:txBody>
                  <a:tcPr marL="12700" marR="12700" marT="12700" marB="0" anchor="b">
                    <a:lnL>
                      <a:noFill/>
                    </a:lnL>
                    <a:lnR>
                      <a:noFill/>
                    </a:lnR>
                    <a:lnT>
                      <a:noFill/>
                    </a:lnT>
                    <a:lnB>
                      <a:noFill/>
                    </a:lnB>
                  </a:tcPr>
                </a:tc>
              </a:tr>
              <a:tr h="1179925">
                <a:tc>
                  <a:txBody>
                    <a:bodyPr/>
                    <a:lstStyle/>
                    <a:p>
                      <a:pPr algn="l" fontAlgn="b"/>
                      <a:endParaRPr lang="en-US" sz="3200" b="0" i="0" u="none" strike="noStrike">
                        <a:solidFill>
                          <a:srgbClr val="000000"/>
                        </a:solidFill>
                        <a:effectLst/>
                        <a:latin typeface="Calibri" charset="0"/>
                      </a:endParaRPr>
                    </a:p>
                  </a:txBody>
                  <a:tcPr marL="12700" marR="12700" marT="12700" marB="0" anchor="b">
                    <a:lnL>
                      <a:noFill/>
                    </a:lnL>
                    <a:lnR>
                      <a:noFill/>
                    </a:lnR>
                    <a:lnT>
                      <a:noFill/>
                    </a:lnT>
                    <a:lnB>
                      <a:noFill/>
                    </a:lnB>
                  </a:tcPr>
                </a:tc>
                <a:tc>
                  <a:txBody>
                    <a:bodyPr/>
                    <a:lstStyle/>
                    <a:p>
                      <a:pPr algn="l" fontAlgn="b"/>
                      <a:endParaRPr lang="en-US" sz="3200" b="0" i="0" u="none" strike="noStrike">
                        <a:solidFill>
                          <a:srgbClr val="000000"/>
                        </a:solidFill>
                        <a:effectLst/>
                        <a:latin typeface="Calibri" charset="0"/>
                      </a:endParaRPr>
                    </a:p>
                  </a:txBody>
                  <a:tcPr marL="12700" marR="12700" marT="12700" marB="0" anchor="b">
                    <a:lnL>
                      <a:noFill/>
                    </a:lnL>
                    <a:lnR>
                      <a:noFill/>
                    </a:lnR>
                    <a:lnT>
                      <a:noFill/>
                    </a:lnT>
                    <a:lnB>
                      <a:noFill/>
                    </a:lnB>
                  </a:tcPr>
                </a:tc>
                <a:tc>
                  <a:txBody>
                    <a:bodyPr/>
                    <a:lstStyle/>
                    <a:p>
                      <a:pPr algn="l" fontAlgn="b"/>
                      <a:endParaRPr lang="en-US" sz="3200" b="0" i="0" u="none" strike="noStrike">
                        <a:solidFill>
                          <a:srgbClr val="000000"/>
                        </a:solidFill>
                        <a:effectLst/>
                        <a:latin typeface="Calibri" charset="0"/>
                      </a:endParaRPr>
                    </a:p>
                  </a:txBody>
                  <a:tcPr marL="12700" marR="12700" marT="12700" marB="0" anchor="b">
                    <a:lnL>
                      <a:noFill/>
                    </a:lnL>
                    <a:lnR>
                      <a:noFill/>
                    </a:lnR>
                    <a:lnT>
                      <a:noFill/>
                    </a:lnT>
                    <a:lnB>
                      <a:noFill/>
                    </a:lnB>
                  </a:tcPr>
                </a:tc>
                <a:tc>
                  <a:txBody>
                    <a:bodyPr/>
                    <a:lstStyle/>
                    <a:p>
                      <a:pPr algn="l" fontAlgn="b"/>
                      <a:r>
                        <a:rPr lang="en-US" sz="3200" b="0" i="0" u="none" strike="noStrike" dirty="0">
                          <a:solidFill>
                            <a:srgbClr val="FFD966"/>
                          </a:solidFill>
                          <a:effectLst/>
                          <a:latin typeface="Calibri" charset="0"/>
                        </a:rPr>
                        <a:t>% of Student on Free and Reduced Lunch Programs</a:t>
                      </a:r>
                    </a:p>
                  </a:txBody>
                  <a:tcPr marL="12700" marR="12700" marT="12700" marB="0" anchor="b">
                    <a:lnL>
                      <a:noFill/>
                    </a:lnL>
                    <a:lnR>
                      <a:noFill/>
                    </a:lnR>
                    <a:lnT>
                      <a:noFill/>
                    </a:lnT>
                    <a:lnB>
                      <a:noFill/>
                    </a:lnB>
                  </a:tcPr>
                </a:tc>
              </a:tr>
            </a:tbl>
          </a:graphicData>
        </a:graphic>
      </p:graphicFrame>
    </p:spTree>
    <p:extLst>
      <p:ext uri="{BB962C8B-B14F-4D97-AF65-F5344CB8AC3E}">
        <p14:creationId xmlns:p14="http://schemas.microsoft.com/office/powerpoint/2010/main" val="17399589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83182956"/>
              </p:ext>
            </p:extLst>
          </p:nvPr>
        </p:nvGraphicFramePr>
        <p:xfrm>
          <a:off x="667264" y="494268"/>
          <a:ext cx="10799805" cy="5812928"/>
        </p:xfrm>
        <a:graphic>
          <a:graphicData uri="http://schemas.openxmlformats.org/drawingml/2006/table">
            <a:tbl>
              <a:tblPr/>
              <a:tblGrid>
                <a:gridCol w="3920302"/>
                <a:gridCol w="6879503"/>
              </a:tblGrid>
              <a:tr h="1267177">
                <a:tc>
                  <a:txBody>
                    <a:bodyPr/>
                    <a:lstStyle/>
                    <a:p>
                      <a:pPr algn="l" fontAlgn="b"/>
                      <a:r>
                        <a:rPr lang="en-US" sz="4800" b="1" i="0" u="none" strike="noStrike">
                          <a:solidFill>
                            <a:srgbClr val="BDD7EE"/>
                          </a:solidFill>
                          <a:effectLst/>
                          <a:latin typeface="Calibri" charset="0"/>
                        </a:rPr>
                        <a:t>Demographics</a:t>
                      </a:r>
                    </a:p>
                  </a:txBody>
                  <a:tcPr marL="12700" marR="12700" marT="12700" marB="0" anchor="b">
                    <a:lnL>
                      <a:noFill/>
                    </a:lnL>
                    <a:lnR>
                      <a:noFill/>
                    </a:lnR>
                    <a:lnT>
                      <a:noFill/>
                    </a:lnT>
                    <a:lnB>
                      <a:noFill/>
                    </a:lnB>
                  </a:tcPr>
                </a:tc>
                <a:tc>
                  <a:txBody>
                    <a:bodyPr/>
                    <a:lstStyle/>
                    <a:p>
                      <a:pPr algn="l" fontAlgn="b"/>
                      <a:endParaRPr lang="en-US" sz="4800" b="0" i="0" u="none" strike="noStrike">
                        <a:solidFill>
                          <a:srgbClr val="000000"/>
                        </a:solidFill>
                        <a:effectLst/>
                        <a:latin typeface="Calibri" charset="0"/>
                      </a:endParaRPr>
                    </a:p>
                  </a:txBody>
                  <a:tcPr marL="12700" marR="12700" marT="12700" marB="0" anchor="b">
                    <a:lnL>
                      <a:noFill/>
                    </a:lnL>
                    <a:lnR>
                      <a:noFill/>
                    </a:lnR>
                    <a:lnT>
                      <a:noFill/>
                    </a:lnT>
                    <a:lnB>
                      <a:noFill/>
                    </a:lnB>
                  </a:tcPr>
                </a:tc>
              </a:tr>
              <a:tr h="1267177">
                <a:tc>
                  <a:txBody>
                    <a:bodyPr/>
                    <a:lstStyle/>
                    <a:p>
                      <a:pPr algn="l" fontAlgn="b"/>
                      <a:endParaRPr lang="en-US" sz="4800" b="0" i="0" u="none" strike="noStrike">
                        <a:solidFill>
                          <a:srgbClr val="000000"/>
                        </a:solidFill>
                        <a:effectLst/>
                        <a:latin typeface="Calibri" charset="0"/>
                      </a:endParaRPr>
                    </a:p>
                  </a:txBody>
                  <a:tcPr marL="12700" marR="12700" marT="12700" marB="0" anchor="b">
                    <a:lnL>
                      <a:noFill/>
                    </a:lnL>
                    <a:lnR>
                      <a:noFill/>
                    </a:lnR>
                    <a:lnT>
                      <a:noFill/>
                    </a:lnT>
                    <a:lnB>
                      <a:noFill/>
                    </a:lnB>
                  </a:tcPr>
                </a:tc>
                <a:tc>
                  <a:txBody>
                    <a:bodyPr/>
                    <a:lstStyle/>
                    <a:p>
                      <a:pPr algn="l" fontAlgn="b"/>
                      <a:r>
                        <a:rPr lang="en-US" sz="4800" b="1" i="0" u="sng" strike="noStrike" dirty="0">
                          <a:solidFill>
                            <a:srgbClr val="F4B084"/>
                          </a:solidFill>
                          <a:effectLst/>
                          <a:latin typeface="Calibri" charset="0"/>
                        </a:rPr>
                        <a:t>Indicators and Measures</a:t>
                      </a:r>
                    </a:p>
                  </a:txBody>
                  <a:tcPr marL="12700" marR="12700" marT="12700" marB="0" anchor="b">
                    <a:lnL>
                      <a:noFill/>
                    </a:lnL>
                    <a:lnR>
                      <a:noFill/>
                    </a:lnR>
                    <a:lnT>
                      <a:noFill/>
                    </a:lnT>
                    <a:lnB>
                      <a:noFill/>
                    </a:lnB>
                  </a:tcPr>
                </a:tc>
              </a:tr>
              <a:tr h="714255">
                <a:tc>
                  <a:txBody>
                    <a:bodyPr/>
                    <a:lstStyle/>
                    <a:p>
                      <a:pPr algn="l" fontAlgn="b"/>
                      <a:endParaRPr lang="en-US" sz="4800" b="0" i="0" u="none" strike="noStrike">
                        <a:solidFill>
                          <a:srgbClr val="000000"/>
                        </a:solidFill>
                        <a:effectLst/>
                        <a:latin typeface="Calibri" charset="0"/>
                      </a:endParaRPr>
                    </a:p>
                  </a:txBody>
                  <a:tcPr marL="12700" marR="12700" marT="12700" marB="0" anchor="b">
                    <a:lnL>
                      <a:noFill/>
                    </a:lnL>
                    <a:lnR>
                      <a:noFill/>
                    </a:lnR>
                    <a:lnT>
                      <a:noFill/>
                    </a:lnT>
                    <a:lnB>
                      <a:noFill/>
                    </a:lnB>
                  </a:tcPr>
                </a:tc>
                <a:tc>
                  <a:txBody>
                    <a:bodyPr/>
                    <a:lstStyle/>
                    <a:p>
                      <a:pPr algn="l" fontAlgn="b"/>
                      <a:r>
                        <a:rPr lang="en-US" sz="4800" b="0" i="0" u="none" strike="noStrike">
                          <a:solidFill>
                            <a:srgbClr val="FFD966"/>
                          </a:solidFill>
                          <a:effectLst/>
                          <a:latin typeface="Calibri" charset="0"/>
                        </a:rPr>
                        <a:t>Total population by age</a:t>
                      </a:r>
                    </a:p>
                  </a:txBody>
                  <a:tcPr marL="12700" marR="12700" marT="12700" marB="0" anchor="b">
                    <a:lnL>
                      <a:noFill/>
                    </a:lnL>
                    <a:lnR>
                      <a:noFill/>
                    </a:lnR>
                    <a:lnT>
                      <a:noFill/>
                    </a:lnT>
                    <a:lnB>
                      <a:noFill/>
                    </a:lnB>
                  </a:tcPr>
                </a:tc>
              </a:tr>
              <a:tr h="1267177">
                <a:tc>
                  <a:txBody>
                    <a:bodyPr/>
                    <a:lstStyle/>
                    <a:p>
                      <a:pPr algn="l" fontAlgn="b"/>
                      <a:endParaRPr lang="en-US" sz="4800" b="0" i="0" u="none" strike="noStrike" dirty="0">
                        <a:solidFill>
                          <a:srgbClr val="000000"/>
                        </a:solidFill>
                        <a:effectLst/>
                        <a:latin typeface="Calibri" charset="0"/>
                      </a:endParaRPr>
                    </a:p>
                  </a:txBody>
                  <a:tcPr marL="12700" marR="12700" marT="12700" marB="0" anchor="b">
                    <a:lnL>
                      <a:noFill/>
                    </a:lnL>
                    <a:lnR>
                      <a:noFill/>
                    </a:lnR>
                    <a:lnT>
                      <a:noFill/>
                    </a:lnT>
                    <a:lnB>
                      <a:noFill/>
                    </a:lnB>
                  </a:tcPr>
                </a:tc>
                <a:tc>
                  <a:txBody>
                    <a:bodyPr/>
                    <a:lstStyle/>
                    <a:p>
                      <a:pPr algn="l" fontAlgn="b"/>
                      <a:r>
                        <a:rPr lang="en-US" sz="4800" b="0" i="0" u="none" strike="noStrike">
                          <a:solidFill>
                            <a:srgbClr val="FFD966"/>
                          </a:solidFill>
                          <a:effectLst/>
                          <a:latin typeface="Calibri" charset="0"/>
                        </a:rPr>
                        <a:t>Population by age groups</a:t>
                      </a:r>
                    </a:p>
                  </a:txBody>
                  <a:tcPr marL="12700" marR="12700" marT="12700" marB="0" anchor="b">
                    <a:lnL>
                      <a:noFill/>
                    </a:lnL>
                    <a:lnR>
                      <a:noFill/>
                    </a:lnR>
                    <a:lnT>
                      <a:noFill/>
                    </a:lnT>
                    <a:lnB>
                      <a:noFill/>
                    </a:lnB>
                  </a:tcPr>
                </a:tc>
              </a:tr>
              <a:tr h="1267177">
                <a:tc>
                  <a:txBody>
                    <a:bodyPr/>
                    <a:lstStyle/>
                    <a:p>
                      <a:pPr algn="l" fontAlgn="b"/>
                      <a:endParaRPr lang="en-US" sz="3600" b="0" i="0" u="none" strike="noStrike">
                        <a:solidFill>
                          <a:srgbClr val="000000"/>
                        </a:solidFill>
                        <a:effectLst/>
                        <a:latin typeface="Calibri" charset="0"/>
                      </a:endParaRPr>
                    </a:p>
                  </a:txBody>
                  <a:tcPr marL="12700" marR="12700" marT="12700" marB="0" anchor="b">
                    <a:lnL>
                      <a:noFill/>
                    </a:lnL>
                    <a:lnR>
                      <a:noFill/>
                    </a:lnR>
                    <a:lnT>
                      <a:noFill/>
                    </a:lnT>
                    <a:lnB>
                      <a:noFill/>
                    </a:lnB>
                  </a:tcPr>
                </a:tc>
                <a:tc>
                  <a:txBody>
                    <a:bodyPr/>
                    <a:lstStyle/>
                    <a:p>
                      <a:pPr algn="l" fontAlgn="b"/>
                      <a:r>
                        <a:rPr lang="en-US" sz="4800" b="0" i="0" u="none" strike="noStrike" dirty="0">
                          <a:solidFill>
                            <a:srgbClr val="FFD966"/>
                          </a:solidFill>
                          <a:effectLst/>
                          <a:latin typeface="Calibri" charset="0"/>
                        </a:rPr>
                        <a:t>School enrollment by grade</a:t>
                      </a:r>
                    </a:p>
                  </a:txBody>
                  <a:tcPr marL="12700" marR="12700" marT="12700" marB="0" anchor="b">
                    <a:lnL>
                      <a:noFill/>
                    </a:lnL>
                    <a:lnR>
                      <a:noFill/>
                    </a:lnR>
                    <a:lnT>
                      <a:noFill/>
                    </a:lnT>
                    <a:lnB>
                      <a:noFill/>
                    </a:lnB>
                  </a:tcPr>
                </a:tc>
              </a:tr>
            </a:tbl>
          </a:graphicData>
        </a:graphic>
      </p:graphicFrame>
    </p:spTree>
    <p:extLst>
      <p:ext uri="{BB962C8B-B14F-4D97-AF65-F5344CB8AC3E}">
        <p14:creationId xmlns:p14="http://schemas.microsoft.com/office/powerpoint/2010/main" val="71488081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18147" y="0"/>
            <a:ext cx="9519653" cy="5940088"/>
          </a:xfrm>
          <a:prstGeom prst="rect">
            <a:avLst/>
          </a:prstGeom>
          <a:noFill/>
        </p:spPr>
        <p:txBody>
          <a:bodyPr wrap="square" rtlCol="0">
            <a:spAutoFit/>
          </a:bodyPr>
          <a:lstStyle/>
          <a:p>
            <a:endParaRPr lang="en-US" sz="2000" dirty="0">
              <a:solidFill>
                <a:srgbClr val="FFFF00"/>
              </a:solidFill>
            </a:endParaRPr>
          </a:p>
          <a:p>
            <a:r>
              <a:rPr lang="en-US" sz="3600" b="1" cap="small" dirty="0">
                <a:solidFill>
                  <a:srgbClr val="FFFF00"/>
                </a:solidFill>
              </a:rPr>
              <a:t>Phase </a:t>
            </a:r>
            <a:r>
              <a:rPr lang="en-US" sz="3600" b="1" cap="small" dirty="0" smtClean="0">
                <a:solidFill>
                  <a:srgbClr val="FFFF00"/>
                </a:solidFill>
              </a:rPr>
              <a:t>II A</a:t>
            </a:r>
            <a:endParaRPr lang="en-US" sz="3600" b="1" cap="small" dirty="0">
              <a:solidFill>
                <a:srgbClr val="FFFF00"/>
              </a:solidFill>
            </a:endParaRPr>
          </a:p>
          <a:p>
            <a:r>
              <a:rPr lang="en-US" sz="3600" b="1" cap="small" dirty="0">
                <a:solidFill>
                  <a:srgbClr val="FFFF00"/>
                </a:solidFill>
              </a:rPr>
              <a:t>Project Task Data Assessment and Analysis</a:t>
            </a:r>
          </a:p>
          <a:p>
            <a:pPr marL="342900" indent="-342900">
              <a:buFont typeface="Arial"/>
              <a:buChar char="•"/>
            </a:pPr>
            <a:endParaRPr lang="en-US" sz="3600" dirty="0">
              <a:solidFill>
                <a:srgbClr val="FFFF00"/>
              </a:solidFill>
            </a:endParaRPr>
          </a:p>
          <a:p>
            <a:pPr marL="342900" indent="-342900">
              <a:buFont typeface="Arial"/>
              <a:buChar char="•"/>
            </a:pPr>
            <a:r>
              <a:rPr lang="en-US" sz="3600" dirty="0">
                <a:solidFill>
                  <a:srgbClr val="FFFF00"/>
                </a:solidFill>
              </a:rPr>
              <a:t>Populate data sets</a:t>
            </a:r>
          </a:p>
          <a:p>
            <a:pPr marL="342900" indent="-342900">
              <a:buFont typeface="Arial"/>
              <a:buChar char="•"/>
            </a:pPr>
            <a:r>
              <a:rPr lang="en-US" sz="3600" dirty="0">
                <a:solidFill>
                  <a:srgbClr val="FFFF00"/>
                </a:solidFill>
              </a:rPr>
              <a:t>Analyze data</a:t>
            </a:r>
          </a:p>
          <a:p>
            <a:pPr marL="342900" indent="-342900">
              <a:buFont typeface="Arial"/>
              <a:buChar char="•"/>
            </a:pPr>
            <a:r>
              <a:rPr lang="en-US" sz="3600" dirty="0">
                <a:solidFill>
                  <a:srgbClr val="FFFF00"/>
                </a:solidFill>
              </a:rPr>
              <a:t>Community/Partner workshop to share data and analysis;</a:t>
            </a:r>
          </a:p>
          <a:p>
            <a:endParaRPr lang="en-US" sz="3600" dirty="0">
              <a:solidFill>
                <a:srgbClr val="FFFF00"/>
              </a:solidFill>
            </a:endParaRPr>
          </a:p>
          <a:p>
            <a:r>
              <a:rPr lang="en-US" sz="3600" dirty="0">
                <a:solidFill>
                  <a:srgbClr val="FFFF00"/>
                </a:solidFill>
              </a:rPr>
              <a:t>Products: Socioeconomic report on measures and analysis of </a:t>
            </a:r>
            <a:r>
              <a:rPr lang="en-US" sz="3600" dirty="0" smtClean="0">
                <a:solidFill>
                  <a:srgbClr val="FFFF00"/>
                </a:solidFill>
              </a:rPr>
              <a:t>findings</a:t>
            </a:r>
            <a:endParaRPr lang="en-US" sz="2400" dirty="0"/>
          </a:p>
        </p:txBody>
      </p:sp>
    </p:spTree>
    <p:extLst>
      <p:ext uri="{BB962C8B-B14F-4D97-AF65-F5344CB8AC3E}">
        <p14:creationId xmlns:p14="http://schemas.microsoft.com/office/powerpoint/2010/main" val="107921211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2501" y="135049"/>
            <a:ext cx="5219699" cy="674961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553394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3441606" y="127000"/>
            <a:ext cx="5397593" cy="6555926"/>
          </a:xfrm>
          <a:prstGeom prst="rect">
            <a:avLst/>
          </a:prstGeom>
        </p:spPr>
      </p:pic>
    </p:spTree>
    <p:extLst>
      <p:ext uri="{BB962C8B-B14F-4D97-AF65-F5344CB8AC3E}">
        <p14:creationId xmlns:p14="http://schemas.microsoft.com/office/powerpoint/2010/main" val="687729450"/>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3060700" y="0"/>
            <a:ext cx="5727856" cy="6858000"/>
          </a:xfrm>
          <a:prstGeom prst="rect">
            <a:avLst/>
          </a:prstGeom>
        </p:spPr>
      </p:pic>
    </p:spTree>
    <p:extLst>
      <p:ext uri="{BB962C8B-B14F-4D97-AF65-F5344CB8AC3E}">
        <p14:creationId xmlns:p14="http://schemas.microsoft.com/office/powerpoint/2010/main" val="1896850305"/>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60700" y="-64853"/>
            <a:ext cx="5664200" cy="6919259"/>
          </a:xfrm>
        </p:spPr>
      </p:pic>
    </p:spTree>
    <p:extLst>
      <p:ext uri="{BB962C8B-B14F-4D97-AF65-F5344CB8AC3E}">
        <p14:creationId xmlns:p14="http://schemas.microsoft.com/office/powerpoint/2010/main" val="60282694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17230" y="0"/>
            <a:ext cx="8444822" cy="6421674"/>
          </a:xfrm>
          <a:prstGeom prst="rect">
            <a:avLst/>
          </a:prstGeom>
        </p:spPr>
      </p:pic>
      <p:sp>
        <p:nvSpPr>
          <p:cNvPr id="5" name="Title 1"/>
          <p:cNvSpPr txBox="1">
            <a:spLocks/>
          </p:cNvSpPr>
          <p:nvPr/>
        </p:nvSpPr>
        <p:spPr>
          <a:xfrm>
            <a:off x="0" y="6480861"/>
            <a:ext cx="4041689" cy="37713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sz="1800" i="1" dirty="0">
                <a:solidFill>
                  <a:schemeClr val="tx1">
                    <a:lumMod val="65000"/>
                  </a:schemeClr>
                </a:solidFill>
              </a:rPr>
              <a:t>2</a:t>
            </a:r>
            <a:r>
              <a:rPr lang="en-US" sz="1800" i="1" dirty="0" smtClean="0">
                <a:solidFill>
                  <a:schemeClr val="tx1">
                    <a:lumMod val="65000"/>
                  </a:schemeClr>
                </a:solidFill>
              </a:rPr>
              <a:t>. Defining Local</a:t>
            </a:r>
            <a:endParaRPr lang="en-US" sz="1800" i="1" dirty="0">
              <a:solidFill>
                <a:schemeClr val="tx1">
                  <a:lumMod val="65000"/>
                </a:schemeClr>
              </a:solidFill>
            </a:endParaRPr>
          </a:p>
        </p:txBody>
      </p:sp>
    </p:spTree>
    <p:extLst>
      <p:ext uri="{BB962C8B-B14F-4D97-AF65-F5344CB8AC3E}">
        <p14:creationId xmlns:p14="http://schemas.microsoft.com/office/powerpoint/2010/main" val="97739301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0" y="6383166"/>
            <a:ext cx="4041689" cy="37713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5400" b="0" kern="1200">
                <a:gradFill flip="none" rotWithShape="1">
                  <a:gsLst>
                    <a:gs pos="28000">
                      <a:schemeClr val="tx1">
                        <a:lumMod val="93000"/>
                      </a:schemeClr>
                    </a:gs>
                    <a:gs pos="0">
                      <a:schemeClr val="bg1">
                        <a:lumMod val="25000"/>
                        <a:lumOff val="75000"/>
                      </a:schemeClr>
                    </a:gs>
                    <a:gs pos="100000">
                      <a:schemeClr val="tx2">
                        <a:lumMod val="0"/>
                        <a:lumOff val="100000"/>
                      </a:schemeClr>
                    </a:gs>
                  </a:gsLst>
                  <a:lin ang="4800000" scaled="0"/>
                  <a:tileRect/>
                </a:gradFill>
                <a:latin typeface="+mj-lt"/>
                <a:ea typeface="+mj-ea"/>
                <a:cs typeface="+mj-cs"/>
              </a:defRPr>
            </a:lvl1pPr>
          </a:lstStyle>
          <a:p>
            <a:r>
              <a:rPr lang="en-US" sz="1800" i="1" dirty="0">
                <a:solidFill>
                  <a:schemeClr val="tx1">
                    <a:lumMod val="65000"/>
                  </a:schemeClr>
                </a:solidFill>
              </a:rPr>
              <a:t>2</a:t>
            </a:r>
            <a:r>
              <a:rPr lang="en-US" sz="1800" i="1" dirty="0" smtClean="0">
                <a:solidFill>
                  <a:schemeClr val="tx1">
                    <a:lumMod val="65000"/>
                  </a:schemeClr>
                </a:solidFill>
              </a:rPr>
              <a:t>. Defining Local</a:t>
            </a:r>
            <a:endParaRPr lang="en-US" sz="1800" i="1" dirty="0">
              <a:solidFill>
                <a:schemeClr val="tx1">
                  <a:lumMod val="65000"/>
                </a:schemeClr>
              </a:solidFill>
            </a:endParaRPr>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r="432"/>
          <a:stretch/>
        </p:blipFill>
        <p:spPr>
          <a:xfrm>
            <a:off x="1988967" y="3940"/>
            <a:ext cx="4392783" cy="6567795"/>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2200" y="0"/>
            <a:ext cx="4333461" cy="6571735"/>
          </a:xfrm>
          <a:prstGeom prst="rect">
            <a:avLst/>
          </a:prstGeom>
        </p:spPr>
      </p:pic>
    </p:spTree>
    <p:extLst>
      <p:ext uri="{BB962C8B-B14F-4D97-AF65-F5344CB8AC3E}">
        <p14:creationId xmlns:p14="http://schemas.microsoft.com/office/powerpoint/2010/main" val="960065023"/>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818147" y="0"/>
            <a:ext cx="9826407" cy="6063198"/>
          </a:xfrm>
          <a:prstGeom prst="rect">
            <a:avLst/>
          </a:prstGeom>
          <a:noFill/>
        </p:spPr>
        <p:txBody>
          <a:bodyPr wrap="square" rtlCol="0">
            <a:spAutoFit/>
          </a:bodyPr>
          <a:lstStyle/>
          <a:p>
            <a:endParaRPr lang="en-US" dirty="0">
              <a:solidFill>
                <a:srgbClr val="FFFF00"/>
              </a:solidFill>
            </a:endParaRPr>
          </a:p>
          <a:p>
            <a:r>
              <a:rPr lang="en-US" sz="3200" b="1" cap="small" dirty="0">
                <a:solidFill>
                  <a:srgbClr val="FFFF00"/>
                </a:solidFill>
              </a:rPr>
              <a:t>Phase </a:t>
            </a:r>
            <a:r>
              <a:rPr lang="en-US" sz="3200" b="1" cap="small" dirty="0" smtClean="0">
                <a:solidFill>
                  <a:srgbClr val="FFFF00"/>
                </a:solidFill>
              </a:rPr>
              <a:t>II B</a:t>
            </a:r>
            <a:endParaRPr lang="en-US" sz="3200" b="1" cap="small" dirty="0">
              <a:solidFill>
                <a:srgbClr val="FFFF00"/>
              </a:solidFill>
            </a:endParaRPr>
          </a:p>
          <a:p>
            <a:r>
              <a:rPr lang="en-US" sz="3200" b="1" cap="small" dirty="0">
                <a:solidFill>
                  <a:srgbClr val="FFFF00"/>
                </a:solidFill>
              </a:rPr>
              <a:t>Project Task Data Assessment and Analysis</a:t>
            </a:r>
          </a:p>
          <a:p>
            <a:pPr marL="342900" indent="-342900">
              <a:buFont typeface="Arial"/>
              <a:buChar char="•"/>
            </a:pPr>
            <a:endParaRPr lang="en-US" sz="3200" dirty="0">
              <a:solidFill>
                <a:srgbClr val="FFFF00"/>
              </a:solidFill>
            </a:endParaRPr>
          </a:p>
          <a:p>
            <a:pPr marL="342900" indent="-342900">
              <a:buFont typeface="Arial"/>
              <a:buChar char="•"/>
            </a:pPr>
            <a:r>
              <a:rPr lang="en-US" sz="3200" dirty="0" smtClean="0">
                <a:solidFill>
                  <a:srgbClr val="FFFF00"/>
                </a:solidFill>
              </a:rPr>
              <a:t>Discuss/Explore </a:t>
            </a:r>
            <a:r>
              <a:rPr lang="en-US" sz="3200" dirty="0">
                <a:solidFill>
                  <a:srgbClr val="FFFF00"/>
                </a:solidFill>
              </a:rPr>
              <a:t>how Collaborative projects can affect/respond to socioeconomic issues of concern</a:t>
            </a:r>
          </a:p>
          <a:p>
            <a:pPr marL="342900" indent="-342900">
              <a:buFont typeface="Arial"/>
              <a:buChar char="•"/>
            </a:pPr>
            <a:r>
              <a:rPr lang="en-US" sz="3200" dirty="0">
                <a:solidFill>
                  <a:srgbClr val="FFFF00"/>
                </a:solidFill>
              </a:rPr>
              <a:t>Work with Forest Service and Partnership to develop responsive work or manner of work (e.g., local contracts)</a:t>
            </a:r>
          </a:p>
          <a:p>
            <a:endParaRPr lang="en-US" sz="3200" dirty="0">
              <a:solidFill>
                <a:srgbClr val="FFFF00"/>
              </a:solidFill>
            </a:endParaRPr>
          </a:p>
          <a:p>
            <a:r>
              <a:rPr lang="en-US" sz="3200" dirty="0">
                <a:solidFill>
                  <a:srgbClr val="FFFF00"/>
                </a:solidFill>
              </a:rPr>
              <a:t>Products: D</a:t>
            </a:r>
            <a:r>
              <a:rPr lang="en-US" sz="3200" dirty="0" smtClean="0">
                <a:solidFill>
                  <a:srgbClr val="FFFF00"/>
                </a:solidFill>
              </a:rPr>
              <a:t>evelopment </a:t>
            </a:r>
            <a:r>
              <a:rPr lang="en-US" sz="3200" dirty="0">
                <a:solidFill>
                  <a:srgbClr val="FFFF00"/>
                </a:solidFill>
              </a:rPr>
              <a:t>of a responsive CFLRP program of work</a:t>
            </a:r>
          </a:p>
          <a:p>
            <a:endParaRPr lang="en-US" sz="2000" dirty="0"/>
          </a:p>
        </p:txBody>
      </p:sp>
    </p:spTree>
    <p:extLst>
      <p:ext uri="{BB962C8B-B14F-4D97-AF65-F5344CB8AC3E}">
        <p14:creationId xmlns:p14="http://schemas.microsoft.com/office/powerpoint/2010/main" val="89578975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9047" y="317991"/>
            <a:ext cx="11528981" cy="1633357"/>
          </a:xfrm>
        </p:spPr>
        <p:txBody>
          <a:bodyPr>
            <a:normAutofit/>
          </a:bodyPr>
          <a:lstStyle/>
          <a:p>
            <a:r>
              <a:rPr lang="en-US" dirty="0" smtClean="0">
                <a:solidFill>
                  <a:schemeClr val="accent4">
                    <a:lumMod val="40000"/>
                    <a:lumOff val="60000"/>
                  </a:schemeClr>
                </a:solidFill>
                <a:latin typeface="Arial" panose="020B0604020202020204" pitchFamily="34" charset="0"/>
                <a:cs typeface="Arial" panose="020B0604020202020204" pitchFamily="34" charset="0"/>
              </a:rPr>
              <a:t>Sierra Institute’s frames of reference for Socioeconomic Monitoring (SEM)</a:t>
            </a:r>
            <a:endParaRPr lang="en-US" sz="54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611957" y="2183845"/>
            <a:ext cx="10515600" cy="4607480"/>
          </a:xfrm>
        </p:spPr>
        <p:txBody>
          <a:bodyPr>
            <a:normAutofit/>
          </a:bodyPr>
          <a:lstStyle/>
          <a:p>
            <a:r>
              <a:rPr lang="en-US" dirty="0" smtClean="0">
                <a:solidFill>
                  <a:schemeClr val="accent4">
                    <a:lumMod val="40000"/>
                    <a:lumOff val="60000"/>
                  </a:schemeClr>
                </a:solidFill>
                <a:latin typeface="Arial" panose="020B0604020202020204" pitchFamily="34" charset="0"/>
                <a:cs typeface="Arial" panose="020B0604020202020204" pitchFamily="34" charset="0"/>
              </a:rPr>
              <a:t>Sierra-to-California All-Lands Enhancement</a:t>
            </a:r>
          </a:p>
          <a:p>
            <a:pPr lvl="1"/>
            <a:r>
              <a:rPr lang="en-US" dirty="0" smtClean="0">
                <a:latin typeface="Arial" panose="020B0604020202020204" pitchFamily="34" charset="0"/>
                <a:cs typeface="Arial" panose="020B0604020202020204" pitchFamily="34" charset="0"/>
              </a:rPr>
              <a:t>CA Collaboratives unpacking the “how to” and implications of SEM</a:t>
            </a:r>
          </a:p>
          <a:p>
            <a:pPr lvl="1"/>
            <a:r>
              <a:rPr lang="en-US" dirty="0" smtClean="0">
                <a:latin typeface="Arial" panose="020B0604020202020204" pitchFamily="34" charset="0"/>
                <a:cs typeface="Arial" panose="020B0604020202020204" pitchFamily="34" charset="0"/>
              </a:rPr>
              <a:t>Recent National Study of CFLR SEM</a:t>
            </a:r>
          </a:p>
          <a:p>
            <a:pPr lvl="1"/>
            <a:r>
              <a:rPr lang="en-US" dirty="0" smtClean="0">
                <a:latin typeface="Arial" panose="020B0604020202020204" pitchFamily="34" charset="0"/>
                <a:cs typeface="Arial" panose="020B0604020202020204" pitchFamily="34" charset="0"/>
              </a:rPr>
              <a:t>Defining Local/Local Contracting</a:t>
            </a:r>
          </a:p>
          <a:p>
            <a:endParaRPr lang="en-US" dirty="0" smtClean="0">
              <a:solidFill>
                <a:schemeClr val="accent4">
                  <a:lumMod val="40000"/>
                  <a:lumOff val="60000"/>
                </a:schemeClr>
              </a:solidFill>
              <a:latin typeface="Arial" panose="020B0604020202020204" pitchFamily="34" charset="0"/>
              <a:cs typeface="Arial" panose="020B0604020202020204" pitchFamily="34" charset="0"/>
            </a:endParaRPr>
          </a:p>
          <a:p>
            <a:r>
              <a:rPr lang="en-US" dirty="0">
                <a:solidFill>
                  <a:schemeClr val="accent4">
                    <a:lumMod val="40000"/>
                    <a:lumOff val="60000"/>
                  </a:schemeClr>
                </a:solidFill>
                <a:latin typeface="Arial" panose="020B0604020202020204" pitchFamily="34" charset="0"/>
                <a:cs typeface="Arial" panose="020B0604020202020204" pitchFamily="34" charset="0"/>
              </a:rPr>
              <a:t>Individual SEM contracts</a:t>
            </a:r>
          </a:p>
          <a:p>
            <a:pPr lvl="1"/>
            <a:r>
              <a:rPr lang="en-US" dirty="0">
                <a:latin typeface="Arial" panose="020B0604020202020204" pitchFamily="34" charset="0"/>
                <a:cs typeface="Arial" panose="020B0604020202020204" pitchFamily="34" charset="0"/>
              </a:rPr>
              <a:t>Dinkey Creek CFLR</a:t>
            </a:r>
          </a:p>
          <a:p>
            <a:pPr lvl="1"/>
            <a:r>
              <a:rPr lang="en-US" dirty="0">
                <a:latin typeface="Arial" panose="020B0604020202020204" pitchFamily="34" charset="0"/>
                <a:cs typeface="Arial" panose="020B0604020202020204" pitchFamily="34" charset="0"/>
              </a:rPr>
              <a:t>Burney-Hat CFLR</a:t>
            </a:r>
          </a:p>
          <a:p>
            <a:endParaRPr lang="en-US" dirty="0" smtClean="0">
              <a:solidFill>
                <a:schemeClr val="accent4">
                  <a:lumMod val="40000"/>
                  <a:lumOff val="60000"/>
                </a:schemeClr>
              </a:solidFill>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01338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9144"/>
            <a:ext cx="9144000" cy="6839712"/>
          </a:xfrm>
          <a:prstGeom prst="rect">
            <a:avLst/>
          </a:prstGeom>
        </p:spPr>
      </p:pic>
    </p:spTree>
    <p:extLst>
      <p:ext uri="{BB962C8B-B14F-4D97-AF65-F5344CB8AC3E}">
        <p14:creationId xmlns:p14="http://schemas.microsoft.com/office/powerpoint/2010/main" val="424657709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764" t="850" r="2778" b="6372"/>
          <a:stretch/>
        </p:blipFill>
        <p:spPr>
          <a:xfrm>
            <a:off x="1783444" y="146957"/>
            <a:ext cx="4503056" cy="6496850"/>
          </a:xfrm>
          <a:prstGeom prst="rect">
            <a:avLst/>
          </a:prstGeom>
          <a:ln w="12700">
            <a:solidFill>
              <a:schemeClr val="tx1"/>
            </a:solidFill>
          </a:ln>
        </p:spPr>
      </p:pic>
      <p:pic>
        <p:nvPicPr>
          <p:cNvPr id="5" name="Picture 4"/>
          <p:cNvPicPr>
            <a:picLocks noChangeAspect="1"/>
          </p:cNvPicPr>
          <p:nvPr/>
        </p:nvPicPr>
        <p:blipFill rotWithShape="1">
          <a:blip r:embed="rId4">
            <a:extLst>
              <a:ext uri="{28A0092B-C50C-407E-A947-70E740481C1C}">
                <a14:useLocalDpi xmlns:a14="http://schemas.microsoft.com/office/drawing/2010/main" val="0"/>
              </a:ext>
            </a:extLst>
          </a:blip>
          <a:srcRect l="1704" t="1141" r="634" b="6797"/>
          <a:stretch/>
        </p:blipFill>
        <p:spPr>
          <a:xfrm>
            <a:off x="6692900" y="146957"/>
            <a:ext cx="4593771" cy="6487954"/>
          </a:xfrm>
          <a:prstGeom prst="rect">
            <a:avLst/>
          </a:prstGeom>
          <a:ln w="12700">
            <a:solidFill>
              <a:schemeClr val="tx1"/>
            </a:solidFill>
          </a:ln>
        </p:spPr>
      </p:pic>
      <p:sp>
        <p:nvSpPr>
          <p:cNvPr id="2" name="Rectangle 1"/>
          <p:cNvSpPr/>
          <p:nvPr/>
        </p:nvSpPr>
        <p:spPr>
          <a:xfrm>
            <a:off x="1838227" y="146957"/>
            <a:ext cx="678730" cy="26782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6873712" y="146957"/>
            <a:ext cx="678730" cy="26782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4073729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726" y="80259"/>
            <a:ext cx="6282049" cy="6565638"/>
          </a:xfrm>
        </p:spPr>
        <p:txBody>
          <a:bodyPr>
            <a:normAutofit/>
          </a:bodyPr>
          <a:lstStyle/>
          <a:p>
            <a:r>
              <a:rPr lang="en-US" sz="2800" dirty="0" smtClean="0">
                <a:latin typeface="Arial" panose="020B0604020202020204" pitchFamily="34" charset="0"/>
                <a:cs typeface="Arial" panose="020B0604020202020204" pitchFamily="34" charset="0"/>
              </a:rPr>
              <a:t>“Although the agency has a number of authorities to support this [preference for local contractors], we have not been consistent, nor as assertive as we should be, to use them to support our local communities.”</a:t>
            </a:r>
            <a:br>
              <a:rPr lang="en-US" sz="2800" dirty="0" smtClean="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
            </a:r>
            <a:br>
              <a:rPr lang="en-US" sz="2800" dirty="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-Randy Moore</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Regional Forester</a:t>
            </a:r>
            <a:br>
              <a:rPr lang="en-US" sz="2000" dirty="0" smtClean="0">
                <a:latin typeface="Arial" panose="020B0604020202020204" pitchFamily="34" charset="0"/>
                <a:cs typeface="Arial" panose="020B0604020202020204" pitchFamily="34" charset="0"/>
              </a:rPr>
            </a:br>
            <a:r>
              <a:rPr lang="en-US" sz="2000" dirty="0" smtClean="0">
                <a:latin typeface="Arial" panose="020B0604020202020204" pitchFamily="34" charset="0"/>
                <a:cs typeface="Arial" panose="020B0604020202020204" pitchFamily="34" charset="0"/>
              </a:rPr>
              <a:t> Pacific Southwest Region</a:t>
            </a:r>
            <a:endParaRPr lang="en-US" sz="2000" dirty="0">
              <a:latin typeface="Arial" panose="020B0604020202020204" pitchFamily="34" charset="0"/>
              <a:cs typeface="Arial" panose="020B0604020202020204" pitchFamily="34" charset="0"/>
            </a:endParaRPr>
          </a:p>
        </p:txBody>
      </p:sp>
      <p:pic>
        <p:nvPicPr>
          <p:cNvPr id="4" name="Picture 3"/>
          <p:cNvPicPr>
            <a:picLocks noChangeAspect="1"/>
          </p:cNvPicPr>
          <p:nvPr/>
        </p:nvPicPr>
        <p:blipFill rotWithShape="1">
          <a:blip r:embed="rId3"/>
          <a:srcRect l="46506" t="11218" r="18494" b="5627"/>
          <a:stretch/>
        </p:blipFill>
        <p:spPr>
          <a:xfrm>
            <a:off x="7088957" y="80259"/>
            <a:ext cx="4949072" cy="6613967"/>
          </a:xfrm>
          <a:prstGeom prst="rect">
            <a:avLst/>
          </a:prstGeom>
        </p:spPr>
      </p:pic>
    </p:spTree>
    <p:extLst>
      <p:ext uri="{BB962C8B-B14F-4D97-AF65-F5344CB8AC3E}">
        <p14:creationId xmlns:p14="http://schemas.microsoft.com/office/powerpoint/2010/main" val="363465937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803400" y="0"/>
            <a:ext cx="8674100" cy="9971961"/>
          </a:xfrm>
          <a:prstGeom prst="rect">
            <a:avLst/>
          </a:prstGeom>
          <a:noFill/>
        </p:spPr>
        <p:txBody>
          <a:bodyPr wrap="square" rtlCol="0">
            <a:spAutoFit/>
          </a:bodyPr>
          <a:lstStyle/>
          <a:p>
            <a:endParaRPr lang="en-US" dirty="0">
              <a:solidFill>
                <a:srgbClr val="FFFF00"/>
              </a:solidFill>
            </a:endParaRPr>
          </a:p>
          <a:p>
            <a:r>
              <a:rPr lang="en-US" sz="3200" b="1" cap="small" dirty="0">
                <a:solidFill>
                  <a:srgbClr val="FFFF00"/>
                </a:solidFill>
              </a:rPr>
              <a:t>Phase III</a:t>
            </a:r>
          </a:p>
          <a:p>
            <a:r>
              <a:rPr lang="en-US" sz="3200" b="1" cap="small" dirty="0">
                <a:solidFill>
                  <a:srgbClr val="FFFF00"/>
                </a:solidFill>
              </a:rPr>
              <a:t>Project Task Continued Socioeconomic monitoring</a:t>
            </a:r>
          </a:p>
          <a:p>
            <a:pPr marL="342900" indent="-342900">
              <a:buFont typeface="Arial"/>
              <a:buChar char="•"/>
            </a:pPr>
            <a:endParaRPr lang="en-US" sz="3200" dirty="0">
              <a:solidFill>
                <a:srgbClr val="FFFF00"/>
              </a:solidFill>
            </a:endParaRPr>
          </a:p>
          <a:p>
            <a:pPr marL="342900" indent="-342900">
              <a:buFont typeface="Arial"/>
              <a:buChar char="•"/>
            </a:pPr>
            <a:endParaRPr lang="en-US" sz="3200" dirty="0">
              <a:solidFill>
                <a:srgbClr val="FFFF00"/>
              </a:solidFill>
            </a:endParaRPr>
          </a:p>
          <a:p>
            <a:pPr marL="342900" indent="-342900">
              <a:buFont typeface="Arial"/>
              <a:buChar char="•"/>
            </a:pPr>
            <a:r>
              <a:rPr lang="en-US" sz="3200" dirty="0">
                <a:solidFill>
                  <a:srgbClr val="FFFF00"/>
                </a:solidFill>
              </a:rPr>
              <a:t>Continued tracking and monitoring of data</a:t>
            </a:r>
          </a:p>
          <a:p>
            <a:pPr marL="342900" indent="-342900">
              <a:buFont typeface="Arial"/>
              <a:buChar char="•"/>
            </a:pPr>
            <a:endParaRPr lang="en-US" sz="3200" dirty="0">
              <a:solidFill>
                <a:srgbClr val="FFFF00"/>
              </a:solidFill>
            </a:endParaRPr>
          </a:p>
          <a:p>
            <a:pPr marL="342900" indent="-342900">
              <a:buFont typeface="Arial"/>
              <a:buChar char="•"/>
            </a:pPr>
            <a:r>
              <a:rPr lang="en-US" sz="3200" dirty="0">
                <a:solidFill>
                  <a:srgbClr val="FFFF00"/>
                </a:solidFill>
              </a:rPr>
              <a:t>Community/Partner workshops to discuss findings and local implications</a:t>
            </a:r>
          </a:p>
          <a:p>
            <a:pPr marL="342900" indent="-342900">
              <a:buFont typeface="Arial"/>
              <a:buChar char="•"/>
            </a:pPr>
            <a:endParaRPr lang="en-US" sz="3200" dirty="0">
              <a:solidFill>
                <a:srgbClr val="FFFF00"/>
              </a:solidFill>
            </a:endParaRPr>
          </a:p>
          <a:p>
            <a:pPr marL="342900" indent="-342900">
              <a:buFont typeface="Arial"/>
              <a:buChar char="•"/>
            </a:pPr>
            <a:r>
              <a:rPr lang="en-US" sz="3200" dirty="0">
                <a:solidFill>
                  <a:srgbClr val="FFFF00"/>
                </a:solidFill>
              </a:rPr>
              <a:t>Continued work with the Collaborative about how CFLRP work can more effectively respond to socioeconomic issues of concern</a:t>
            </a:r>
          </a:p>
          <a:p>
            <a:endParaRPr lang="en-US" sz="3200" dirty="0">
              <a:solidFill>
                <a:srgbClr val="FFFF00"/>
              </a:solidFill>
            </a:endParaRPr>
          </a:p>
          <a:p>
            <a:pPr>
              <a:buFont typeface="Arial"/>
              <a:buChar char="•"/>
            </a:pPr>
            <a:endParaRPr lang="en-US" sz="3200" dirty="0">
              <a:solidFill>
                <a:srgbClr val="FFFF00"/>
              </a:solidFill>
            </a:endParaRPr>
          </a:p>
          <a:p>
            <a:pPr>
              <a:buFont typeface="Arial"/>
              <a:buChar char="•"/>
            </a:pPr>
            <a:endParaRPr lang="en-US" sz="3200" dirty="0">
              <a:solidFill>
                <a:srgbClr val="FFFF00"/>
              </a:solidFill>
            </a:endParaRPr>
          </a:p>
          <a:p>
            <a:endParaRPr lang="en-US" sz="2400" dirty="0">
              <a:solidFill>
                <a:srgbClr val="FFFF00"/>
              </a:solidFill>
            </a:endParaRPr>
          </a:p>
          <a:p>
            <a:endParaRPr lang="en-US" sz="2400" dirty="0">
              <a:solidFill>
                <a:srgbClr val="FFFF00"/>
              </a:solidFill>
            </a:endParaRPr>
          </a:p>
          <a:p>
            <a:r>
              <a:rPr lang="en-US" sz="2400" dirty="0">
                <a:solidFill>
                  <a:srgbClr val="FFFF00"/>
                </a:solidFill>
              </a:rPr>
              <a:t>	</a:t>
            </a:r>
          </a:p>
          <a:p>
            <a:endParaRPr lang="en-US" sz="2400" dirty="0"/>
          </a:p>
          <a:p>
            <a:endParaRPr lang="en-US" sz="2400" dirty="0"/>
          </a:p>
          <a:p>
            <a:endParaRPr lang="en-US" sz="2400" dirty="0"/>
          </a:p>
        </p:txBody>
      </p:sp>
    </p:spTree>
    <p:extLst>
      <p:ext uri="{BB962C8B-B14F-4D97-AF65-F5344CB8AC3E}">
        <p14:creationId xmlns:p14="http://schemas.microsoft.com/office/powerpoint/2010/main" val="16561888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0726" y="80259"/>
            <a:ext cx="6282049" cy="6565638"/>
          </a:xfrm>
        </p:spPr>
        <p:txBody>
          <a:bodyPr>
            <a:normAutofit/>
          </a:bodyPr>
          <a:lstStyle/>
          <a:p>
            <a:r>
              <a:rPr lang="en-US" sz="2800" dirty="0" smtClean="0">
                <a:latin typeface="Arial" panose="020B0604020202020204" pitchFamily="34" charset="0"/>
                <a:cs typeface="Arial" panose="020B0604020202020204" pitchFamily="34" charset="0"/>
              </a:rPr>
              <a:t>“The intent of the study and reports is to support collaborative discussions and decisions related to defining “local” and identifying acquisition methods and processes that can increase the potential of local contractors being selected.”</a:t>
            </a:r>
            <a:br>
              <a:rPr lang="en-US" sz="2800" dirty="0" smtClean="0">
                <a:latin typeface="Arial" panose="020B0604020202020204" pitchFamily="34" charset="0"/>
                <a:cs typeface="Arial" panose="020B0604020202020204" pitchFamily="34" charset="0"/>
              </a:rPr>
            </a:br>
            <a:r>
              <a:rPr lang="en-US" sz="2800" dirty="0">
                <a:latin typeface="Arial" panose="020B0604020202020204" pitchFamily="34" charset="0"/>
                <a:cs typeface="Arial" panose="020B0604020202020204" pitchFamily="34" charset="0"/>
              </a:rPr>
              <a:t/>
            </a:r>
            <a:br>
              <a:rPr lang="en-US" sz="28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-Randy Moore</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 Regional Forester</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 Pacific Southwest Region</a:t>
            </a:r>
          </a:p>
        </p:txBody>
      </p:sp>
      <p:pic>
        <p:nvPicPr>
          <p:cNvPr id="4" name="Picture 3"/>
          <p:cNvPicPr>
            <a:picLocks noChangeAspect="1"/>
          </p:cNvPicPr>
          <p:nvPr/>
        </p:nvPicPr>
        <p:blipFill rotWithShape="1">
          <a:blip r:embed="rId2"/>
          <a:srcRect l="46506" t="11218" r="18494" b="5627"/>
          <a:stretch/>
        </p:blipFill>
        <p:spPr>
          <a:xfrm>
            <a:off x="7088957" y="80259"/>
            <a:ext cx="4949072" cy="6613967"/>
          </a:xfrm>
          <a:prstGeom prst="rect">
            <a:avLst/>
          </a:prstGeom>
        </p:spPr>
      </p:pic>
    </p:spTree>
    <p:extLst>
      <p:ext uri="{BB962C8B-B14F-4D97-AF65-F5344CB8AC3E}">
        <p14:creationId xmlns:p14="http://schemas.microsoft.com/office/powerpoint/2010/main" val="331207852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88796" y="355699"/>
            <a:ext cx="10515600" cy="1325563"/>
          </a:xfrm>
        </p:spPr>
        <p:txBody>
          <a:bodyPr/>
          <a:lstStyle/>
          <a:p>
            <a:pPr algn="ctr"/>
            <a:r>
              <a:rPr lang="en-US" b="1" dirty="0" smtClean="0">
                <a:solidFill>
                  <a:schemeClr val="accent4">
                    <a:lumMod val="40000"/>
                    <a:lumOff val="60000"/>
                  </a:schemeClr>
                </a:solidFill>
                <a:latin typeface="Arial" panose="020B0604020202020204" pitchFamily="34" charset="0"/>
                <a:cs typeface="Arial" panose="020B0604020202020204" pitchFamily="34" charset="0"/>
              </a:rPr>
              <a:t>Adaptive Planning &amp; Adaptive </a:t>
            </a:r>
            <a:r>
              <a:rPr lang="en-US" b="1" dirty="0" err="1" smtClean="0">
                <a:solidFill>
                  <a:schemeClr val="accent4">
                    <a:lumMod val="40000"/>
                    <a:lumOff val="60000"/>
                  </a:schemeClr>
                </a:solidFill>
                <a:latin typeface="Arial" panose="020B0604020202020204" pitchFamily="34" charset="0"/>
                <a:cs typeface="Arial" panose="020B0604020202020204" pitchFamily="34" charset="0"/>
              </a:rPr>
              <a:t>Mgmt</a:t>
            </a:r>
            <a:endParaRPr lang="en-US" b="1" dirty="0">
              <a:solidFill>
                <a:schemeClr val="accent4">
                  <a:lumMod val="40000"/>
                  <a:lumOff val="60000"/>
                </a:schemeClr>
              </a:solidFill>
              <a:latin typeface="Arial" panose="020B0604020202020204" pitchFamily="34" charset="0"/>
              <a:cs typeface="Arial" panose="020B0604020202020204" pitchFamily="34" charset="0"/>
            </a:endParaRPr>
          </a:p>
        </p:txBody>
      </p:sp>
      <p:pic>
        <p:nvPicPr>
          <p:cNvPr id="2050" name="Picture 2" descr="https://pixabay.com/static/uploads/photo/2014/04/03/10/52/circle-311551_960_720.pn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590062" y="1816100"/>
            <a:ext cx="4363425" cy="4351338"/>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5505450" y="2428842"/>
            <a:ext cx="6098946" cy="3785652"/>
          </a:xfrm>
          <a:prstGeom prst="rect">
            <a:avLst/>
          </a:prstGeom>
          <a:noFill/>
        </p:spPr>
        <p:txBody>
          <a:bodyPr wrap="square" rtlCol="0">
            <a:spAutoFit/>
          </a:bodyPr>
          <a:lstStyle/>
          <a:p>
            <a:pPr marL="285750" indent="-285750">
              <a:buFont typeface="Arial" panose="020B0604020202020204" pitchFamily="34" charset="0"/>
              <a:buChar char="•"/>
            </a:pPr>
            <a:r>
              <a:rPr lang="en-US" sz="3200" dirty="0" smtClean="0">
                <a:solidFill>
                  <a:schemeClr val="accent4">
                    <a:lumMod val="40000"/>
                    <a:lumOff val="60000"/>
                  </a:schemeClr>
                </a:solidFill>
                <a:latin typeface="Arial" panose="020B0604020202020204" pitchFamily="34" charset="0"/>
                <a:cs typeface="Arial" panose="020B0604020202020204" pitchFamily="34" charset="0"/>
              </a:rPr>
              <a:t>USFS Policies, authorities, and support</a:t>
            </a:r>
          </a:p>
          <a:p>
            <a:pPr marL="742950" lvl="1" indent="-285750">
              <a:buFont typeface="Arial" panose="020B0604020202020204" pitchFamily="34" charset="0"/>
              <a:buChar char="•"/>
            </a:pPr>
            <a:r>
              <a:rPr lang="en-US" sz="2400" dirty="0" smtClean="0">
                <a:latin typeface="Arial" panose="020B0604020202020204" pitchFamily="34" charset="0"/>
                <a:cs typeface="Arial" panose="020B0604020202020204" pitchFamily="34" charset="0"/>
              </a:rPr>
              <a:t>Size of contracts</a:t>
            </a:r>
          </a:p>
          <a:p>
            <a:pPr marL="742950" lvl="1" indent="-285750">
              <a:buFont typeface="Arial" panose="020B0604020202020204" pitchFamily="34" charset="0"/>
              <a:buChar char="•"/>
            </a:pPr>
            <a:r>
              <a:rPr lang="en-US" sz="2400" dirty="0" smtClean="0">
                <a:latin typeface="Arial" panose="020B0604020202020204" pitchFamily="34" charset="0"/>
                <a:cs typeface="Arial" panose="020B0604020202020204" pitchFamily="34" charset="0"/>
              </a:rPr>
              <a:t>Weight and criteria of “local” preference</a:t>
            </a:r>
          </a:p>
          <a:p>
            <a:pPr marL="285750" indent="-285750">
              <a:buFont typeface="Arial" panose="020B0604020202020204" pitchFamily="34" charset="0"/>
              <a:buChar char="•"/>
            </a:pPr>
            <a:r>
              <a:rPr lang="en-US" sz="3200" dirty="0" smtClean="0">
                <a:solidFill>
                  <a:schemeClr val="accent4">
                    <a:lumMod val="40000"/>
                    <a:lumOff val="60000"/>
                  </a:schemeClr>
                </a:solidFill>
                <a:latin typeface="Arial" panose="020B0604020202020204" pitchFamily="34" charset="0"/>
                <a:cs typeface="Arial" panose="020B0604020202020204" pitchFamily="34" charset="0"/>
              </a:rPr>
              <a:t>Collaborative processes</a:t>
            </a:r>
          </a:p>
          <a:p>
            <a:pPr marL="742950" lvl="1" indent="-285750">
              <a:buFont typeface="Arial" panose="020B0604020202020204" pitchFamily="34" charset="0"/>
              <a:buChar char="•"/>
            </a:pPr>
            <a:r>
              <a:rPr lang="en-US" sz="2400" dirty="0" smtClean="0">
                <a:latin typeface="Arial" panose="020B0604020202020204" pitchFamily="34" charset="0"/>
                <a:cs typeface="Arial" panose="020B0604020202020204" pitchFamily="34" charset="0"/>
              </a:rPr>
              <a:t>Communication</a:t>
            </a:r>
          </a:p>
          <a:p>
            <a:pPr marL="742950" lvl="1" indent="-285750">
              <a:buFont typeface="Arial" panose="020B0604020202020204" pitchFamily="34" charset="0"/>
              <a:buChar char="•"/>
            </a:pPr>
            <a:r>
              <a:rPr lang="en-US" sz="2400" dirty="0" smtClean="0">
                <a:latin typeface="Arial" panose="020B0604020202020204" pitchFamily="34" charset="0"/>
                <a:cs typeface="Arial" panose="020B0604020202020204" pitchFamily="34" charset="0"/>
              </a:rPr>
              <a:t>Decision making</a:t>
            </a:r>
          </a:p>
          <a:p>
            <a:pPr marL="285750" indent="-285750">
              <a:buFont typeface="Arial" panose="020B0604020202020204" pitchFamily="34" charset="0"/>
              <a:buChar char="•"/>
            </a:pPr>
            <a:endParaRPr lang="en-US" sz="2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193226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01011" y="1318395"/>
            <a:ext cx="10816655" cy="2013132"/>
          </a:xfrm>
        </p:spPr>
        <p:txBody>
          <a:bodyPr>
            <a:normAutofit/>
          </a:bodyPr>
          <a:lstStyle/>
          <a:p>
            <a:r>
              <a:rPr lang="en-US" b="1" dirty="0" smtClean="0">
                <a:solidFill>
                  <a:schemeClr val="accent4">
                    <a:lumMod val="40000"/>
                    <a:lumOff val="60000"/>
                  </a:schemeClr>
                </a:solidFill>
                <a:latin typeface="Arial" panose="020B0604020202020204" pitchFamily="34" charset="0"/>
                <a:cs typeface="Arial" panose="020B0604020202020204" pitchFamily="34" charset="0"/>
              </a:rPr>
              <a:t>Socioeconomic Monitoring </a:t>
            </a:r>
            <a:br>
              <a:rPr lang="en-US" b="1" dirty="0" smtClean="0">
                <a:solidFill>
                  <a:schemeClr val="accent4">
                    <a:lumMod val="40000"/>
                    <a:lumOff val="60000"/>
                  </a:schemeClr>
                </a:solidFill>
                <a:latin typeface="Arial" panose="020B0604020202020204" pitchFamily="34" charset="0"/>
                <a:cs typeface="Arial" panose="020B0604020202020204" pitchFamily="34" charset="0"/>
              </a:rPr>
            </a:br>
            <a:r>
              <a:rPr lang="en-US" sz="4800" dirty="0" smtClean="0">
                <a:solidFill>
                  <a:schemeClr val="accent4">
                    <a:lumMod val="40000"/>
                    <a:lumOff val="60000"/>
                  </a:schemeClr>
                </a:solidFill>
                <a:latin typeface="Arial" panose="020B0604020202020204" pitchFamily="34" charset="0"/>
                <a:cs typeface="Arial" panose="020B0604020202020204" pitchFamily="34" charset="0"/>
              </a:rPr>
              <a:t>and USFS Collaboratives</a:t>
            </a:r>
            <a:endParaRPr lang="en-US" sz="4800" b="1" dirty="0">
              <a:solidFill>
                <a:schemeClr val="accent4">
                  <a:lumMod val="40000"/>
                  <a:lumOff val="60000"/>
                </a:schemeClr>
              </a:solidFill>
              <a:latin typeface="Arial" panose="020B0604020202020204" pitchFamily="34" charset="0"/>
              <a:cs typeface="Arial" panose="020B0604020202020204" pitchFamily="34" charset="0"/>
            </a:endParaRPr>
          </a:p>
        </p:txBody>
      </p:sp>
      <p:sp>
        <p:nvSpPr>
          <p:cNvPr id="6" name="TextBox 5"/>
          <p:cNvSpPr txBox="1"/>
          <p:nvPr/>
        </p:nvSpPr>
        <p:spPr>
          <a:xfrm>
            <a:off x="6839363" y="3831949"/>
            <a:ext cx="5224272" cy="2231380"/>
          </a:xfrm>
          <a:prstGeom prst="rect">
            <a:avLst/>
          </a:prstGeom>
          <a:noFill/>
        </p:spPr>
        <p:txBody>
          <a:bodyPr wrap="square" rtlCol="0">
            <a:spAutoFit/>
          </a:bodyPr>
          <a:lstStyle/>
          <a:p>
            <a:pPr algn="r"/>
            <a:r>
              <a:rPr lang="en-US" sz="3600" dirty="0" smtClean="0">
                <a:solidFill>
                  <a:schemeClr val="tx2">
                    <a:lumMod val="60000"/>
                    <a:lumOff val="40000"/>
                  </a:schemeClr>
                </a:solidFill>
                <a:latin typeface="Arial" panose="020B0604020202020204" pitchFamily="34" charset="0"/>
                <a:cs typeface="Arial" panose="020B0604020202020204" pitchFamily="34" charset="0"/>
              </a:rPr>
              <a:t>Jonathan Kusel, Ph.D.</a:t>
            </a:r>
          </a:p>
          <a:p>
            <a:pPr algn="r"/>
            <a:r>
              <a:rPr lang="en-US" sz="3600" dirty="0" err="1" smtClean="0">
                <a:solidFill>
                  <a:schemeClr val="tx2">
                    <a:lumMod val="60000"/>
                    <a:lumOff val="40000"/>
                  </a:schemeClr>
                </a:solidFill>
                <a:latin typeface="Arial" panose="020B0604020202020204" pitchFamily="34" charset="0"/>
                <a:cs typeface="Arial" panose="020B0604020202020204" pitchFamily="34" charset="0"/>
              </a:rPr>
              <a:t>jkusel@sierrainstitute.us</a:t>
            </a:r>
            <a:r>
              <a:rPr lang="en-US" sz="3600" dirty="0" smtClean="0">
                <a:solidFill>
                  <a:schemeClr val="tx2">
                    <a:lumMod val="60000"/>
                    <a:lumOff val="40000"/>
                  </a:schemeClr>
                </a:solidFill>
                <a:latin typeface="Arial" panose="020B0604020202020204" pitchFamily="34" charset="0"/>
                <a:cs typeface="Arial" panose="020B0604020202020204" pitchFamily="34" charset="0"/>
              </a:rPr>
              <a:t> </a:t>
            </a:r>
            <a:endParaRPr lang="en-US" sz="3600" dirty="0">
              <a:solidFill>
                <a:schemeClr val="tx2">
                  <a:lumMod val="60000"/>
                  <a:lumOff val="40000"/>
                </a:schemeClr>
              </a:solidFill>
              <a:latin typeface="Arial" panose="020B0604020202020204" pitchFamily="34" charset="0"/>
              <a:cs typeface="Arial" panose="020B0604020202020204" pitchFamily="34" charset="0"/>
            </a:endParaRPr>
          </a:p>
          <a:p>
            <a:pPr algn="r"/>
            <a:r>
              <a:rPr lang="en-US" sz="3600" dirty="0" smtClean="0">
                <a:solidFill>
                  <a:schemeClr val="tx2">
                    <a:lumMod val="60000"/>
                    <a:lumOff val="40000"/>
                  </a:schemeClr>
                </a:solidFill>
                <a:latin typeface="Arial" panose="020B0604020202020204" pitchFamily="34" charset="0"/>
                <a:cs typeface="Arial" panose="020B0604020202020204" pitchFamily="34" charset="0"/>
              </a:rPr>
              <a:t>530.284.1022</a:t>
            </a:r>
            <a:endParaRPr lang="en-US" sz="3600" dirty="0">
              <a:solidFill>
                <a:schemeClr val="tx2">
                  <a:lumMod val="60000"/>
                  <a:lumOff val="40000"/>
                </a:schemeClr>
              </a:solidFill>
              <a:latin typeface="Arial" panose="020B0604020202020204" pitchFamily="34" charset="0"/>
              <a:cs typeface="Arial" panose="020B0604020202020204" pitchFamily="34" charset="0"/>
            </a:endParaRPr>
          </a:p>
          <a:p>
            <a:pPr algn="r"/>
            <a:endParaRPr lang="en-US" sz="3100" dirty="0" smtClean="0">
              <a:solidFill>
                <a:schemeClr val="tx2">
                  <a:lumMod val="60000"/>
                  <a:lumOff val="40000"/>
                </a:schemeClr>
              </a:solidFill>
              <a:latin typeface="Arial" panose="020B0604020202020204" pitchFamily="34" charset="0"/>
              <a:cs typeface="Arial" panose="020B0604020202020204" pitchFamily="34" charset="0"/>
            </a:endParaRPr>
          </a:p>
        </p:txBody>
      </p:sp>
      <p:pic>
        <p:nvPicPr>
          <p:cNvPr id="10" name="Picture 2" descr="Illustration of a tree silhouette : Free Stock Photo"/>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144900" y="3127248"/>
            <a:ext cx="1794096" cy="3436504"/>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33755" y="5804565"/>
            <a:ext cx="3929880" cy="1015219"/>
          </a:xfrm>
          <a:prstGeom prst="rect">
            <a:avLst/>
          </a:prstGeom>
        </p:spPr>
      </p:pic>
      <p:sp>
        <p:nvSpPr>
          <p:cNvPr id="3" name="TextBox 2"/>
          <p:cNvSpPr txBox="1"/>
          <p:nvPr/>
        </p:nvSpPr>
        <p:spPr>
          <a:xfrm>
            <a:off x="3094892" y="-2414954"/>
            <a:ext cx="184731" cy="369332"/>
          </a:xfrm>
          <a:prstGeom prst="rect">
            <a:avLst/>
          </a:prstGeom>
          <a:noFill/>
        </p:spPr>
        <p:txBody>
          <a:bodyPr wrap="none" rtlCol="0">
            <a:spAutoFit/>
          </a:bodyPr>
          <a:lstStyle/>
          <a:p>
            <a:endParaRPr lang="en-US"/>
          </a:p>
        </p:txBody>
      </p:sp>
    </p:spTree>
    <p:extLst>
      <p:ext uri="{BB962C8B-B14F-4D97-AF65-F5344CB8AC3E}">
        <p14:creationId xmlns:p14="http://schemas.microsoft.com/office/powerpoint/2010/main" val="25510887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2794554" y="1018094"/>
            <a:ext cx="6462568" cy="4347083"/>
            <a:chOff x="3548640" y="2150511"/>
            <a:chExt cx="5467068" cy="3647601"/>
          </a:xfrm>
        </p:grpSpPr>
        <p:pic>
          <p:nvPicPr>
            <p:cNvPr id="5" name="Picture 4" descr="CFLR map.png"/>
            <p:cNvPicPr>
              <a:picLocks noChangeAspect="1"/>
            </p:cNvPicPr>
            <p:nvPr/>
          </p:nvPicPr>
          <p:blipFill rotWithShape="1">
            <a:blip r:embed="rId3">
              <a:extLst>
                <a:ext uri="{28A0092B-C50C-407E-A947-70E740481C1C}">
                  <a14:useLocalDpi xmlns:a14="http://schemas.microsoft.com/office/drawing/2010/main" val="0"/>
                </a:ext>
              </a:extLst>
            </a:blip>
            <a:srcRect l="3386" t="1039" r="4051" b="375"/>
            <a:stretch/>
          </p:blipFill>
          <p:spPr>
            <a:xfrm>
              <a:off x="3548640" y="2150511"/>
              <a:ext cx="5467068" cy="3647601"/>
            </a:xfrm>
            <a:prstGeom prst="rect">
              <a:avLst/>
            </a:prstGeom>
          </p:spPr>
        </p:pic>
        <p:sp>
          <p:nvSpPr>
            <p:cNvPr id="6" name="Rectangle 5"/>
            <p:cNvSpPr/>
            <p:nvPr/>
          </p:nvSpPr>
          <p:spPr>
            <a:xfrm>
              <a:off x="3603547" y="5053552"/>
              <a:ext cx="1599623" cy="663554"/>
            </a:xfrm>
            <a:prstGeom prst="rect">
              <a:avLst/>
            </a:prstGeom>
            <a:solidFill>
              <a:srgbClr val="DAEBD4"/>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92402162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5400"/>
            <a:ext cx="10515600" cy="1325563"/>
          </a:xfrm>
        </p:spPr>
        <p:txBody>
          <a:bodyPr/>
          <a:lstStyle/>
          <a:p>
            <a:pPr algn="ctr"/>
            <a:r>
              <a:rPr lang="en-US" dirty="0" smtClean="0">
                <a:solidFill>
                  <a:schemeClr val="accent4">
                    <a:lumMod val="40000"/>
                    <a:lumOff val="60000"/>
                  </a:schemeClr>
                </a:solidFill>
                <a:latin typeface="Arial" panose="020B0604020202020204" pitchFamily="34" charset="0"/>
                <a:cs typeface="Arial" panose="020B0604020202020204" pitchFamily="34" charset="0"/>
              </a:rPr>
              <a:t>Similarities &amp; Differences</a:t>
            </a:r>
            <a:endParaRPr lang="en-US" dirty="0">
              <a:solidFill>
                <a:schemeClr val="accent4">
                  <a:lumMod val="40000"/>
                  <a:lumOff val="60000"/>
                </a:schemeClr>
              </a:solidFill>
              <a:latin typeface="Arial" panose="020B0604020202020204" pitchFamily="34" charset="0"/>
              <a:cs typeface="Arial" panose="020B0604020202020204" pitchFamily="34" charset="0"/>
            </a:endParaRPr>
          </a:p>
        </p:txBody>
      </p:sp>
      <p:graphicFrame>
        <p:nvGraphicFramePr>
          <p:cNvPr id="5" name="Chart 4"/>
          <p:cNvGraphicFramePr/>
          <p:nvPr>
            <p:extLst>
              <p:ext uri="{D42A27DB-BD31-4B8C-83A1-F6EECF244321}">
                <p14:modId xmlns:p14="http://schemas.microsoft.com/office/powerpoint/2010/main" val="202973036"/>
              </p:ext>
            </p:extLst>
          </p:nvPr>
        </p:nvGraphicFramePr>
        <p:xfrm>
          <a:off x="3905566" y="1424725"/>
          <a:ext cx="4801386" cy="5006418"/>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Chart 5"/>
          <p:cNvGraphicFramePr/>
          <p:nvPr>
            <p:extLst>
              <p:ext uri="{D42A27DB-BD31-4B8C-83A1-F6EECF244321}">
                <p14:modId xmlns:p14="http://schemas.microsoft.com/office/powerpoint/2010/main" val="278163258"/>
              </p:ext>
            </p:extLst>
          </p:nvPr>
        </p:nvGraphicFramePr>
        <p:xfrm>
          <a:off x="7838115" y="1712242"/>
          <a:ext cx="4353885" cy="4431383"/>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Chart 6"/>
          <p:cNvGraphicFramePr/>
          <p:nvPr>
            <p:extLst>
              <p:ext uri="{D42A27DB-BD31-4B8C-83A1-F6EECF244321}">
                <p14:modId xmlns:p14="http://schemas.microsoft.com/office/powerpoint/2010/main" val="639792400"/>
              </p:ext>
            </p:extLst>
          </p:nvPr>
        </p:nvGraphicFramePr>
        <p:xfrm>
          <a:off x="-259510" y="2015011"/>
          <a:ext cx="5033913" cy="4227596"/>
        </p:xfrm>
        <a:graphic>
          <a:graphicData uri="http://schemas.openxmlformats.org/drawingml/2006/chart">
            <c:chart xmlns:c="http://schemas.openxmlformats.org/drawingml/2006/chart" xmlns:r="http://schemas.openxmlformats.org/officeDocument/2006/relationships" r:id="rId5"/>
          </a:graphicData>
        </a:graphic>
      </p:graphicFrame>
      <p:sp>
        <p:nvSpPr>
          <p:cNvPr id="8" name="TextBox 7"/>
          <p:cNvSpPr txBox="1"/>
          <p:nvPr/>
        </p:nvSpPr>
        <p:spPr>
          <a:xfrm>
            <a:off x="838200" y="1500924"/>
            <a:ext cx="2564876" cy="646331"/>
          </a:xfrm>
          <a:prstGeom prst="rect">
            <a:avLst/>
          </a:prstGeom>
          <a:noFill/>
        </p:spPr>
        <p:txBody>
          <a:bodyPr wrap="square" rtlCol="0">
            <a:spAutoFit/>
          </a:bodyPr>
          <a:lstStyle/>
          <a:p>
            <a:pPr algn="ctr"/>
            <a:r>
              <a:rPr lang="en-US" sz="3600" dirty="0" smtClean="0">
                <a:solidFill>
                  <a:schemeClr val="tx1">
                    <a:lumMod val="95000"/>
                  </a:schemeClr>
                </a:solidFill>
                <a:latin typeface="Arial" panose="020B0604020202020204" pitchFamily="34" charset="0"/>
                <a:cs typeface="Arial" panose="020B0604020202020204" pitchFamily="34" charset="0"/>
              </a:rPr>
              <a:t>Status</a:t>
            </a:r>
            <a:endParaRPr lang="en-US" sz="3600" dirty="0">
              <a:solidFill>
                <a:schemeClr val="tx1">
                  <a:lumMod val="95000"/>
                </a:schemeClr>
              </a:solidFill>
              <a:latin typeface="Arial" panose="020B0604020202020204" pitchFamily="34" charset="0"/>
              <a:cs typeface="Arial" panose="020B0604020202020204" pitchFamily="34" charset="0"/>
            </a:endParaRPr>
          </a:p>
        </p:txBody>
      </p:sp>
      <p:sp>
        <p:nvSpPr>
          <p:cNvPr id="10" name="TextBox 9"/>
          <p:cNvSpPr txBox="1"/>
          <p:nvPr/>
        </p:nvSpPr>
        <p:spPr>
          <a:xfrm>
            <a:off x="5023821" y="1466361"/>
            <a:ext cx="2564876" cy="646331"/>
          </a:xfrm>
          <a:prstGeom prst="rect">
            <a:avLst/>
          </a:prstGeom>
          <a:noFill/>
        </p:spPr>
        <p:txBody>
          <a:bodyPr wrap="square" rtlCol="0">
            <a:spAutoFit/>
          </a:bodyPr>
          <a:lstStyle/>
          <a:p>
            <a:pPr algn="ctr"/>
            <a:r>
              <a:rPr lang="en-US" sz="3600" dirty="0" smtClean="0">
                <a:solidFill>
                  <a:schemeClr val="tx1">
                    <a:lumMod val="95000"/>
                  </a:schemeClr>
                </a:solidFill>
                <a:latin typeface="Arial" panose="020B0604020202020204" pitchFamily="34" charset="0"/>
                <a:cs typeface="Arial" panose="020B0604020202020204" pitchFamily="34" charset="0"/>
              </a:rPr>
              <a:t>Who?</a:t>
            </a:r>
            <a:endParaRPr lang="en-US" sz="3600" dirty="0">
              <a:solidFill>
                <a:schemeClr val="tx1">
                  <a:lumMod val="95000"/>
                </a:schemeClr>
              </a:solidFill>
              <a:latin typeface="Arial" panose="020B0604020202020204" pitchFamily="34" charset="0"/>
              <a:cs typeface="Arial" panose="020B0604020202020204" pitchFamily="34" charset="0"/>
            </a:endParaRPr>
          </a:p>
        </p:txBody>
      </p:sp>
      <p:sp>
        <p:nvSpPr>
          <p:cNvPr id="11" name="TextBox 10"/>
          <p:cNvSpPr txBox="1"/>
          <p:nvPr/>
        </p:nvSpPr>
        <p:spPr>
          <a:xfrm>
            <a:off x="8706952" y="912363"/>
            <a:ext cx="2564876" cy="1200329"/>
          </a:xfrm>
          <a:prstGeom prst="rect">
            <a:avLst/>
          </a:prstGeom>
          <a:noFill/>
        </p:spPr>
        <p:txBody>
          <a:bodyPr wrap="square" rtlCol="0">
            <a:spAutoFit/>
          </a:bodyPr>
          <a:lstStyle/>
          <a:p>
            <a:pPr algn="ctr"/>
            <a:r>
              <a:rPr lang="en-US" sz="3600" dirty="0" smtClean="0">
                <a:solidFill>
                  <a:schemeClr val="tx1">
                    <a:lumMod val="95000"/>
                  </a:schemeClr>
                </a:solidFill>
                <a:latin typeface="Arial" panose="020B0604020202020204" pitchFamily="34" charset="0"/>
                <a:cs typeface="Arial" panose="020B0604020202020204" pitchFamily="34" charset="0"/>
              </a:rPr>
              <a:t>Area of Analysis</a:t>
            </a:r>
            <a:endParaRPr lang="en-US" sz="3600" dirty="0">
              <a:solidFill>
                <a:schemeClr val="tx1">
                  <a:lumMod val="95000"/>
                </a:schemeClr>
              </a:solidFill>
              <a:latin typeface="Arial" panose="020B0604020202020204" pitchFamily="34" charset="0"/>
              <a:cs typeface="Arial" panose="020B0604020202020204" pitchFamily="34" charset="0"/>
            </a:endParaRPr>
          </a:p>
        </p:txBody>
      </p:sp>
      <p:sp>
        <p:nvSpPr>
          <p:cNvPr id="12" name="Title 1"/>
          <p:cNvSpPr txBox="1">
            <a:spLocks/>
          </p:cNvSpPr>
          <p:nvPr/>
        </p:nvSpPr>
        <p:spPr>
          <a:xfrm>
            <a:off x="756228" y="561953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1800" i="1" dirty="0" smtClean="0">
                <a:solidFill>
                  <a:schemeClr val="accent4">
                    <a:lumMod val="40000"/>
                    <a:lumOff val="60000"/>
                  </a:schemeClr>
                </a:solidFill>
                <a:latin typeface="Arial" panose="020B0604020202020204" pitchFamily="34" charset="0"/>
                <a:cs typeface="Arial" panose="020B0604020202020204" pitchFamily="34" charset="0"/>
              </a:rPr>
              <a:t>As of Spring, 2015</a:t>
            </a:r>
            <a:endParaRPr lang="en-US" sz="1800" i="1" dirty="0">
              <a:solidFill>
                <a:schemeClr val="accent4">
                  <a:lumMod val="40000"/>
                  <a:lumOff val="60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80939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Graphic spid="6" grpId="0">
        <p:bldAsOne/>
      </p:bldGraphic>
      <p:bldGraphic spid="7" grpId="0">
        <p:bldAsOne/>
      </p:bldGraphic>
      <p:bldP spid="8" grpId="0"/>
      <p:bldP spid="10" grpId="0"/>
      <p:bldP spid="11" grpId="0"/>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1"/>
          <p:cNvGrpSpPr>
            <a:grpSpLocks/>
          </p:cNvGrpSpPr>
          <p:nvPr/>
        </p:nvGrpSpPr>
        <p:grpSpPr bwMode="auto">
          <a:xfrm>
            <a:off x="2161629" y="0"/>
            <a:ext cx="7868742" cy="6787271"/>
            <a:chOff x="-868202" y="-872629"/>
            <a:chExt cx="95549" cy="89445"/>
          </a:xfrm>
        </p:grpSpPr>
        <p:pic>
          <p:nvPicPr>
            <p:cNvPr id="1027" name="Chart 3"/>
            <p:cNvPicPr>
              <a:picLocks noChangeArrowheads="1"/>
            </p:cNvPicPr>
            <p:nvPr/>
          </p:nvPicPr>
          <p:blipFill rotWithShape="1">
            <a:blip r:embed="rId3">
              <a:extLst>
                <a:ext uri="{28A0092B-C50C-407E-A947-70E740481C1C}">
                  <a14:useLocalDpi xmlns:a14="http://schemas.microsoft.com/office/drawing/2010/main" val="0"/>
                </a:ext>
              </a:extLst>
            </a:blip>
            <a:srcRect l="955" t="1202" r="1421" b="1069"/>
            <a:stretch/>
          </p:blipFill>
          <p:spPr bwMode="auto">
            <a:xfrm>
              <a:off x="-864632" y="-871965"/>
              <a:ext cx="87449" cy="887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028" name="TextBox 1"/>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8202" y="-872629"/>
              <a:ext cx="95549" cy="70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029" name="TextBox 7"/>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5005" y="-866022"/>
              <a:ext cx="29075" cy="42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030" name="TextBox 8"/>
            <p:cNvPicPr>
              <a:picLocks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65246" y="-841063"/>
              <a:ext cx="31246" cy="4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031" name="TextBox 9"/>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5065" y="-823445"/>
              <a:ext cx="28773" cy="4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pic>
          <p:nvPicPr>
            <p:cNvPr id="1032" name="TextBox 10"/>
            <p:cNvPicPr>
              <a:picLocks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5065" y="-798180"/>
              <a:ext cx="10797" cy="4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pic>
      </p:grpSp>
    </p:spTree>
    <p:extLst>
      <p:ext uri="{BB962C8B-B14F-4D97-AF65-F5344CB8AC3E}">
        <p14:creationId xmlns:p14="http://schemas.microsoft.com/office/powerpoint/2010/main" val="25590552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Box 3"/>
          <p:cNvSpPr txBox="1">
            <a:spLocks noChangeArrowheads="1"/>
          </p:cNvSpPr>
          <p:nvPr/>
        </p:nvSpPr>
        <p:spPr bwMode="auto">
          <a:xfrm>
            <a:off x="1839914" y="838201"/>
            <a:ext cx="8662987" cy="1169545"/>
          </a:xfrm>
          <a:prstGeom prst="rect">
            <a:avLst/>
          </a:prstGeom>
          <a:solidFill>
            <a:schemeClr val="bg1"/>
          </a:solidFill>
          <a:ln>
            <a:noFill/>
          </a:ln>
        </p:spPr>
        <p:txBody>
          <a:bodyPr wrap="square" lIns="91432" tIns="45717" rIns="91432" bIns="45717">
            <a:spAutoFit/>
          </a:bodyPr>
          <a:lstStyle>
            <a:lvl1pPr eaLnBrk="0" hangingPunct="0">
              <a:defRPr sz="2000" b="1">
                <a:solidFill>
                  <a:schemeClr val="tx1"/>
                </a:solidFill>
                <a:latin typeface="Times" charset="0"/>
                <a:ea typeface="ＭＳ Ｐゴシック" charset="0"/>
                <a:cs typeface="ＭＳ Ｐゴシック" charset="0"/>
              </a:defRPr>
            </a:lvl1pPr>
            <a:lvl2pPr marL="37931725" indent="-37474525" eaLnBrk="0" hangingPunct="0">
              <a:defRPr sz="2000" b="1">
                <a:solidFill>
                  <a:schemeClr val="tx1"/>
                </a:solidFill>
                <a:latin typeface="Times" charset="0"/>
                <a:ea typeface="ＭＳ Ｐゴシック" charset="0"/>
              </a:defRPr>
            </a:lvl2pPr>
            <a:lvl3pPr eaLnBrk="0" hangingPunct="0">
              <a:defRPr sz="2000" b="1">
                <a:solidFill>
                  <a:schemeClr val="tx1"/>
                </a:solidFill>
                <a:latin typeface="Times" charset="0"/>
                <a:ea typeface="ＭＳ Ｐゴシック" charset="0"/>
              </a:defRPr>
            </a:lvl3pPr>
            <a:lvl4pPr eaLnBrk="0" hangingPunct="0">
              <a:defRPr sz="2000" b="1">
                <a:solidFill>
                  <a:schemeClr val="tx1"/>
                </a:solidFill>
                <a:latin typeface="Times" charset="0"/>
                <a:ea typeface="ＭＳ Ｐゴシック" charset="0"/>
              </a:defRPr>
            </a:lvl4pPr>
            <a:lvl5pPr eaLnBrk="0" hangingPunct="0">
              <a:defRPr sz="2000" b="1">
                <a:solidFill>
                  <a:schemeClr val="tx1"/>
                </a:solidFill>
                <a:latin typeface="Times" charset="0"/>
                <a:ea typeface="ＭＳ Ｐゴシック" charset="0"/>
              </a:defRPr>
            </a:lvl5pPr>
            <a:lvl6pPr marL="457200" eaLnBrk="0" fontAlgn="base" hangingPunct="0">
              <a:spcBef>
                <a:spcPct val="0"/>
              </a:spcBef>
              <a:spcAft>
                <a:spcPct val="0"/>
              </a:spcAft>
              <a:defRPr sz="2000" b="1">
                <a:solidFill>
                  <a:schemeClr val="tx1"/>
                </a:solidFill>
                <a:latin typeface="Times" charset="0"/>
                <a:ea typeface="ＭＳ Ｐゴシック" charset="0"/>
              </a:defRPr>
            </a:lvl6pPr>
            <a:lvl7pPr marL="914400" eaLnBrk="0" fontAlgn="base" hangingPunct="0">
              <a:spcBef>
                <a:spcPct val="0"/>
              </a:spcBef>
              <a:spcAft>
                <a:spcPct val="0"/>
              </a:spcAft>
              <a:defRPr sz="2000" b="1">
                <a:solidFill>
                  <a:schemeClr val="tx1"/>
                </a:solidFill>
                <a:latin typeface="Times" charset="0"/>
                <a:ea typeface="ＭＳ Ｐゴシック" charset="0"/>
              </a:defRPr>
            </a:lvl7pPr>
            <a:lvl8pPr marL="1371600" eaLnBrk="0" fontAlgn="base" hangingPunct="0">
              <a:spcBef>
                <a:spcPct val="0"/>
              </a:spcBef>
              <a:spcAft>
                <a:spcPct val="0"/>
              </a:spcAft>
              <a:defRPr sz="2000" b="1">
                <a:solidFill>
                  <a:schemeClr val="tx1"/>
                </a:solidFill>
                <a:latin typeface="Times" charset="0"/>
                <a:ea typeface="ＭＳ Ｐゴシック" charset="0"/>
              </a:defRPr>
            </a:lvl8pPr>
            <a:lvl9pPr marL="1828800" eaLnBrk="0" fontAlgn="base" hangingPunct="0">
              <a:spcBef>
                <a:spcPct val="0"/>
              </a:spcBef>
              <a:spcAft>
                <a:spcPct val="0"/>
              </a:spcAft>
              <a:defRPr sz="2000" b="1">
                <a:solidFill>
                  <a:schemeClr val="tx1"/>
                </a:solidFill>
                <a:latin typeface="Times" charset="0"/>
                <a:ea typeface="ＭＳ Ｐゴシック" charset="0"/>
              </a:defRPr>
            </a:lvl9pPr>
          </a:lstStyle>
          <a:p>
            <a:endParaRPr lang="en-US" sz="3500" dirty="0">
              <a:solidFill>
                <a:srgbClr val="FFFF00"/>
              </a:solidFill>
            </a:endParaRPr>
          </a:p>
          <a:p>
            <a:endParaRPr lang="en-US" sz="3500" dirty="0">
              <a:solidFill>
                <a:srgbClr val="FFFF00"/>
              </a:solidFill>
            </a:endParaRPr>
          </a:p>
        </p:txBody>
      </p:sp>
      <p:pic>
        <p:nvPicPr>
          <p:cNvPr id="3" name="Picture 2"/>
          <p:cNvPicPr>
            <a:picLocks noChangeAspect="1"/>
          </p:cNvPicPr>
          <p:nvPr/>
        </p:nvPicPr>
        <p:blipFill>
          <a:blip r:embed="rId3"/>
          <a:stretch>
            <a:fillRect/>
          </a:stretch>
        </p:blipFill>
        <p:spPr>
          <a:xfrm>
            <a:off x="1524000" y="0"/>
            <a:ext cx="9144000" cy="6858000"/>
          </a:xfrm>
          <a:prstGeom prst="rect">
            <a:avLst/>
          </a:prstGeom>
        </p:spPr>
      </p:pic>
      <p:sp>
        <p:nvSpPr>
          <p:cNvPr id="4" name="Rectangle 3"/>
          <p:cNvSpPr/>
          <p:nvPr/>
        </p:nvSpPr>
        <p:spPr>
          <a:xfrm>
            <a:off x="2424114" y="632186"/>
            <a:ext cx="8885570" cy="5293757"/>
          </a:xfrm>
          <a:prstGeom prst="rect">
            <a:avLst/>
          </a:prstGeom>
        </p:spPr>
        <p:txBody>
          <a:bodyPr wrap="square">
            <a:spAutoFit/>
          </a:bodyPr>
          <a:lstStyle/>
          <a:p>
            <a:pPr algn="ctr"/>
            <a:r>
              <a:rPr lang="en-US" sz="5400" b="1" dirty="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rPr>
              <a:t>Launching an Adaptive Socioeconomic Monitoring Program </a:t>
            </a:r>
          </a:p>
          <a:p>
            <a:endParaRPr lang="en-US" sz="4400" b="1" dirty="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endParaRPr>
          </a:p>
          <a:p>
            <a:endParaRPr lang="en-US" sz="4400" b="1" dirty="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endParaRPr>
          </a:p>
          <a:p>
            <a:endParaRPr lang="en-US" sz="4400" b="1" dirty="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endParaRPr>
          </a:p>
          <a:p>
            <a:pPr algn="ctr"/>
            <a:r>
              <a:rPr lang="en-US" sz="4400" b="1" dirty="0" err="1" smtClean="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rPr>
              <a:t>Dinkey</a:t>
            </a:r>
            <a:r>
              <a:rPr lang="en-US" sz="4400" b="1" dirty="0" smtClean="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rPr>
              <a:t> CFLR</a:t>
            </a:r>
            <a:endParaRPr lang="en-US" sz="4400" b="1" dirty="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endParaRPr>
          </a:p>
        </p:txBody>
      </p:sp>
    </p:spTree>
    <p:extLst>
      <p:ext uri="{BB962C8B-B14F-4D97-AF65-F5344CB8AC3E}">
        <p14:creationId xmlns:p14="http://schemas.microsoft.com/office/powerpoint/2010/main" val="165675235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957" y="919570"/>
            <a:ext cx="11528981" cy="5673735"/>
          </a:xfrm>
        </p:spPr>
        <p:txBody>
          <a:bodyPr>
            <a:normAutofit/>
          </a:bodyPr>
          <a:lstStyle/>
          <a:p>
            <a:r>
              <a:rPr lang="en-US" sz="5400" b="1" dirty="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rPr>
              <a:t>Stakeholder Assessment</a:t>
            </a:r>
            <a:br>
              <a:rPr lang="en-US" sz="5400" b="1" dirty="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rPr>
            </a:br>
            <a:r>
              <a:rPr lang="en-US" sz="5400" b="1" dirty="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rPr>
              <a:t/>
            </a:r>
            <a:br>
              <a:rPr lang="en-US" sz="5400" b="1" dirty="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rPr>
            </a:br>
            <a:r>
              <a:rPr lang="en-US" sz="5400" b="1" dirty="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rPr>
              <a:t>ID Conditions, Indicators, Measures</a:t>
            </a:r>
            <a:br>
              <a:rPr lang="en-US" sz="5400" b="1" dirty="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rPr>
            </a:br>
            <a:r>
              <a:rPr lang="en-US" sz="5400" b="1" dirty="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rPr>
              <a:t/>
            </a:r>
            <a:br>
              <a:rPr lang="en-US" sz="5400" b="1" dirty="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rPr>
            </a:br>
            <a:r>
              <a:rPr lang="en-US" sz="5400" b="1" dirty="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rPr>
              <a:t>Data Assessment and Analysis</a:t>
            </a:r>
            <a:br>
              <a:rPr lang="en-US" sz="5400" b="1" dirty="0">
                <a:ln w="18000">
                  <a:solidFill>
                    <a:schemeClr val="accent2">
                      <a:satMod val="140000"/>
                    </a:schemeClr>
                  </a:solidFill>
                  <a:prstDash val="solid"/>
                  <a:miter lim="800000"/>
                </a:ln>
                <a:solidFill>
                  <a:srgbClr val="FFFF00"/>
                </a:solidFill>
                <a:effectLst>
                  <a:outerShdw blurRad="25500" dist="23000" dir="7020000" algn="tl">
                    <a:srgbClr val="000000">
                      <a:alpha val="50000"/>
                    </a:srgbClr>
                  </a:outerShdw>
                </a:effectLst>
              </a:rPr>
            </a:br>
            <a:endParaRPr lang="en-US" sz="5400"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a:xfrm>
            <a:off x="611957" y="2183845"/>
            <a:ext cx="10515600" cy="4607480"/>
          </a:xfrm>
        </p:spPr>
        <p:txBody>
          <a:bodyPr>
            <a:normAutofit/>
          </a:bodyPr>
          <a:lstStyle/>
          <a:p>
            <a:endParaRPr lang="en-US" dirty="0" smtClean="0">
              <a:solidFill>
                <a:schemeClr val="accent4">
                  <a:lumMod val="40000"/>
                  <a:lumOff val="60000"/>
                </a:schemeClr>
              </a:solidFill>
              <a:latin typeface="Arial" panose="020B0604020202020204" pitchFamily="34" charset="0"/>
              <a:cs typeface="Arial" panose="020B0604020202020204" pitchFamily="34" charset="0"/>
            </a:endParaRPr>
          </a:p>
          <a:p>
            <a:endParaRPr lang="en-US"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4443966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94085" y="-4"/>
            <a:ext cx="10635916" cy="5693866"/>
          </a:xfrm>
          <a:prstGeom prst="rect">
            <a:avLst/>
          </a:prstGeom>
          <a:noFill/>
        </p:spPr>
        <p:txBody>
          <a:bodyPr wrap="square" rtlCol="0">
            <a:spAutoFit/>
          </a:bodyPr>
          <a:lstStyle/>
          <a:p>
            <a:endParaRPr lang="en-US" sz="1600" dirty="0">
              <a:solidFill>
                <a:srgbClr val="FFFF00"/>
              </a:solidFill>
            </a:endParaRPr>
          </a:p>
          <a:p>
            <a:r>
              <a:rPr lang="en-US" sz="2800" b="1" cap="small" dirty="0">
                <a:solidFill>
                  <a:srgbClr val="FFFF00"/>
                </a:solidFill>
              </a:rPr>
              <a:t>Phase I </a:t>
            </a:r>
          </a:p>
          <a:p>
            <a:r>
              <a:rPr lang="en-US" sz="2800" b="1" cap="small" dirty="0">
                <a:solidFill>
                  <a:srgbClr val="FFFF00"/>
                </a:solidFill>
              </a:rPr>
              <a:t>Project </a:t>
            </a:r>
            <a:r>
              <a:rPr lang="en-US" sz="2800" b="1" cap="small" dirty="0" smtClean="0">
                <a:solidFill>
                  <a:srgbClr val="FFFF00"/>
                </a:solidFill>
              </a:rPr>
              <a:t>Tasks </a:t>
            </a:r>
            <a:endParaRPr lang="en-US" sz="2800" b="1" cap="small" dirty="0">
              <a:solidFill>
                <a:srgbClr val="FFFF00"/>
              </a:solidFill>
            </a:endParaRPr>
          </a:p>
          <a:p>
            <a:r>
              <a:rPr lang="en-US" sz="2800" dirty="0">
                <a:solidFill>
                  <a:srgbClr val="FFFF00"/>
                </a:solidFill>
              </a:rPr>
              <a:t>Background research &amp; indicator </a:t>
            </a:r>
            <a:r>
              <a:rPr lang="en-US" sz="2800" dirty="0" smtClean="0">
                <a:solidFill>
                  <a:srgbClr val="FFFF00"/>
                </a:solidFill>
              </a:rPr>
              <a:t>design</a:t>
            </a:r>
            <a:endParaRPr lang="en-US" sz="2800" dirty="0">
              <a:solidFill>
                <a:srgbClr val="FFFF00"/>
              </a:solidFill>
            </a:endParaRPr>
          </a:p>
          <a:p>
            <a:endParaRPr lang="en-US" sz="2800" dirty="0">
              <a:solidFill>
                <a:srgbClr val="FFFF00"/>
              </a:solidFill>
            </a:endParaRPr>
          </a:p>
          <a:p>
            <a:pPr marL="342900" indent="-342900">
              <a:buFont typeface="Arial"/>
              <a:buChar char="•"/>
            </a:pPr>
            <a:r>
              <a:rPr lang="en-US" sz="2800" dirty="0">
                <a:solidFill>
                  <a:srgbClr val="FFFF00"/>
                </a:solidFill>
              </a:rPr>
              <a:t>Stakeholder Assessment/Interview key informants</a:t>
            </a:r>
          </a:p>
          <a:p>
            <a:pPr marL="342900" indent="-342900">
              <a:buFont typeface="Arial"/>
              <a:buChar char="•"/>
            </a:pPr>
            <a:r>
              <a:rPr lang="en-US" sz="2800" dirty="0">
                <a:solidFill>
                  <a:srgbClr val="FFFF00"/>
                </a:solidFill>
              </a:rPr>
              <a:t>Establish advisory body</a:t>
            </a:r>
          </a:p>
          <a:p>
            <a:pPr marL="342900" indent="-342900">
              <a:buFont typeface="Arial"/>
              <a:buChar char="•"/>
            </a:pPr>
            <a:r>
              <a:rPr lang="en-US" sz="2800" dirty="0">
                <a:solidFill>
                  <a:srgbClr val="FFFF00"/>
                </a:solidFill>
              </a:rPr>
              <a:t>Background research/expert interviews </a:t>
            </a:r>
          </a:p>
          <a:p>
            <a:pPr marL="342900" indent="-342900">
              <a:buFont typeface="Arial"/>
              <a:buChar char="•"/>
            </a:pPr>
            <a:r>
              <a:rPr lang="en-US" sz="2800" dirty="0" smtClean="0">
                <a:solidFill>
                  <a:srgbClr val="FFFF00"/>
                </a:solidFill>
              </a:rPr>
              <a:t>Develop a </a:t>
            </a:r>
            <a:r>
              <a:rPr lang="en-US" sz="2800" dirty="0">
                <a:solidFill>
                  <a:srgbClr val="FFFF00"/>
                </a:solidFill>
              </a:rPr>
              <a:t>Stakeholder report </a:t>
            </a:r>
            <a:endParaRPr lang="en-US" sz="2800" dirty="0" smtClean="0">
              <a:solidFill>
                <a:srgbClr val="FFFF00"/>
              </a:solidFill>
            </a:endParaRPr>
          </a:p>
          <a:p>
            <a:pPr marL="342900" indent="-342900">
              <a:buFont typeface="Arial"/>
              <a:buChar char="•"/>
            </a:pPr>
            <a:endParaRPr lang="en-US" sz="2800" dirty="0">
              <a:solidFill>
                <a:srgbClr val="FFFF00"/>
              </a:solidFill>
            </a:endParaRPr>
          </a:p>
          <a:p>
            <a:pPr marL="342900" indent="-342900">
              <a:buFont typeface="Arial"/>
              <a:buChar char="•"/>
            </a:pPr>
            <a:r>
              <a:rPr lang="en-US" sz="2800" dirty="0" smtClean="0">
                <a:solidFill>
                  <a:srgbClr val="FFFF00"/>
                </a:solidFill>
              </a:rPr>
              <a:t>Workshop </a:t>
            </a:r>
            <a:r>
              <a:rPr lang="en-US" sz="2800" dirty="0">
                <a:solidFill>
                  <a:srgbClr val="FFFF00"/>
                </a:solidFill>
              </a:rPr>
              <a:t>to further develop and select among proposed indicators </a:t>
            </a:r>
          </a:p>
          <a:p>
            <a:pPr marL="342900" indent="-342900">
              <a:buFont typeface="Arial"/>
              <a:buChar char="•"/>
            </a:pPr>
            <a:r>
              <a:rPr lang="en-US" sz="2800" dirty="0">
                <a:solidFill>
                  <a:srgbClr val="FFFF00"/>
                </a:solidFill>
              </a:rPr>
              <a:t>Final </a:t>
            </a:r>
            <a:r>
              <a:rPr lang="en-US" sz="2800" dirty="0" smtClean="0">
                <a:solidFill>
                  <a:srgbClr val="FFFF00"/>
                </a:solidFill>
              </a:rPr>
              <a:t>indicator and measures </a:t>
            </a:r>
            <a:r>
              <a:rPr lang="en-US" sz="2800" dirty="0">
                <a:solidFill>
                  <a:srgbClr val="FFFF00"/>
                </a:solidFill>
              </a:rPr>
              <a:t>selection</a:t>
            </a:r>
          </a:p>
          <a:p>
            <a:pPr marL="342900" indent="-342900">
              <a:buFont typeface="Arial"/>
              <a:buChar char="•"/>
            </a:pPr>
            <a:endParaRPr lang="en-US" sz="1200" dirty="0">
              <a:solidFill>
                <a:srgbClr val="FFFF00"/>
              </a:solidFill>
            </a:endParaRPr>
          </a:p>
          <a:p>
            <a:r>
              <a:rPr lang="en-US" sz="2800" dirty="0">
                <a:solidFill>
                  <a:srgbClr val="FFFF00"/>
                </a:solidFill>
              </a:rPr>
              <a:t>Products: Stakeholder report; draft list of proposed indicators</a:t>
            </a:r>
          </a:p>
        </p:txBody>
      </p:sp>
    </p:spTree>
    <p:extLst>
      <p:ext uri="{BB962C8B-B14F-4D97-AF65-F5344CB8AC3E}">
        <p14:creationId xmlns:p14="http://schemas.microsoft.com/office/powerpoint/2010/main" val="142691794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53536"/>
            <a:ext cx="8229600" cy="1220694"/>
          </a:xfrm>
        </p:spPr>
        <p:txBody>
          <a:bodyPr>
            <a:normAutofit fontScale="90000"/>
          </a:bodyPr>
          <a:lstStyle/>
          <a:p>
            <a:pPr algn="ctr"/>
            <a:r>
              <a:rPr lang="en-US" b="1" i="1" dirty="0" smtClean="0">
                <a:solidFill>
                  <a:srgbClr val="FFFF00"/>
                </a:solidFill>
              </a:rPr>
              <a:t>Social and Economic </a:t>
            </a:r>
            <a:br>
              <a:rPr lang="en-US" b="1" i="1" dirty="0" smtClean="0">
                <a:solidFill>
                  <a:srgbClr val="FFFF00"/>
                </a:solidFill>
              </a:rPr>
            </a:br>
            <a:r>
              <a:rPr lang="en-US" b="1" i="1" dirty="0" smtClean="0">
                <a:solidFill>
                  <a:srgbClr val="FFFF00"/>
                </a:solidFill>
              </a:rPr>
              <a:t>Conditions and Trends</a:t>
            </a:r>
            <a:endParaRPr lang="en-US" b="1" i="1" dirty="0">
              <a:solidFill>
                <a:srgbClr val="FFFF00"/>
              </a:solidFill>
            </a:endParaRPr>
          </a:p>
        </p:txBody>
      </p:sp>
      <p:sp>
        <p:nvSpPr>
          <p:cNvPr id="3" name="Content Placeholder 2"/>
          <p:cNvSpPr>
            <a:spLocks noGrp="1"/>
          </p:cNvSpPr>
          <p:nvPr>
            <p:ph idx="1"/>
          </p:nvPr>
        </p:nvSpPr>
        <p:spPr>
          <a:xfrm>
            <a:off x="1981200" y="1905158"/>
            <a:ext cx="6624698" cy="4267359"/>
          </a:xfrm>
        </p:spPr>
        <p:txBody>
          <a:bodyPr>
            <a:normAutofit/>
          </a:bodyPr>
          <a:lstStyle/>
          <a:p>
            <a:pPr>
              <a:spcBef>
                <a:spcPts val="1200"/>
              </a:spcBef>
              <a:buFont typeface="Arial"/>
              <a:buChar char="•"/>
            </a:pPr>
            <a:r>
              <a:rPr lang="en-US" sz="4000" dirty="0" smtClean="0">
                <a:solidFill>
                  <a:schemeClr val="accent1">
                    <a:lumMod val="60000"/>
                    <a:lumOff val="40000"/>
                  </a:schemeClr>
                </a:solidFill>
              </a:rPr>
              <a:t>Conditions</a:t>
            </a:r>
          </a:p>
          <a:p>
            <a:pPr>
              <a:spcBef>
                <a:spcPts val="1200"/>
              </a:spcBef>
              <a:buFont typeface="Arial"/>
              <a:buChar char="•"/>
            </a:pPr>
            <a:endParaRPr lang="en-US" sz="4000" dirty="0">
              <a:solidFill>
                <a:schemeClr val="accent4">
                  <a:lumMod val="60000"/>
                  <a:lumOff val="40000"/>
                </a:schemeClr>
              </a:solidFill>
            </a:endParaRPr>
          </a:p>
          <a:p>
            <a:pPr>
              <a:spcBef>
                <a:spcPts val="1200"/>
              </a:spcBef>
              <a:buFont typeface="Arial"/>
              <a:buChar char="•"/>
            </a:pPr>
            <a:r>
              <a:rPr lang="en-US" sz="4000" dirty="0" smtClean="0">
                <a:solidFill>
                  <a:schemeClr val="accent2">
                    <a:lumMod val="60000"/>
                    <a:lumOff val="40000"/>
                  </a:schemeClr>
                </a:solidFill>
              </a:rPr>
              <a:t>Indicators</a:t>
            </a:r>
          </a:p>
          <a:p>
            <a:pPr>
              <a:spcBef>
                <a:spcPts val="1200"/>
              </a:spcBef>
              <a:buFont typeface="Arial"/>
              <a:buChar char="•"/>
            </a:pPr>
            <a:endParaRPr lang="en-US" sz="4000" dirty="0">
              <a:solidFill>
                <a:schemeClr val="accent4">
                  <a:lumMod val="60000"/>
                  <a:lumOff val="40000"/>
                </a:schemeClr>
              </a:solidFill>
            </a:endParaRPr>
          </a:p>
          <a:p>
            <a:pPr>
              <a:spcBef>
                <a:spcPts val="1200"/>
              </a:spcBef>
              <a:buFont typeface="Arial"/>
              <a:buChar char="•"/>
            </a:pPr>
            <a:r>
              <a:rPr lang="en-US" sz="4000" dirty="0">
                <a:solidFill>
                  <a:schemeClr val="accent4">
                    <a:lumMod val="60000"/>
                    <a:lumOff val="40000"/>
                  </a:schemeClr>
                </a:solidFill>
              </a:rPr>
              <a:t>Measures </a:t>
            </a:r>
          </a:p>
          <a:p>
            <a:pPr>
              <a:buNone/>
            </a:pPr>
            <a:endParaRPr lang="en-US" dirty="0" smtClean="0">
              <a:solidFill>
                <a:srgbClr val="CCFFCC"/>
              </a:solidFill>
            </a:endParaRPr>
          </a:p>
          <a:p>
            <a:pPr>
              <a:buNone/>
            </a:pPr>
            <a:endParaRPr lang="en-US" dirty="0" smtClean="0">
              <a:solidFill>
                <a:srgbClr val="CCFFCC"/>
              </a:solidFill>
            </a:endParaRPr>
          </a:p>
          <a:p>
            <a:pPr>
              <a:buNone/>
            </a:pPr>
            <a:endParaRPr lang="en-US" dirty="0" smtClean="0">
              <a:solidFill>
                <a:srgbClr val="CCFFCC"/>
              </a:solidFill>
            </a:endParaRPr>
          </a:p>
          <a:p>
            <a:pPr>
              <a:buNone/>
            </a:pPr>
            <a:endParaRPr lang="en-US" dirty="0">
              <a:solidFill>
                <a:srgbClr val="CCFFCC"/>
              </a:solidFill>
            </a:endParaRPr>
          </a:p>
        </p:txBody>
      </p:sp>
      <p:pic>
        <p:nvPicPr>
          <p:cNvPr id="4" name="Picture 3"/>
          <p:cNvPicPr>
            <a:picLocks noChangeAspect="1"/>
          </p:cNvPicPr>
          <p:nvPr/>
        </p:nvPicPr>
        <p:blipFill>
          <a:blip r:embed="rId3"/>
          <a:stretch>
            <a:fillRect/>
          </a:stretch>
        </p:blipFill>
        <p:spPr>
          <a:xfrm>
            <a:off x="7942133" y="2864185"/>
            <a:ext cx="3547039" cy="2381583"/>
          </a:xfrm>
          <a:prstGeom prst="rect">
            <a:avLst/>
          </a:prstGeom>
        </p:spPr>
      </p:pic>
    </p:spTree>
    <p:extLst>
      <p:ext uri="{BB962C8B-B14F-4D97-AF65-F5344CB8AC3E}">
        <p14:creationId xmlns:p14="http://schemas.microsoft.com/office/powerpoint/2010/main" val="29628399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1749</TotalTime>
  <Words>1190</Words>
  <Application>Microsoft Macintosh PowerPoint</Application>
  <PresentationFormat>Widescreen</PresentationFormat>
  <Paragraphs>200</Paragraphs>
  <Slides>26</Slides>
  <Notes>22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26</vt:i4>
      </vt:variant>
    </vt:vector>
  </HeadingPairs>
  <TitlesOfParts>
    <vt:vector size="33" baseType="lpstr">
      <vt:lpstr>Calibri</vt:lpstr>
      <vt:lpstr>Calibri Light</vt:lpstr>
      <vt:lpstr>ＭＳ Ｐゴシック</vt:lpstr>
      <vt:lpstr>Times</vt:lpstr>
      <vt:lpstr>Times New Roman</vt:lpstr>
      <vt:lpstr>Arial</vt:lpstr>
      <vt:lpstr>Office Theme</vt:lpstr>
      <vt:lpstr>Socioeconomic Monitoring  and USFS Collaboratives</vt:lpstr>
      <vt:lpstr>Sierra Institute’s frames of reference for Socioeconomic Monitoring (SEM)</vt:lpstr>
      <vt:lpstr>PowerPoint Presentation</vt:lpstr>
      <vt:lpstr>Similarities &amp; Differences</vt:lpstr>
      <vt:lpstr>PowerPoint Presentation</vt:lpstr>
      <vt:lpstr>PowerPoint Presentation</vt:lpstr>
      <vt:lpstr>Stakeholder Assessment  ID Conditions, Indicators, Measures  Data Assessment and Analysis </vt:lpstr>
      <vt:lpstr>PowerPoint Presentation</vt:lpstr>
      <vt:lpstr>Social and Economic  Conditions and Trends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“Although the agency has a number of authorities to support this [preference for local contractors], we have not been consistent, nor as assertive as we should be, to use them to support our local communities.”  -Randy Moore  Regional Forester  Pacific Southwest Region</vt:lpstr>
      <vt:lpstr>PowerPoint Presentation</vt:lpstr>
      <vt:lpstr>“The intent of the study and reports is to support collaborative discussions and decisions related to defining “local” and identifying acquisition methods and processes that can increase the potential of local contractors being selected.”  -Randy Moore  Regional Forester  Pacific Southwest Region</vt:lpstr>
      <vt:lpstr>Adaptive Planning &amp; Adaptive Mgmt</vt:lpstr>
      <vt:lpstr>Socioeconomic Monitoring  and USFS Collaboratives</vt:lpstr>
    </vt:vector>
  </TitlesOfParts>
  <Company>Hewlett-Packard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Allison Jolley</dc:creator>
  <cp:lastModifiedBy>Jonathan Kusel</cp:lastModifiedBy>
  <cp:revision>91</cp:revision>
  <cp:lastPrinted>2015-03-24T00:17:16Z</cp:lastPrinted>
  <dcterms:created xsi:type="dcterms:W3CDTF">2015-03-11T16:47:58Z</dcterms:created>
  <dcterms:modified xsi:type="dcterms:W3CDTF">2016-04-22T21:24:08Z</dcterms:modified>
</cp:coreProperties>
</file>