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60" r:id="rId5"/>
    <p:sldId id="259"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showGuides="1">
      <p:cViewPr varScale="1">
        <p:scale>
          <a:sx n="88" d="100"/>
          <a:sy n="88" d="100"/>
        </p:scale>
        <p:origin x="57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78F9A6-36AA-4060-8F2B-A1D65D30E331}" type="datetimeFigureOut">
              <a:rPr lang="en-US" smtClean="0"/>
              <a:t>4/24/2016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E78E5-3FAD-4A30-B49A-D550C4DF72C4}" type="slidenum">
              <a:rPr lang="en-US" smtClean="0"/>
              <a:t>‹#›</a:t>
            </a:fld>
            <a:endParaRPr lang="en-US"/>
          </a:p>
        </p:txBody>
      </p:sp>
    </p:spTree>
    <p:extLst>
      <p:ext uri="{BB962C8B-B14F-4D97-AF65-F5344CB8AC3E}">
        <p14:creationId xmlns:p14="http://schemas.microsoft.com/office/powerpoint/2010/main" val="4281610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8F9A6-36AA-4060-8F2B-A1D65D30E331}"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E78E5-3FAD-4A30-B49A-D550C4DF72C4}" type="slidenum">
              <a:rPr lang="en-US" smtClean="0"/>
              <a:t>‹#›</a:t>
            </a:fld>
            <a:endParaRPr lang="en-US"/>
          </a:p>
        </p:txBody>
      </p:sp>
    </p:spTree>
    <p:extLst>
      <p:ext uri="{BB962C8B-B14F-4D97-AF65-F5344CB8AC3E}">
        <p14:creationId xmlns:p14="http://schemas.microsoft.com/office/powerpoint/2010/main" val="2812900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8F9A6-36AA-4060-8F2B-A1D65D30E331}"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E78E5-3FAD-4A30-B49A-D550C4DF72C4}" type="slidenum">
              <a:rPr lang="en-US" smtClean="0"/>
              <a:t>‹#›</a:t>
            </a:fld>
            <a:endParaRPr lang="en-US"/>
          </a:p>
        </p:txBody>
      </p:sp>
    </p:spTree>
    <p:extLst>
      <p:ext uri="{BB962C8B-B14F-4D97-AF65-F5344CB8AC3E}">
        <p14:creationId xmlns:p14="http://schemas.microsoft.com/office/powerpoint/2010/main" val="2614954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8F9A6-36AA-4060-8F2B-A1D65D30E331}" type="datetimeFigureOut">
              <a:rPr lang="en-US" smtClean="0"/>
              <a:t>4/24/2016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E78E5-3FAD-4A30-B49A-D550C4DF72C4}" type="slidenum">
              <a:rPr lang="en-US" smtClean="0"/>
              <a:t>‹#›</a:t>
            </a:fld>
            <a:endParaRPr lang="en-US"/>
          </a:p>
        </p:txBody>
      </p:sp>
    </p:spTree>
    <p:extLst>
      <p:ext uri="{BB962C8B-B14F-4D97-AF65-F5344CB8AC3E}">
        <p14:creationId xmlns:p14="http://schemas.microsoft.com/office/powerpoint/2010/main" val="3709194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8F9A6-36AA-4060-8F2B-A1D65D30E331}"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E78E5-3FAD-4A30-B49A-D550C4DF72C4}" type="slidenum">
              <a:rPr lang="en-US" smtClean="0"/>
              <a:t>‹#›</a:t>
            </a:fld>
            <a:endParaRPr lang="en-US"/>
          </a:p>
        </p:txBody>
      </p:sp>
    </p:spTree>
    <p:extLst>
      <p:ext uri="{BB962C8B-B14F-4D97-AF65-F5344CB8AC3E}">
        <p14:creationId xmlns:p14="http://schemas.microsoft.com/office/powerpoint/2010/main" val="62167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78F9A6-36AA-4060-8F2B-A1D65D30E331}"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E78E5-3FAD-4A30-B49A-D550C4DF72C4}" type="slidenum">
              <a:rPr lang="en-US" smtClean="0"/>
              <a:t>‹#›</a:t>
            </a:fld>
            <a:endParaRPr lang="en-US"/>
          </a:p>
        </p:txBody>
      </p:sp>
    </p:spTree>
    <p:extLst>
      <p:ext uri="{BB962C8B-B14F-4D97-AF65-F5344CB8AC3E}">
        <p14:creationId xmlns:p14="http://schemas.microsoft.com/office/powerpoint/2010/main" val="3652265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78F9A6-36AA-4060-8F2B-A1D65D30E331}" type="datetimeFigureOut">
              <a:rPr lang="en-US" smtClean="0"/>
              <a:t>4/25/2016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1E78E5-3FAD-4A30-B49A-D550C4DF72C4}" type="slidenum">
              <a:rPr lang="en-US" smtClean="0"/>
              <a:t>‹#›</a:t>
            </a:fld>
            <a:endParaRPr lang="en-US"/>
          </a:p>
        </p:txBody>
      </p:sp>
    </p:spTree>
    <p:extLst>
      <p:ext uri="{BB962C8B-B14F-4D97-AF65-F5344CB8AC3E}">
        <p14:creationId xmlns:p14="http://schemas.microsoft.com/office/powerpoint/2010/main" val="249538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78F9A6-36AA-4060-8F2B-A1D65D30E331}" type="datetimeFigureOut">
              <a:rPr lang="en-US" smtClean="0"/>
              <a:t>4/25/2016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1E78E5-3FAD-4A30-B49A-D550C4DF72C4}" type="slidenum">
              <a:rPr lang="en-US" smtClean="0"/>
              <a:t>‹#›</a:t>
            </a:fld>
            <a:endParaRPr lang="en-US"/>
          </a:p>
        </p:txBody>
      </p:sp>
    </p:spTree>
    <p:extLst>
      <p:ext uri="{BB962C8B-B14F-4D97-AF65-F5344CB8AC3E}">
        <p14:creationId xmlns:p14="http://schemas.microsoft.com/office/powerpoint/2010/main" val="1686728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8F9A6-36AA-4060-8F2B-A1D65D30E331}" type="datetimeFigureOut">
              <a:rPr lang="en-US" smtClean="0"/>
              <a:t>4/25/2016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1E78E5-3FAD-4A30-B49A-D550C4DF72C4}" type="slidenum">
              <a:rPr lang="en-US" smtClean="0"/>
              <a:t>‹#›</a:t>
            </a:fld>
            <a:endParaRPr lang="en-US"/>
          </a:p>
        </p:txBody>
      </p:sp>
    </p:spTree>
    <p:extLst>
      <p:ext uri="{BB962C8B-B14F-4D97-AF65-F5344CB8AC3E}">
        <p14:creationId xmlns:p14="http://schemas.microsoft.com/office/powerpoint/2010/main" val="1365144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8F9A6-36AA-4060-8F2B-A1D65D30E331}"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E78E5-3FAD-4A30-B49A-D550C4DF72C4}" type="slidenum">
              <a:rPr lang="en-US" smtClean="0"/>
              <a:t>‹#›</a:t>
            </a:fld>
            <a:endParaRPr lang="en-US"/>
          </a:p>
        </p:txBody>
      </p:sp>
    </p:spTree>
    <p:extLst>
      <p:ext uri="{BB962C8B-B14F-4D97-AF65-F5344CB8AC3E}">
        <p14:creationId xmlns:p14="http://schemas.microsoft.com/office/powerpoint/2010/main" val="3684569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8F9A6-36AA-4060-8F2B-A1D65D30E331}"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E78E5-3FAD-4A30-B49A-D550C4DF72C4}" type="slidenum">
              <a:rPr lang="en-US" smtClean="0"/>
              <a:t>‹#›</a:t>
            </a:fld>
            <a:endParaRPr lang="en-US"/>
          </a:p>
        </p:txBody>
      </p:sp>
    </p:spTree>
    <p:extLst>
      <p:ext uri="{BB962C8B-B14F-4D97-AF65-F5344CB8AC3E}">
        <p14:creationId xmlns:p14="http://schemas.microsoft.com/office/powerpoint/2010/main" val="518030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8F9A6-36AA-4060-8F2B-A1D65D30E331}" type="datetimeFigureOut">
              <a:rPr lang="en-US" smtClean="0"/>
              <a:t>4/24/2016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E78E5-3FAD-4A30-B49A-D550C4DF72C4}" type="slidenum">
              <a:rPr lang="en-US" smtClean="0"/>
              <a:t>‹#›</a:t>
            </a:fld>
            <a:endParaRPr lang="en-US"/>
          </a:p>
        </p:txBody>
      </p:sp>
    </p:spTree>
    <p:extLst>
      <p:ext uri="{BB962C8B-B14F-4D97-AF65-F5344CB8AC3E}">
        <p14:creationId xmlns:p14="http://schemas.microsoft.com/office/powerpoint/2010/main" val="2830336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San Gabriel Mountains Community Collaborative</a:t>
            </a:r>
            <a:endParaRPr lang="en-US" dirty="0"/>
          </a:p>
        </p:txBody>
      </p:sp>
      <p:sp>
        <p:nvSpPr>
          <p:cNvPr id="3" name="Subtitle 2"/>
          <p:cNvSpPr>
            <a:spLocks noGrp="1"/>
          </p:cNvSpPr>
          <p:nvPr>
            <p:ph type="subTitle" idx="1"/>
          </p:nvPr>
        </p:nvSpPr>
        <p:spPr/>
        <p:txBody>
          <a:bodyPr/>
          <a:lstStyle/>
          <a:p>
            <a:r>
              <a:rPr lang="en-US" dirty="0" smtClean="0"/>
              <a:t>April 26, 2016</a:t>
            </a:r>
            <a:endParaRPr lang="en-US" dirty="0"/>
          </a:p>
        </p:txBody>
      </p:sp>
    </p:spTree>
    <p:extLst>
      <p:ext uri="{BB962C8B-B14F-4D97-AF65-F5344CB8AC3E}">
        <p14:creationId xmlns:p14="http://schemas.microsoft.com/office/powerpoint/2010/main" val="1053434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 Gabriel Mountains National Monument</a:t>
            </a:r>
            <a:endParaRPr lang="en-US" dirty="0"/>
          </a:p>
        </p:txBody>
      </p:sp>
      <p:sp>
        <p:nvSpPr>
          <p:cNvPr id="3" name="Content Placeholder 2"/>
          <p:cNvSpPr>
            <a:spLocks noGrp="1"/>
          </p:cNvSpPr>
          <p:nvPr>
            <p:ph idx="1"/>
          </p:nvPr>
        </p:nvSpPr>
        <p:spPr>
          <a:xfrm>
            <a:off x="838200" y="1825624"/>
            <a:ext cx="10515600" cy="4738462"/>
          </a:xfrm>
        </p:spPr>
        <p:txBody>
          <a:bodyPr>
            <a:normAutofit/>
          </a:bodyPr>
          <a:lstStyle/>
          <a:p>
            <a:r>
              <a:rPr lang="en-US" dirty="0" smtClean="0"/>
              <a:t>Designated: October 10, 2014 Presidential Proclamation</a:t>
            </a:r>
          </a:p>
          <a:p>
            <a:r>
              <a:rPr lang="en-US" dirty="0" smtClean="0"/>
              <a:t>346,177 acres </a:t>
            </a:r>
          </a:p>
          <a:p>
            <a:pPr lvl="1"/>
            <a:r>
              <a:rPr lang="en-US" dirty="0" smtClean="0">
                <a:effectLst/>
              </a:rPr>
              <a:t>342,177 acres - Angeles NF</a:t>
            </a:r>
          </a:p>
          <a:p>
            <a:pPr lvl="1"/>
            <a:r>
              <a:rPr lang="en-US" dirty="0" smtClean="0">
                <a:effectLst/>
              </a:rPr>
              <a:t>4,002 acres - San Bernardino NF</a:t>
            </a:r>
          </a:p>
          <a:p>
            <a:r>
              <a:rPr lang="en-US" dirty="0" smtClean="0"/>
              <a:t>Managed by the Forest Service</a:t>
            </a:r>
          </a:p>
          <a:p>
            <a:r>
              <a:rPr lang="en-US" dirty="0" smtClean="0"/>
              <a:t>15 million people live within 90 minutes</a:t>
            </a:r>
          </a:p>
          <a:p>
            <a:r>
              <a:rPr lang="en-US" dirty="0" smtClean="0"/>
              <a:t>70% of local open space</a:t>
            </a:r>
          </a:p>
          <a:p>
            <a:r>
              <a:rPr lang="en-US" dirty="0" smtClean="0"/>
              <a:t>30% of local water supply</a:t>
            </a:r>
          </a:p>
          <a:p>
            <a:pPr marL="0" indent="0" algn="ctr">
              <a:spcBef>
                <a:spcPts val="1800"/>
              </a:spcBef>
              <a:buNone/>
            </a:pPr>
            <a:r>
              <a:rPr lang="en-US" sz="2400" i="1" dirty="0" smtClean="0"/>
              <a:t>Angeles NF has three years to promulgate a final Monument </a:t>
            </a:r>
          </a:p>
          <a:p>
            <a:pPr marL="0" indent="0" algn="ctr">
              <a:spcBef>
                <a:spcPts val="0"/>
              </a:spcBef>
              <a:buNone/>
            </a:pPr>
            <a:r>
              <a:rPr lang="en-US" sz="2400" i="1" dirty="0" smtClean="0"/>
              <a:t>Management Plan, including a Transportation Plan</a:t>
            </a:r>
            <a:endParaRPr lang="en-US" sz="2400" dirty="0" smtClean="0"/>
          </a:p>
          <a:p>
            <a:endParaRPr lang="en-US" dirty="0" smtClean="0"/>
          </a:p>
          <a:p>
            <a:endParaRPr lang="en-US" dirty="0"/>
          </a:p>
        </p:txBody>
      </p:sp>
    </p:spTree>
    <p:extLst>
      <p:ext uri="{BB962C8B-B14F-4D97-AF65-F5344CB8AC3E}">
        <p14:creationId xmlns:p14="http://schemas.microsoft.com/office/powerpoint/2010/main" val="1734801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 Gabriel Mountains Community Collaborative</a:t>
            </a:r>
            <a:endParaRPr lang="en-US" dirty="0"/>
          </a:p>
        </p:txBody>
      </p:sp>
      <p:sp>
        <p:nvSpPr>
          <p:cNvPr id="3" name="Content Placeholder 2"/>
          <p:cNvSpPr>
            <a:spLocks noGrp="1"/>
          </p:cNvSpPr>
          <p:nvPr>
            <p:ph idx="1"/>
          </p:nvPr>
        </p:nvSpPr>
        <p:spPr/>
        <p:txBody>
          <a:bodyPr/>
          <a:lstStyle/>
          <a:p>
            <a:r>
              <a:rPr lang="en-US" dirty="0" smtClean="0"/>
              <a:t>Formed: March 3, 2015</a:t>
            </a:r>
            <a:endParaRPr lang="en-US" dirty="0"/>
          </a:p>
          <a:p>
            <a:r>
              <a:rPr lang="en-US" dirty="0" smtClean="0"/>
              <a:t>45 Members: Local government, environment, community, conservancies, environmental justice, recreation, business, utilities, land lease holders, Native American tribes, youth, academia</a:t>
            </a:r>
          </a:p>
          <a:p>
            <a:pPr marL="0" indent="0">
              <a:buNone/>
            </a:pPr>
            <a:r>
              <a:rPr lang="en-US" u="sng" dirty="0" smtClean="0"/>
              <a:t>Purpose</a:t>
            </a:r>
          </a:p>
          <a:p>
            <a:pPr marL="228600" lvl="1" indent="0">
              <a:buNone/>
            </a:pPr>
            <a:r>
              <a:rPr lang="en-US" sz="2600" dirty="0" smtClean="0"/>
              <a:t>“Represent the general public by integrating diverse perspectives to identify, analyze, prioritize and advocate for values, resources, investments, management objectives and implementation practices that sustainably benefit all communities throughout the region, the Angeles National Forest and the San Gabriel Mountains National Monument”</a:t>
            </a:r>
          </a:p>
          <a:p>
            <a:pPr marL="0" indent="0">
              <a:buNone/>
            </a:pPr>
            <a:endParaRPr lang="en-US" dirty="0" smtClean="0"/>
          </a:p>
          <a:p>
            <a:endParaRPr lang="en-US" dirty="0"/>
          </a:p>
        </p:txBody>
      </p:sp>
    </p:spTree>
    <p:extLst>
      <p:ext uri="{BB962C8B-B14F-4D97-AF65-F5344CB8AC3E}">
        <p14:creationId xmlns:p14="http://schemas.microsoft.com/office/powerpoint/2010/main" val="1587317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numCol="1">
            <a:normAutofit fontScale="92500" lnSpcReduction="20000"/>
          </a:bodyPr>
          <a:lstStyle/>
          <a:p>
            <a:r>
              <a:rPr lang="en-US" dirty="0" smtClean="0"/>
              <a:t>Identify and prioritize sustainable opportunities, including but not limited to improved:</a:t>
            </a:r>
          </a:p>
          <a:p>
            <a:pPr lvl="1">
              <a:spcBef>
                <a:spcPts val="1200"/>
              </a:spcBef>
            </a:pPr>
            <a:r>
              <a:rPr lang="en-US" dirty="0" smtClean="0"/>
              <a:t>Public Safety</a:t>
            </a:r>
          </a:p>
          <a:p>
            <a:pPr lvl="1"/>
            <a:r>
              <a:rPr lang="en-US" dirty="0" smtClean="0"/>
              <a:t>Watershed</a:t>
            </a:r>
          </a:p>
          <a:p>
            <a:pPr lvl="1"/>
            <a:r>
              <a:rPr lang="en-US" dirty="0" smtClean="0"/>
              <a:t>Recreation</a:t>
            </a:r>
          </a:p>
          <a:p>
            <a:pPr lvl="1"/>
            <a:r>
              <a:rPr lang="en-US" dirty="0" smtClean="0"/>
              <a:t>Visitor Services</a:t>
            </a:r>
          </a:p>
          <a:p>
            <a:pPr lvl="1"/>
            <a:r>
              <a:rPr lang="en-US" dirty="0" smtClean="0"/>
              <a:t>Stewardship</a:t>
            </a:r>
          </a:p>
          <a:p>
            <a:pPr lvl="1"/>
            <a:r>
              <a:rPr lang="en-US" dirty="0" smtClean="0"/>
              <a:t>Educational, cultural and historic resources</a:t>
            </a:r>
          </a:p>
          <a:p>
            <a:r>
              <a:rPr lang="en-US" dirty="0" smtClean="0"/>
              <a:t>Maintain an open line of communication with the Forest Service</a:t>
            </a:r>
          </a:p>
          <a:p>
            <a:r>
              <a:rPr lang="en-US" dirty="0" smtClean="0"/>
              <a:t>Provide a forum where diverse community voices can express their views and identify areas of agreement to help inform Forest Service decisions and activities</a:t>
            </a:r>
          </a:p>
          <a:p>
            <a:r>
              <a:rPr lang="en-US" dirty="0" smtClean="0"/>
              <a:t>Actively engage the broader community</a:t>
            </a:r>
            <a:endParaRPr lang="en-US" dirty="0" smtClean="0"/>
          </a:p>
          <a:p>
            <a:endParaRPr lang="en-US" dirty="0"/>
          </a:p>
        </p:txBody>
      </p:sp>
    </p:spTree>
    <p:extLst>
      <p:ext uri="{BB962C8B-B14F-4D97-AF65-F5344CB8AC3E}">
        <p14:creationId xmlns:p14="http://schemas.microsoft.com/office/powerpoint/2010/main" val="2282559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to Change</a:t>
            </a:r>
            <a:endParaRPr lang="en-US" dirty="0"/>
          </a:p>
        </p:txBody>
      </p:sp>
      <p:sp>
        <p:nvSpPr>
          <p:cNvPr id="3" name="Content Placeholder 2"/>
          <p:cNvSpPr>
            <a:spLocks noGrp="1"/>
          </p:cNvSpPr>
          <p:nvPr>
            <p:ph idx="1"/>
          </p:nvPr>
        </p:nvSpPr>
        <p:spPr/>
        <p:txBody>
          <a:bodyPr>
            <a:normAutofit/>
          </a:bodyPr>
          <a:lstStyle/>
          <a:p>
            <a:r>
              <a:rPr lang="en-US" dirty="0" smtClean="0"/>
              <a:t>Published: June 16, 2015</a:t>
            </a:r>
          </a:p>
          <a:p>
            <a:r>
              <a:rPr lang="en-US" dirty="0" smtClean="0"/>
              <a:t>Provided input to the Public Involvement Plan</a:t>
            </a:r>
          </a:p>
          <a:p>
            <a:r>
              <a:rPr lang="en-US" dirty="0" smtClean="0"/>
              <a:t>4 Committees – Transportation, Land Use, Recreation, Mining</a:t>
            </a:r>
          </a:p>
          <a:p>
            <a:r>
              <a:rPr lang="en-US" dirty="0" smtClean="0"/>
              <a:t>Comments Submitted: August 11, 2015</a:t>
            </a:r>
          </a:p>
          <a:p>
            <a:r>
              <a:rPr lang="en-US" dirty="0" smtClean="0"/>
              <a:t>Full Collaborative consensus</a:t>
            </a:r>
          </a:p>
          <a:p>
            <a:pPr lvl="1"/>
            <a:r>
              <a:rPr lang="en-US" dirty="0" smtClean="0"/>
              <a:t>Individual members agreed to not send in comments/recommendations contrary to these comments</a:t>
            </a:r>
          </a:p>
        </p:txBody>
      </p:sp>
    </p:spTree>
    <p:extLst>
      <p:ext uri="{BB962C8B-B14F-4D97-AF65-F5344CB8AC3E}">
        <p14:creationId xmlns:p14="http://schemas.microsoft.com/office/powerpoint/2010/main" val="489317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p:txBody>
          <a:bodyPr>
            <a:normAutofit/>
          </a:bodyPr>
          <a:lstStyle/>
          <a:p>
            <a:r>
              <a:rPr lang="en-US" dirty="0" smtClean="0"/>
              <a:t>Adequate committee time</a:t>
            </a:r>
          </a:p>
          <a:p>
            <a:r>
              <a:rPr lang="en-US" dirty="0" smtClean="0"/>
              <a:t>Representative committee participation</a:t>
            </a:r>
          </a:p>
          <a:p>
            <a:r>
              <a:rPr lang="en-US" dirty="0" smtClean="0"/>
              <a:t>Concepts first, words second</a:t>
            </a:r>
          </a:p>
          <a:p>
            <a:r>
              <a:rPr lang="en-US" dirty="0" smtClean="0"/>
              <a:t>Keep it simple</a:t>
            </a:r>
          </a:p>
          <a:p>
            <a:r>
              <a:rPr lang="en-US" dirty="0" smtClean="0"/>
              <a:t>Participation by the Forest Service</a:t>
            </a:r>
          </a:p>
          <a:p>
            <a:r>
              <a:rPr lang="en-US" dirty="0" smtClean="0"/>
              <a:t>Adequate organizational review time</a:t>
            </a:r>
          </a:p>
          <a:p>
            <a:pPr marL="0" indent="0" algn="ctr">
              <a:buNone/>
            </a:pPr>
            <a:r>
              <a:rPr lang="en-US" b="1" dirty="0" smtClean="0"/>
              <a:t>&gt;&gt; Requires a Longer Public Comment Period or </a:t>
            </a:r>
          </a:p>
          <a:p>
            <a:pPr marL="0" indent="0" algn="ctr">
              <a:spcBef>
                <a:spcPts val="0"/>
              </a:spcBef>
              <a:buNone/>
            </a:pPr>
            <a:r>
              <a:rPr lang="en-US" b="1" dirty="0" smtClean="0"/>
              <a:t>Early Release of Materials &lt;&lt;</a:t>
            </a:r>
            <a:endParaRPr lang="en-US" b="1" dirty="0"/>
          </a:p>
        </p:txBody>
      </p:sp>
    </p:spTree>
    <p:extLst>
      <p:ext uri="{BB962C8B-B14F-4D97-AF65-F5344CB8AC3E}">
        <p14:creationId xmlns:p14="http://schemas.microsoft.com/office/powerpoint/2010/main" val="2699465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Forward</a:t>
            </a:r>
            <a:endParaRPr lang="en-US" dirty="0"/>
          </a:p>
        </p:txBody>
      </p:sp>
      <p:sp>
        <p:nvSpPr>
          <p:cNvPr id="3" name="Content Placeholder 2"/>
          <p:cNvSpPr>
            <a:spLocks noGrp="1"/>
          </p:cNvSpPr>
          <p:nvPr>
            <p:ph idx="1"/>
          </p:nvPr>
        </p:nvSpPr>
        <p:spPr/>
        <p:txBody>
          <a:bodyPr/>
          <a:lstStyle/>
          <a:p>
            <a:r>
              <a:rPr lang="en-US" dirty="0" smtClean="0"/>
              <a:t>Active Participation by the Forest Service</a:t>
            </a:r>
          </a:p>
          <a:p>
            <a:r>
              <a:rPr lang="en-US" dirty="0" smtClean="0"/>
              <a:t>Engaged Collaborative Members</a:t>
            </a:r>
          </a:p>
          <a:p>
            <a:r>
              <a:rPr lang="en-US" dirty="0" smtClean="0"/>
              <a:t>Commitment to Consensus</a:t>
            </a:r>
          </a:p>
          <a:p>
            <a:r>
              <a:rPr lang="en-US" dirty="0" smtClean="0"/>
              <a:t>Ongoing, Open Communication</a:t>
            </a:r>
            <a:endParaRPr lang="en-US" dirty="0"/>
          </a:p>
        </p:txBody>
      </p:sp>
    </p:spTree>
    <p:extLst>
      <p:ext uri="{BB962C8B-B14F-4D97-AF65-F5344CB8AC3E}">
        <p14:creationId xmlns:p14="http://schemas.microsoft.com/office/powerpoint/2010/main" val="403611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Find Us</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https://www.nationalforests.org/who-we-are/regional-offices/california-program/sangabrielmountains</a:t>
            </a:r>
            <a:endParaRPr lang="en-US" sz="3200" dirty="0"/>
          </a:p>
        </p:txBody>
      </p:sp>
    </p:spTree>
    <p:extLst>
      <p:ext uri="{BB962C8B-B14F-4D97-AF65-F5344CB8AC3E}">
        <p14:creationId xmlns:p14="http://schemas.microsoft.com/office/powerpoint/2010/main" val="1520752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348</Words>
  <Application>Microsoft Office PowerPoint</Application>
  <PresentationFormat>Widescreen</PresentationFormat>
  <Paragraphs>52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San Gabriel Mountains Community Collaborative</vt:lpstr>
      <vt:lpstr>San Gabriel Mountains National Monument</vt:lpstr>
      <vt:lpstr>San Gabriel Mountains Community Collaborative</vt:lpstr>
      <vt:lpstr>Goals</vt:lpstr>
      <vt:lpstr>Need to Change</vt:lpstr>
      <vt:lpstr>Lessons Learned</vt:lpstr>
      <vt:lpstr>Going Forward</vt:lpstr>
      <vt:lpstr>How to Find 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nuttalm</dc:creator>
  <cp:lastModifiedBy>nuttalm</cp:lastModifiedBy>
  <cp:revision>2</cp:revision>
  <dcterms:created xsi:type="dcterms:W3CDTF">2016-04-25T13:21:07Z</dcterms:created>
  <dcterms:modified xsi:type="dcterms:W3CDTF">2016-04-25T13:56:42Z</dcterms:modified>
</cp:coreProperties>
</file>