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71" r:id="rId6"/>
    <p:sldId id="272" r:id="rId7"/>
    <p:sldId id="273" r:id="rId8"/>
    <p:sldId id="260" r:id="rId9"/>
    <p:sldId id="261" r:id="rId10"/>
    <p:sldId id="27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29093-2B68-43DD-82EF-48F189CF67FA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3B214-65D9-460A-A10A-2857BC33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3B214-65D9-460A-A10A-2857BC3397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4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5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0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8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D1F0-BEFA-4334-881D-3252F4B53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8EC5-A6F0-493D-AF8E-D89960D1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2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obrien\Pictures\AA_Utah\Utah_Forests\Assessments 2011\Fishlake NF\Monroe Mt\Aspen on Monroe Mt\MonroeMt_AspenCondition\Mapping_PureAspen_2011_09_28\IMG_8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7" cy="68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7366065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Monroe Mountain:</a:t>
            </a:r>
            <a:br>
              <a:rPr lang="en-US" dirty="0" smtClean="0"/>
            </a:br>
            <a:r>
              <a:rPr lang="en-US" sz="3100" dirty="0" smtClean="0"/>
              <a:t>A Utah Case of</a:t>
            </a:r>
            <a:br>
              <a:rPr lang="en-US" sz="3100" dirty="0" smtClean="0"/>
            </a:br>
            <a:r>
              <a:rPr lang="en-US" sz="3100" dirty="0" smtClean="0"/>
              <a:t>Partner and Collaborative Monitoring</a:t>
            </a: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Mary O’Brien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Grand Canyon Trust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Collaborative Restoration Workshop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Denver, CO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April 26-27, 2016</a:t>
            </a: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maryobrien10@gmail.com</a:t>
            </a:r>
          </a:p>
        </p:txBody>
      </p:sp>
    </p:spTree>
    <p:extLst>
      <p:ext uri="{BB962C8B-B14F-4D97-AF65-F5344CB8AC3E}">
        <p14:creationId xmlns:p14="http://schemas.microsoft.com/office/powerpoint/2010/main" val="8457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did persistent aspen stands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last recruit?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395597" cy="35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0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Students cut  down 5 “most recent”  aspen in each of 100 stands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RMRS counted  “cookies”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Cannot judge aspen age from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Some stands last recruited130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911334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Whitman College,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Rocky Mountain Research Station,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2014]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6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happening to seral aspen stands (aspen-conifer) after a fire?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5" name="Picture 2" descr="C:\Users\Mobrien\Pictures\AA_Utah\Utah_Forests\Assessments 2013\FLNF_MonroeMt_2013\FLNF_MonroeMt_MMWG2_2013_07_12\P1050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45037"/>
            <a:ext cx="3581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Four three-way  post-fire exclosures:</a:t>
            </a:r>
          </a:p>
          <a:p>
            <a:pPr marL="279400" indent="-27940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all ungulates; deer only;  cattle  only;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Cameras, scat, browse,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Everybody  is 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  [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BYU -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2012-2016]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5638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How are persistent aspen stands doing?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0891"/>
            <a:ext cx="4724399" cy="61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2743200"/>
            <a:ext cx="3657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60 belt transects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Measure height and browse of leaders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    [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BYU – 2012-2016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038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about the  understory in persistent aspen stands?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19" y="1905000"/>
            <a:ext cx="5486876" cy="36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736" y="1638137"/>
            <a:ext cx="2971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Nested frequency transects beneath 60 BYU belt transects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15 transects/year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Dandelion and KY bluegrass most frequent 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134" y="6112878"/>
            <a:ext cx="6232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</a:t>
            </a:r>
            <a:r>
              <a:rPr lang="en-US" sz="2400" i="1" dirty="0">
                <a:solidFill>
                  <a:schemeClr val="bg1"/>
                </a:solidFill>
              </a:rPr>
              <a:t>Grand Canyon </a:t>
            </a:r>
            <a:r>
              <a:rPr lang="en-US" sz="2400" i="1" dirty="0" smtClean="0">
                <a:solidFill>
                  <a:schemeClr val="bg1"/>
                </a:solidFill>
              </a:rPr>
              <a:t>Trust 2012-2016; five years later</a:t>
            </a:r>
            <a:r>
              <a:rPr lang="en-US" sz="2400" dirty="0" smtClean="0">
                <a:solidFill>
                  <a:schemeClr val="bg1"/>
                </a:solidFill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09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 old, “decadent” aspen stands just waiting to die?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Five  8’ tall, ½ acre exclosures are being built around scattered old aspen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Recruitment will be monitored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Trust, Collaboration members, 2016-?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]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42" name="Picture 2" descr="C:\Users\Mobrien\Pictures\AA_Utah\Utah_Forests\Assessments 2011\Fishlake NF\Monroe Mt\Aspen on Monroe Mt\MonroeMt_AspenCondition\Mapping_PureAspen_2011_09_28\IMG_8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3999"/>
            <a:ext cx="3657600" cy="48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are the population  trends of  cattle, sheep, elk, and deer?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28240" y="6292334"/>
            <a:ext cx="7703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[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</a:rPr>
              <a:t>Grazing Improvement Program, UDWR, USU County Extension - 2013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]</a:t>
            </a:r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498" y="281425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2939257"/>
            <a:ext cx="3968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8284"/>
            <a:ext cx="8229600" cy="40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49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the contribution of elk/deer  versus cattle/sheep browsing?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56841"/>
            <a:ext cx="3886200" cy="504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0"/>
            <a:ext cx="434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Six livestock-free areas will be estaboi9shed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Two each in heavy, moderate, and light elk use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140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Will be aspen height/browse belt transects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Collaboration – 2016 - ?]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5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166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many sprouts/acre  are present after a fire?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9218" name="Picture 2" descr="C:\WPDOCS\A Utah Forest Plans\Assessments\2015 Assessments\CollinSmith GCT 2015\Twin Peaks aspen\2015 Photos\IMG_6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51339"/>
            <a:ext cx="39624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Agreed-upon quantitative browse limits depend on post-fire sprouts/acre 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Trust and BYU 2015monitoring  after Twin Peaks fire differed in estimates of post-fire sprouts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789439"/>
            <a:ext cx="861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2016 collaborative monitoring by several methods will recommend most efficient method for estimating post-fire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sprouts to determine browse limits  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                                            [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Collaboration members, volunteers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]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Faith Bernstein Photographs 2014\Aspen\Clay Pit Mine Exclosure July 29th, 2013\_DSC4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19" y="1905000"/>
            <a:ext cx="4857356" cy="32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3487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value of it 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77227"/>
            <a:ext cx="79248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Shared understanding across diverse perspectives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Information replaces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assumptions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Broad buy-in to FS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management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Supplements what the</a:t>
            </a:r>
          </a:p>
          <a:p>
            <a:pPr marL="341313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FS can do; allows for </a:t>
            </a:r>
          </a:p>
          <a:p>
            <a:pPr marL="341313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research and not just monitoring</a:t>
            </a:r>
          </a:p>
          <a:p>
            <a:pPr marL="341313" indent="0">
              <a:buNone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AND . . . aspen restoration – hopefully!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8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WPDOCS\A Utah Forest Plans\maps\All 3 Forests\Utah_FiveNationalFores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4749462" cy="6327100"/>
          </a:xfrm>
          <a:prstGeom prst="rect">
            <a:avLst/>
          </a:prstGeom>
          <a:noFill/>
          <a:ln w="2222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008313" cy="11620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Mountain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2252299"/>
            <a:ext cx="3178272" cy="3615101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bg1"/>
                </a:solidFill>
              </a:rPr>
              <a:t>Monroe Mountain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Richfield Ranger District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Fishlake NF</a:t>
            </a:r>
          </a:p>
        </p:txBody>
      </p:sp>
      <p:sp>
        <p:nvSpPr>
          <p:cNvPr id="16" name="Oval 15"/>
          <p:cNvSpPr/>
          <p:nvPr/>
        </p:nvSpPr>
        <p:spPr>
          <a:xfrm>
            <a:off x="5300421" y="4293030"/>
            <a:ext cx="457200" cy="736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498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Collaboration (2011- present):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Monroe Mountain Working Group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1932"/>
            <a:ext cx="7600893" cy="581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2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Collaboration Partners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91915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Fishlake NF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Allen Rowley/Mel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Bolling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, Forest Supervisor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Jason Kling, Richfield District Ranger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Richfield Ranger District staff)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Brigham Young University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Sam St. Clair – Principal Investigator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Aaron Rhodes – Ph.D. student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Mobrien\Pictures\AA_Utah\Utah_Forests\Assessments 2015\FLNF_Monroe _FieldTour_2015_09_29\IMG_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200" y="-21259800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obrien\Pictures\AA_Utah\Utah_Forests\Assessments 2015\FLNF_Monroe _FieldTour_2015_09_29\IMG_1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9726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3048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Aspen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941" y="228600"/>
            <a:ext cx="58292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Desired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571500" indent="-571500"/>
            <a:r>
              <a:rPr lang="en-US" sz="3400" dirty="0" smtClean="0">
                <a:solidFill>
                  <a:schemeClr val="bg1"/>
                </a:solidFill>
                <a:latin typeface="+mj-lt"/>
              </a:rPr>
              <a:t>Persistent aspen communities</a:t>
            </a:r>
          </a:p>
          <a:p>
            <a:pPr marL="571500" indent="-571500"/>
            <a:endParaRPr lang="en-US" sz="3400" dirty="0" smtClean="0">
              <a:solidFill>
                <a:schemeClr val="bg1"/>
              </a:solidFill>
              <a:latin typeface="+mj-lt"/>
            </a:endParaRPr>
          </a:p>
          <a:p>
            <a:pPr marL="571500" indent="-571500"/>
            <a:r>
              <a:rPr lang="en-US" sz="3400" dirty="0" smtClean="0">
                <a:solidFill>
                  <a:schemeClr val="bg1"/>
                </a:solidFill>
                <a:latin typeface="+mj-lt"/>
              </a:rPr>
              <a:t>Multi-height aspen stems </a:t>
            </a:r>
          </a:p>
          <a:p>
            <a:pPr marL="571500" indent="-571500"/>
            <a:endParaRPr lang="en-US" sz="3400" dirty="0" smtClean="0">
              <a:solidFill>
                <a:schemeClr val="bg1"/>
              </a:solidFill>
              <a:latin typeface="+mj-lt"/>
            </a:endParaRPr>
          </a:p>
          <a:p>
            <a:pPr marL="571500" indent="-571500"/>
            <a:r>
              <a:rPr lang="en-US" sz="3400" dirty="0" smtClean="0">
                <a:solidFill>
                  <a:schemeClr val="bg1"/>
                </a:solidFill>
                <a:latin typeface="+mj-lt"/>
              </a:rPr>
              <a:t>Adequate recruitment to perpetuate the aspen communities</a:t>
            </a:r>
          </a:p>
          <a:p>
            <a:pPr marL="571500" indent="-571500"/>
            <a:endParaRPr lang="en-US" sz="3400" dirty="0" smtClean="0">
              <a:solidFill>
                <a:schemeClr val="bg1"/>
              </a:solidFill>
              <a:latin typeface="+mj-lt"/>
            </a:endParaRPr>
          </a:p>
          <a:p>
            <a:pPr marL="571500" indent="-571500"/>
            <a:r>
              <a:rPr lang="en-US" sz="3400" dirty="0" smtClean="0">
                <a:solidFill>
                  <a:schemeClr val="bg1"/>
                </a:solidFill>
                <a:latin typeface="+mj-lt"/>
              </a:rPr>
              <a:t>Biodiverse understories</a:t>
            </a:r>
          </a:p>
          <a:p>
            <a:pPr marL="571500" indent="-571500"/>
            <a:endParaRPr lang="en-US" sz="3400" dirty="0" smtClean="0">
              <a:solidFill>
                <a:schemeClr val="bg1"/>
              </a:solidFill>
              <a:latin typeface="+mj-lt"/>
            </a:endParaRPr>
          </a:p>
          <a:p>
            <a:pPr marL="571500" indent="-571500"/>
            <a:r>
              <a:rPr lang="en-US" sz="3400" dirty="0" smtClean="0">
                <a:solidFill>
                  <a:schemeClr val="bg1"/>
                </a:solidFill>
                <a:latin typeface="+mj-lt"/>
              </a:rPr>
              <a:t>Big sagebrush, if present,  is a minor component</a:t>
            </a:r>
          </a:p>
          <a:p>
            <a:pPr marL="571500" indent="-571500"/>
            <a:endParaRPr lang="en-US" sz="3400" dirty="0" smtClean="0">
              <a:solidFill>
                <a:schemeClr val="bg1"/>
              </a:solidFill>
              <a:latin typeface="+mj-lt"/>
            </a:endParaRPr>
          </a:p>
          <a:p>
            <a:pPr marL="571500" indent="-571500"/>
            <a:r>
              <a:rPr lang="en-US" sz="3400" dirty="0" smtClean="0">
                <a:solidFill>
                  <a:schemeClr val="bg1"/>
                </a:solidFill>
                <a:latin typeface="+mj-lt"/>
              </a:rPr>
              <a:t>Fire regimes are adequate to perpetuate aspen in areas seral to conifer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tabLst>
                <a:tab pos="34131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The 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Lack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of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stable aspen recruitment (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excessive browse of persistent aspen sprouts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);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Split management : State manages elk/deer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FS manages aspen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Overtopping of seral aspen by conifer (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fire suppression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Private inholdings (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fire risk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Boreal toads, goshawk, Bonneville cutthroat trout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Inventoried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roadless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areas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29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Monitoring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Selected by the Monroe Mountain Working Group</a:t>
            </a:r>
          </a:p>
          <a:p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Monitoring by MMWG subgroups, members, volunteers and Brigham Young University  doctoral student/crew</a:t>
            </a:r>
          </a:p>
          <a:p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Funded by organizations/agencies of MMWG members, Forest Service, Utah Partners for Conservation and Development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Volunteers, college students  have contributed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is eating all the aspen sprouts and when?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36131" cy="48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981200"/>
            <a:ext cx="47061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Four  100’ belt transects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Trail cams at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Read browse percent,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   height 7 times in 2011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                   [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Collaboration 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     self-selected subgroup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]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8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615</Words>
  <Application>Microsoft Office PowerPoint</Application>
  <PresentationFormat>On-screen Show (4:3)</PresentationFormat>
  <Paragraphs>144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Monroe Mountain: A Utah Case of Partner and Collaborative Monitoring </vt:lpstr>
      <vt:lpstr>The Mountain</vt:lpstr>
      <vt:lpstr>The Collaboration (2011- present):  Monroe Mountain Working Group</vt:lpstr>
      <vt:lpstr>Collaboration Partners</vt:lpstr>
      <vt:lpstr>The Aspen</vt:lpstr>
      <vt:lpstr>The Desired Conditions</vt:lpstr>
      <vt:lpstr>The Challenges</vt:lpstr>
      <vt:lpstr>The Monitoring Questions</vt:lpstr>
      <vt:lpstr>Who is eating all the aspen sprouts and when? </vt:lpstr>
      <vt:lpstr>When did persistent aspen stands  last recruit?</vt:lpstr>
      <vt:lpstr>What is happening to seral aspen stands (aspen-conifer) after a fire? </vt:lpstr>
      <vt:lpstr>How are persistent aspen stands doing?     </vt:lpstr>
      <vt:lpstr>What about the  understory in persistent aspen stands? </vt:lpstr>
      <vt:lpstr>Are old, “decadent” aspen stands just waiting to die? </vt:lpstr>
      <vt:lpstr>What are the population  trends of  cattle, sheep, elk, and deer? </vt:lpstr>
      <vt:lpstr>What is the contribution of elk/deer  versus cattle/sheep browsing? </vt:lpstr>
      <vt:lpstr>How many sprouts/acre  are present after a fire? </vt:lpstr>
      <vt:lpstr>The value of it all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Monroe Mountain: A Utah Case of Partner and Collaborative Monitoring in Utah</dc:title>
  <dc:creator>Mobrien</dc:creator>
  <cp:lastModifiedBy>Emily Olsen</cp:lastModifiedBy>
  <cp:revision>28</cp:revision>
  <dcterms:created xsi:type="dcterms:W3CDTF">2016-04-17T17:17:15Z</dcterms:created>
  <dcterms:modified xsi:type="dcterms:W3CDTF">2016-04-18T16:26:34Z</dcterms:modified>
</cp:coreProperties>
</file>