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1.xml" ContentType="application/vnd.openxmlformats-officedocument.drawingml.chart+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21"/>
  </p:notesMasterIdLst>
  <p:sldIdLst>
    <p:sldId id="258" r:id="rId2"/>
    <p:sldId id="324" r:id="rId3"/>
    <p:sldId id="334" r:id="rId4"/>
    <p:sldId id="326" r:id="rId5"/>
    <p:sldId id="336" r:id="rId6"/>
    <p:sldId id="337" r:id="rId7"/>
    <p:sldId id="338" r:id="rId8"/>
    <p:sldId id="328" r:id="rId9"/>
    <p:sldId id="329" r:id="rId10"/>
    <p:sldId id="339" r:id="rId11"/>
    <p:sldId id="340" r:id="rId12"/>
    <p:sldId id="330" r:id="rId13"/>
    <p:sldId id="344" r:id="rId14"/>
    <p:sldId id="341" r:id="rId15"/>
    <p:sldId id="343" r:id="rId16"/>
    <p:sldId id="331" r:id="rId17"/>
    <p:sldId id="345" r:id="rId18"/>
    <p:sldId id="346" r:id="rId19"/>
    <p:sldId id="300" r:id="rId20"/>
  </p:sldIdLst>
  <p:sldSz cx="9144000" cy="6858000" type="screen4x3"/>
  <p:notesSz cx="7315200" cy="96012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46412"/>
    <a:srgbClr val="366E3D"/>
    <a:srgbClr val="22574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277" autoAdjust="0"/>
  </p:normalViewPr>
  <p:slideViewPr>
    <p:cSldViewPr>
      <p:cViewPr>
        <p:scale>
          <a:sx n="60" d="100"/>
          <a:sy n="60" d="100"/>
        </p:scale>
        <p:origin x="-1644" y="-18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eolsen\AppData\Local\Temp\Temp1_Data_Q2_160423.zip\SurveySummary_04232016.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a:pPr>
            <a:r>
              <a:rPr lang="en-US" dirty="0"/>
              <a:t>Factors related to MEMBER CHARACTERISTICS.</a:t>
            </a:r>
          </a:p>
        </c:rich>
      </c:tx>
      <c:layout/>
      <c:overlay val="0"/>
    </c:title>
    <c:autoTitleDeleted val="0"/>
    <c:plotArea>
      <c:layout/>
      <c:barChart>
        <c:barDir val="col"/>
        <c:grouping val="clustered"/>
        <c:varyColors val="0"/>
        <c:ser>
          <c:idx val="0"/>
          <c:order val="0"/>
          <c:tx>
            <c:v>Strongly Disagree</c:v>
          </c:tx>
          <c:invertIfNegative val="0"/>
          <c:cat>
            <c:strRef>
              <c:f>'[SurveySummary_04232016.xls]Question 1'!$A$4:$A$8</c:f>
              <c:strCache>
                <c:ptCount val="5"/>
                <c:pt idx="0">
                  <c:v>People involved in our collaboration always trust one another.</c:v>
                </c:pt>
                <c:pt idx="1">
                  <c:v>I have a lot of respect for the other people involved in this collaboration.</c:v>
                </c:pt>
                <c:pt idx="2">
                  <c:v>All the organizations that we need to be members of this collaborative group are engaged.</c:v>
                </c:pt>
                <c:pt idx="3">
                  <c:v>My organization will benefit from being involved in this collaborative.</c:v>
                </c:pt>
                <c:pt idx="4">
                  <c:v>People in our collaborative are willing to compromise on important aspects of our project.</c:v>
                </c:pt>
              </c:strCache>
            </c:strRef>
          </c:cat>
          <c:val>
            <c:numRef>
              <c:f>'[SurveySummary_04232016.xls]Question 1'!$G$4:$G$8</c:f>
              <c:numCache>
                <c:formatCode>General</c:formatCode>
                <c:ptCount val="5"/>
                <c:pt idx="0">
                  <c:v>0</c:v>
                </c:pt>
                <c:pt idx="1">
                  <c:v>0</c:v>
                </c:pt>
                <c:pt idx="2">
                  <c:v>1</c:v>
                </c:pt>
                <c:pt idx="3">
                  <c:v>1</c:v>
                </c:pt>
                <c:pt idx="4">
                  <c:v>1</c:v>
                </c:pt>
              </c:numCache>
            </c:numRef>
          </c:val>
        </c:ser>
        <c:ser>
          <c:idx val="1"/>
          <c:order val="1"/>
          <c:tx>
            <c:v>Disagree</c:v>
          </c:tx>
          <c:invertIfNegative val="0"/>
          <c:cat>
            <c:strRef>
              <c:f>'[SurveySummary_04232016.xls]Question 1'!$A$4:$A$8</c:f>
              <c:strCache>
                <c:ptCount val="5"/>
                <c:pt idx="0">
                  <c:v>People involved in our collaboration always trust one another.</c:v>
                </c:pt>
                <c:pt idx="1">
                  <c:v>I have a lot of respect for the other people involved in this collaboration.</c:v>
                </c:pt>
                <c:pt idx="2">
                  <c:v>All the organizations that we need to be members of this collaborative group are engaged.</c:v>
                </c:pt>
                <c:pt idx="3">
                  <c:v>My organization will benefit from being involved in this collaborative.</c:v>
                </c:pt>
                <c:pt idx="4">
                  <c:v>People in our collaborative are willing to compromise on important aspects of our project.</c:v>
                </c:pt>
              </c:strCache>
            </c:strRef>
          </c:cat>
          <c:val>
            <c:numRef>
              <c:f>'[SurveySummary_04232016.xls]Question 1'!$F$4:$F$8</c:f>
              <c:numCache>
                <c:formatCode>General</c:formatCode>
                <c:ptCount val="5"/>
                <c:pt idx="0">
                  <c:v>1</c:v>
                </c:pt>
                <c:pt idx="1">
                  <c:v>1</c:v>
                </c:pt>
                <c:pt idx="2">
                  <c:v>2</c:v>
                </c:pt>
                <c:pt idx="3">
                  <c:v>0</c:v>
                </c:pt>
                <c:pt idx="4">
                  <c:v>0</c:v>
                </c:pt>
              </c:numCache>
            </c:numRef>
          </c:val>
        </c:ser>
        <c:ser>
          <c:idx val="2"/>
          <c:order val="2"/>
          <c:tx>
            <c:v>Neutral</c:v>
          </c:tx>
          <c:invertIfNegative val="0"/>
          <c:cat>
            <c:strRef>
              <c:f>'[SurveySummary_04232016.xls]Question 1'!$A$4:$A$8</c:f>
              <c:strCache>
                <c:ptCount val="5"/>
                <c:pt idx="0">
                  <c:v>People involved in our collaboration always trust one another.</c:v>
                </c:pt>
                <c:pt idx="1">
                  <c:v>I have a lot of respect for the other people involved in this collaboration.</c:v>
                </c:pt>
                <c:pt idx="2">
                  <c:v>All the organizations that we need to be members of this collaborative group are engaged.</c:v>
                </c:pt>
                <c:pt idx="3">
                  <c:v>My organization will benefit from being involved in this collaborative.</c:v>
                </c:pt>
                <c:pt idx="4">
                  <c:v>People in our collaborative are willing to compromise on important aspects of our project.</c:v>
                </c:pt>
              </c:strCache>
            </c:strRef>
          </c:cat>
          <c:val>
            <c:numRef>
              <c:f>'[SurveySummary_04232016.xls]Question 1'!$E$4:$E$8</c:f>
              <c:numCache>
                <c:formatCode>General</c:formatCode>
                <c:ptCount val="5"/>
                <c:pt idx="0">
                  <c:v>4</c:v>
                </c:pt>
                <c:pt idx="1">
                  <c:v>0</c:v>
                </c:pt>
                <c:pt idx="2">
                  <c:v>5</c:v>
                </c:pt>
                <c:pt idx="3">
                  <c:v>0</c:v>
                </c:pt>
                <c:pt idx="4">
                  <c:v>0</c:v>
                </c:pt>
              </c:numCache>
            </c:numRef>
          </c:val>
        </c:ser>
        <c:ser>
          <c:idx val="3"/>
          <c:order val="3"/>
          <c:tx>
            <c:v>Agree</c:v>
          </c:tx>
          <c:invertIfNegative val="0"/>
          <c:cat>
            <c:strRef>
              <c:f>'[SurveySummary_04232016.xls]Question 1'!$A$4:$A$8</c:f>
              <c:strCache>
                <c:ptCount val="5"/>
                <c:pt idx="0">
                  <c:v>People involved in our collaboration always trust one another.</c:v>
                </c:pt>
                <c:pt idx="1">
                  <c:v>I have a lot of respect for the other people involved in this collaboration.</c:v>
                </c:pt>
                <c:pt idx="2">
                  <c:v>All the organizations that we need to be members of this collaborative group are engaged.</c:v>
                </c:pt>
                <c:pt idx="3">
                  <c:v>My organization will benefit from being involved in this collaborative.</c:v>
                </c:pt>
                <c:pt idx="4">
                  <c:v>People in our collaborative are willing to compromise on important aspects of our project.</c:v>
                </c:pt>
              </c:strCache>
            </c:strRef>
          </c:cat>
          <c:val>
            <c:numRef>
              <c:f>'[SurveySummary_04232016.xls]Question 1'!$D$4:$D$8</c:f>
              <c:numCache>
                <c:formatCode>General</c:formatCode>
                <c:ptCount val="5"/>
                <c:pt idx="0">
                  <c:v>5</c:v>
                </c:pt>
                <c:pt idx="1">
                  <c:v>4</c:v>
                </c:pt>
                <c:pt idx="2">
                  <c:v>2</c:v>
                </c:pt>
                <c:pt idx="3">
                  <c:v>4</c:v>
                </c:pt>
                <c:pt idx="4">
                  <c:v>7</c:v>
                </c:pt>
              </c:numCache>
            </c:numRef>
          </c:val>
        </c:ser>
        <c:ser>
          <c:idx val="4"/>
          <c:order val="4"/>
          <c:tx>
            <c:v>Strongly Agree</c:v>
          </c:tx>
          <c:invertIfNegative val="0"/>
          <c:cat>
            <c:strRef>
              <c:f>'[SurveySummary_04232016.xls]Question 1'!$A$4:$A$8</c:f>
              <c:strCache>
                <c:ptCount val="5"/>
                <c:pt idx="0">
                  <c:v>People involved in our collaboration always trust one another.</c:v>
                </c:pt>
                <c:pt idx="1">
                  <c:v>I have a lot of respect for the other people involved in this collaboration.</c:v>
                </c:pt>
                <c:pt idx="2">
                  <c:v>All the organizations that we need to be members of this collaborative group are engaged.</c:v>
                </c:pt>
                <c:pt idx="3">
                  <c:v>My organization will benefit from being involved in this collaborative.</c:v>
                </c:pt>
                <c:pt idx="4">
                  <c:v>People in our collaborative are willing to compromise on important aspects of our project.</c:v>
                </c:pt>
              </c:strCache>
            </c:strRef>
          </c:cat>
          <c:val>
            <c:numRef>
              <c:f>'[SurveySummary_04232016.xls]Question 1'!$C$4:$C$8</c:f>
              <c:numCache>
                <c:formatCode>General</c:formatCode>
                <c:ptCount val="5"/>
                <c:pt idx="0">
                  <c:v>0</c:v>
                </c:pt>
                <c:pt idx="1">
                  <c:v>5</c:v>
                </c:pt>
                <c:pt idx="2">
                  <c:v>0</c:v>
                </c:pt>
                <c:pt idx="3">
                  <c:v>5</c:v>
                </c:pt>
                <c:pt idx="4">
                  <c:v>2</c:v>
                </c:pt>
              </c:numCache>
            </c:numRef>
          </c:val>
        </c:ser>
        <c:dLbls>
          <c:showLegendKey val="0"/>
          <c:showVal val="0"/>
          <c:showCatName val="0"/>
          <c:showSerName val="0"/>
          <c:showPercent val="0"/>
          <c:showBubbleSize val="0"/>
        </c:dLbls>
        <c:gapWidth val="75"/>
        <c:axId val="99485568"/>
        <c:axId val="99487104"/>
      </c:barChart>
      <c:catAx>
        <c:axId val="99485568"/>
        <c:scaling>
          <c:orientation val="minMax"/>
        </c:scaling>
        <c:delete val="0"/>
        <c:axPos val="b"/>
        <c:numFmt formatCode="General" sourceLinked="1"/>
        <c:majorTickMark val="none"/>
        <c:minorTickMark val="none"/>
        <c:tickLblPos val="nextTo"/>
        <c:txPr>
          <a:bodyPr rot="0" vert="horz"/>
          <a:lstStyle/>
          <a:p>
            <a:pPr>
              <a:defRPr/>
            </a:pPr>
            <a:endParaRPr lang="en-US"/>
          </a:p>
        </c:txPr>
        <c:crossAx val="99487104"/>
        <c:crosses val="autoZero"/>
        <c:auto val="1"/>
        <c:lblAlgn val="ctr"/>
        <c:lblOffset val="100"/>
        <c:tickLblSkip val="1"/>
        <c:tickMarkSkip val="1"/>
        <c:noMultiLvlLbl val="0"/>
      </c:catAx>
      <c:valAx>
        <c:axId val="99487104"/>
        <c:scaling>
          <c:orientation val="minMax"/>
        </c:scaling>
        <c:delete val="0"/>
        <c:axPos val="l"/>
        <c:majorGridlines/>
        <c:numFmt formatCode="General" sourceLinked="1"/>
        <c:majorTickMark val="none"/>
        <c:minorTickMark val="none"/>
        <c:tickLblPos val="nextTo"/>
        <c:txPr>
          <a:bodyPr rot="0" vert="horz"/>
          <a:lstStyle/>
          <a:p>
            <a:pPr>
              <a:defRPr/>
            </a:pPr>
            <a:endParaRPr lang="en-US"/>
          </a:p>
        </c:txPr>
        <c:crossAx val="99485568"/>
        <c:crossesAt val="1"/>
        <c:crossBetween val="between"/>
      </c:valAx>
      <c:spPr>
        <a:noFill/>
        <a:ln w="25400">
          <a:noFill/>
        </a:ln>
      </c:spPr>
    </c:plotArea>
    <c:legend>
      <c:legendPos val="b"/>
      <c:layout/>
      <c:overlay val="0"/>
    </c:legend>
    <c:plotVisOnly val="1"/>
    <c:dispBlanksAs val="gap"/>
    <c:showDLblsOverMax val="0"/>
  </c:chart>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53" tIns="48327" rIns="96653" bIns="48327" rtlCol="0"/>
          <a:lstStyle>
            <a:lvl1pPr algn="l">
              <a:defRPr sz="1200"/>
            </a:lvl1pPr>
          </a:lstStyle>
          <a:p>
            <a:endParaRPr lang="en-US" dirty="0"/>
          </a:p>
        </p:txBody>
      </p:sp>
      <p:sp>
        <p:nvSpPr>
          <p:cNvPr id="3" name="Date Placeholder 2"/>
          <p:cNvSpPr>
            <a:spLocks noGrp="1"/>
          </p:cNvSpPr>
          <p:nvPr>
            <p:ph type="dt" idx="1"/>
          </p:nvPr>
        </p:nvSpPr>
        <p:spPr>
          <a:xfrm>
            <a:off x="4143587" y="0"/>
            <a:ext cx="3169920" cy="480060"/>
          </a:xfrm>
          <a:prstGeom prst="rect">
            <a:avLst/>
          </a:prstGeom>
        </p:spPr>
        <p:txBody>
          <a:bodyPr vert="horz" lIns="96653" tIns="48327" rIns="96653" bIns="48327" rtlCol="0"/>
          <a:lstStyle>
            <a:lvl1pPr algn="r">
              <a:defRPr sz="1200"/>
            </a:lvl1pPr>
          </a:lstStyle>
          <a:p>
            <a:fld id="{182E10C1-388B-401B-9509-B9C13D8DAEF6}" type="datetimeFigureOut">
              <a:rPr lang="en-US" smtClean="0"/>
              <a:t>4/23/2016</a:t>
            </a:fld>
            <a:endParaRPr lang="en-US" dirty="0"/>
          </a:p>
        </p:txBody>
      </p:sp>
      <p:sp>
        <p:nvSpPr>
          <p:cNvPr id="4" name="Slide Image Placeholder 3"/>
          <p:cNvSpPr>
            <a:spLocks noGrp="1" noRot="1" noChangeAspect="1"/>
          </p:cNvSpPr>
          <p:nvPr>
            <p:ph type="sldImg" idx="2"/>
          </p:nvPr>
        </p:nvSpPr>
        <p:spPr>
          <a:xfrm>
            <a:off x="1257300" y="719138"/>
            <a:ext cx="4800600" cy="3600450"/>
          </a:xfrm>
          <a:prstGeom prst="rect">
            <a:avLst/>
          </a:prstGeom>
          <a:noFill/>
          <a:ln w="12700">
            <a:solidFill>
              <a:prstClr val="black"/>
            </a:solidFill>
          </a:ln>
        </p:spPr>
        <p:txBody>
          <a:bodyPr vert="horz" lIns="96653" tIns="48327" rIns="96653" bIns="48327" rtlCol="0" anchor="ctr"/>
          <a:lstStyle/>
          <a:p>
            <a:endParaRPr lang="en-US" dirty="0"/>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53" tIns="48327" rIns="96653" bIns="48327"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53" tIns="48327" rIns="96653" bIns="48327" rtlCol="0" anchor="b"/>
          <a:lstStyle>
            <a:lvl1pPr algn="l">
              <a:defRPr sz="1200"/>
            </a:lvl1pPr>
          </a:lstStyle>
          <a:p>
            <a:endParaRPr lang="en-US" dirty="0"/>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53" tIns="48327" rIns="96653" bIns="48327" rtlCol="0" anchor="b"/>
          <a:lstStyle>
            <a:lvl1pPr algn="r">
              <a:defRPr sz="1200"/>
            </a:lvl1pPr>
          </a:lstStyle>
          <a:p>
            <a:fld id="{ACD2FFFB-3176-4C5F-8B05-D582A3141CBF}" type="slidenum">
              <a:rPr lang="en-US" smtClean="0"/>
              <a:t>‹#›</a:t>
            </a:fld>
            <a:endParaRPr lang="en-US" dirty="0"/>
          </a:p>
        </p:txBody>
      </p:sp>
    </p:spTree>
    <p:extLst>
      <p:ext uri="{BB962C8B-B14F-4D97-AF65-F5344CB8AC3E}">
        <p14:creationId xmlns:p14="http://schemas.microsoft.com/office/powerpoint/2010/main" val="368822662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This fat cat is struggling to make it through a small door. Maybe he was stressing out so much after you told him about an upcoming change that it made him splurge on cake and ice-cream. But, now, after you’ve led him to the doorstep, let him examine the measurements of the door, assured him that he could make it through and cheered him on as he made his first attempt, he did it! The bottom line is that people are flexible (even fat cats) and no one wants to be left behind. If</a:t>
            </a:r>
            <a:r>
              <a:rPr lang="en-US" sz="1100" b="0" baseline="0" dirty="0" smtClean="0">
                <a:solidFill>
                  <a:schemeClr val="tx1"/>
                </a:solidFill>
              </a:rPr>
              <a:t> you prepare for and assume change, </a:t>
            </a:r>
            <a:r>
              <a:rPr lang="en-US" sz="1100" b="0" dirty="0" smtClean="0">
                <a:solidFill>
                  <a:schemeClr val="tx1"/>
                </a:solidFill>
              </a:rPr>
              <a:t>you’ll make sure that everyone’s behind you, no matter how hard it is to get through that small door.</a:t>
            </a:r>
          </a:p>
          <a:p>
            <a:endParaRPr lang="en-US" sz="1100" dirty="0" smtClean="0">
              <a:latin typeface="+mj-lt"/>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This fat cat is struggling to make it through a small door. Maybe he was stressing out so much after you told him about an upcoming change that it made him splurge on cake and ice-cream. But, now, after you’ve led him to the doorstep, let him examine the measurements of the door, assured him that he could make it through and cheered him on as he made his first attempt, he did it! The bottom line is that people are flexible (even fat cats) and no one wants to be left behind. If</a:t>
            </a:r>
            <a:r>
              <a:rPr lang="en-US" sz="1100" b="0" baseline="0" dirty="0" smtClean="0">
                <a:solidFill>
                  <a:schemeClr val="tx1"/>
                </a:solidFill>
              </a:rPr>
              <a:t> you prepare for and assume change, </a:t>
            </a:r>
            <a:r>
              <a:rPr lang="en-US" sz="1100" b="0" dirty="0" smtClean="0">
                <a:solidFill>
                  <a:schemeClr val="tx1"/>
                </a:solidFill>
              </a:rPr>
              <a:t>you’ll make sure that everyone’s behind you, no matter how hard it is to get through that small door.</a:t>
            </a:r>
          </a:p>
          <a:p>
            <a:endParaRPr lang="en-US" sz="1100" dirty="0" smtClean="0">
              <a:latin typeface="+mj-lt"/>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This fat cat is struggling to make it through a small door. Maybe he was stressing out so much after you told him about an upcoming change that it made him splurge on cake and ice-cream. But, now, after you’ve led him to the doorstep, let him examine the measurements of the door, assured him that he could make it through and cheered him on as he made his first attempt, he did it! The bottom line is that people are flexible (even fat cats) and no one wants to be left behind. If</a:t>
            </a:r>
            <a:r>
              <a:rPr lang="en-US" sz="1100" b="0" baseline="0" dirty="0" smtClean="0">
                <a:solidFill>
                  <a:schemeClr val="tx1"/>
                </a:solidFill>
              </a:rPr>
              <a:t> you prepare for and assume change, </a:t>
            </a:r>
            <a:r>
              <a:rPr lang="en-US" sz="1100" b="0" dirty="0" smtClean="0">
                <a:solidFill>
                  <a:schemeClr val="tx1"/>
                </a:solidFill>
              </a:rPr>
              <a:t>you’ll make sure that everyone’s behind you, no matter how hard it is to get through that small door.</a:t>
            </a:r>
          </a:p>
          <a:p>
            <a:endParaRPr lang="en-US" sz="1100" dirty="0" smtClean="0">
              <a:latin typeface="+mj-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100" b="0" dirty="0" smtClean="0">
                <a:solidFill>
                  <a:schemeClr val="tx1"/>
                </a:solidFill>
              </a:rPr>
              <a:t>This fat cat is struggling to make it through a small door. Maybe he was stressing out so much after you told him about an upcoming change that it made him splurge on cake and ice-cream. But, now, after you’ve led him to the doorstep, let him examine the measurements of the door, assured him that he could make it through and cheered him on as he made his first attempt, he did it! The bottom line is that people are flexible (even fat cats) and no one wants to be left behind. If</a:t>
            </a:r>
            <a:r>
              <a:rPr lang="en-US" sz="1100" b="0" baseline="0" dirty="0" smtClean="0">
                <a:solidFill>
                  <a:schemeClr val="tx1"/>
                </a:solidFill>
              </a:rPr>
              <a:t> you prepare for and assume change, </a:t>
            </a:r>
            <a:r>
              <a:rPr lang="en-US" sz="1100" b="0" dirty="0" smtClean="0">
                <a:solidFill>
                  <a:schemeClr val="tx1"/>
                </a:solidFill>
              </a:rPr>
              <a:t>you’ll make sure that everyone’s behind you, no matter how hard it is to get through that small door.</a:t>
            </a:r>
          </a:p>
          <a:p>
            <a:endParaRPr lang="en-US" sz="1100" dirty="0" smtClean="0">
              <a:latin typeface="+mj-lt"/>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Rot="1" noChangeAspect="1" noChangeArrowheads="1" noTextEdit="1"/>
          </p:cNvSpPr>
          <p:nvPr>
            <p:ph type="sldImg"/>
          </p:nvPr>
        </p:nvSpPr>
        <p:spPr>
          <a:ln/>
        </p:spPr>
      </p:sp>
      <p:sp>
        <p:nvSpPr>
          <p:cNvPr id="23555" name="Rectangle 3"/>
          <p:cNvSpPr>
            <a:spLocks noGrp="1" noChangeArrowheads="1"/>
          </p:cNvSpPr>
          <p:nvPr>
            <p:ph type="body" idx="1"/>
          </p:nvPr>
        </p:nvSpPr>
        <p:spPr>
          <a:noFill/>
        </p:spPr>
        <p:txBody>
          <a:bodyPr/>
          <a:lstStyle/>
          <a:p>
            <a:endParaRPr lang="en-US" sz="1100" dirty="0" smtClean="0">
              <a:latin typeface="+mj-lt"/>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BAF29C-C168-4368-A69E-D6D9A3D798A9}" type="datetime1">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23847070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12D4F4F-741B-46A6-84B9-204B59C98EE1}" type="datetime1">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30367734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52406195-455A-43E5-85A5-3561D8CCCE4F}" type="datetime1">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1933082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7A3807FC-47D1-45F5-AED3-8168921F3DA5}" type="datetime1">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18193776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79FD1976-BCA9-47E2-B602-30661144B243}" type="datetime1">
              <a:rPr lang="en-US" smtClean="0"/>
              <a:t>4/23/2016</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23665074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EE874FA-ECB5-492C-91F1-D5B18C2A29AC}" type="datetime1">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9849196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1CDDBEC-D586-4F14-8864-A24E348B5656}" type="datetime1">
              <a:rPr lang="en-US" smtClean="0"/>
              <a:t>4/23/2016</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26446786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F83DF140-FD47-47FF-8E87-775D394B2A89}" type="datetime1">
              <a:rPr lang="en-US" smtClean="0"/>
              <a:t>4/23/2016</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42571930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A9E06C-AB49-4298-855D-40C76FAEC661}" type="datetime1">
              <a:rPr lang="en-US" smtClean="0"/>
              <a:t>4/23/2016</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285538208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BF9A7D0-B992-4B02-81B5-6EFABDAA3606}" type="datetime1">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387076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486FF86-C1BB-4CC8-A69F-278FE4F19108}" type="datetime1">
              <a:rPr lang="en-US" smtClean="0"/>
              <a:t>4/23/2016</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E7A97CF-3F98-40B3-B85A-02EC7E507EBC}" type="slidenum">
              <a:rPr lang="en-US" smtClean="0"/>
              <a:t>‹#›</a:t>
            </a:fld>
            <a:endParaRPr lang="en-US" dirty="0"/>
          </a:p>
        </p:txBody>
      </p:sp>
    </p:spTree>
    <p:extLst>
      <p:ext uri="{BB962C8B-B14F-4D97-AF65-F5344CB8AC3E}">
        <p14:creationId xmlns:p14="http://schemas.microsoft.com/office/powerpoint/2010/main" val="30192582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alpha val="5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A74BA-0216-4997-B37B-77F123AB6B8E}" type="datetime1">
              <a:rPr lang="en-US" smtClean="0"/>
              <a:t>4/23/2016</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E7A97CF-3F98-40B3-B85A-02EC7E507EBC}" type="slidenum">
              <a:rPr lang="en-US" smtClean="0"/>
              <a:t>‹#›</a:t>
            </a:fld>
            <a:endParaRPr lang="en-US" dirty="0"/>
          </a:p>
        </p:txBody>
      </p:sp>
    </p:spTree>
    <p:extLst>
      <p:ext uri="{BB962C8B-B14F-4D97-AF65-F5344CB8AC3E}">
        <p14:creationId xmlns:p14="http://schemas.microsoft.com/office/powerpoint/2010/main" val="20198127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chart" Target="../charts/chart1.xml"/></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1.pn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1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5.gif"/></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19.xml.rels><?xml version="1.0" encoding="UTF-8" standalone="yes"?>
<Relationships xmlns="http://schemas.openxmlformats.org/package/2006/relationships"><Relationship Id="rId3" Type="http://schemas.openxmlformats.org/officeDocument/2006/relationships/hyperlink" Target="mailto:eolsen@nationalforests.org" TargetMode="External"/><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4.jpeg"/><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6.gif"/><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6.gif"/></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noFill/>
        <a:effectLst/>
      </p:bgPr>
    </p:bg>
    <p:spTree>
      <p:nvGrpSpPr>
        <p:cNvPr id="1" name=""/>
        <p:cNvGrpSpPr/>
        <p:nvPr/>
      </p:nvGrpSpPr>
      <p:grpSpPr>
        <a:xfrm>
          <a:off x="0" y="0"/>
          <a:ext cx="0" cy="0"/>
          <a:chOff x="0" y="0"/>
          <a:chExt cx="0" cy="0"/>
        </a:xfrm>
      </p:grpSpPr>
      <p:sp>
        <p:nvSpPr>
          <p:cNvPr id="6" name="Rectangle 3"/>
          <p:cNvSpPr>
            <a:spLocks/>
          </p:cNvSpPr>
          <p:nvPr/>
        </p:nvSpPr>
        <p:spPr bwMode="auto">
          <a:xfrm>
            <a:off x="250030" y="228600"/>
            <a:ext cx="8661797" cy="6455569"/>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7" name="Rectangle 2"/>
          <p:cNvSpPr>
            <a:spLocks noChangeArrowheads="1"/>
          </p:cNvSpPr>
          <p:nvPr/>
        </p:nvSpPr>
        <p:spPr bwMode="auto">
          <a:xfrm>
            <a:off x="259555" y="228600"/>
            <a:ext cx="8661798" cy="990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000" b="1" dirty="0" smtClean="0">
                <a:solidFill>
                  <a:srgbClr val="006350"/>
                </a:solidFill>
                <a:latin typeface="Gotham-Book"/>
              </a:rPr>
              <a:t>Collaboration Tools &amp; Best Practices</a:t>
            </a:r>
            <a:endParaRPr lang="en-US" sz="3000" b="1" dirty="0">
              <a:solidFill>
                <a:srgbClr val="006350"/>
              </a:solidFill>
              <a:latin typeface="Gotham-Book"/>
            </a:endParaRPr>
          </a:p>
        </p:txBody>
      </p:sp>
      <p:sp>
        <p:nvSpPr>
          <p:cNvPr id="4" name="TextBox 3"/>
          <p:cNvSpPr txBox="1"/>
          <p:nvPr/>
        </p:nvSpPr>
        <p:spPr>
          <a:xfrm>
            <a:off x="250029" y="5987544"/>
            <a:ext cx="8671323" cy="369332"/>
          </a:xfrm>
          <a:prstGeom prst="rect">
            <a:avLst/>
          </a:prstGeom>
          <a:noFill/>
        </p:spPr>
        <p:txBody>
          <a:bodyPr wrap="square" rtlCol="0">
            <a:spAutoFit/>
          </a:bodyPr>
          <a:lstStyle/>
          <a:p>
            <a:pPr algn="ctr"/>
            <a:r>
              <a:rPr lang="en-US" dirty="0" smtClean="0">
                <a:latin typeface="Palatino Linotype" pitchFamily="18" charset="0"/>
              </a:rPr>
              <a:t>Emily Olsen | April 26, 2016 | Collaborative Restoration Workshop</a:t>
            </a:r>
            <a:endParaRPr lang="en-US" dirty="0">
              <a:latin typeface="Palatino Linotype" pitchFamily="18" charset="0"/>
            </a:endParaRPr>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525" y="1219200"/>
            <a:ext cx="7600951" cy="3200400"/>
          </a:xfrm>
          <a:prstGeom prst="rect">
            <a:avLst/>
          </a:prstGeom>
        </p:spPr>
      </p:pic>
    </p:spTree>
    <p:extLst>
      <p:ext uri="{BB962C8B-B14F-4D97-AF65-F5344CB8AC3E}">
        <p14:creationId xmlns:p14="http://schemas.microsoft.com/office/powerpoint/2010/main" val="31507042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580" y="381000"/>
            <a:ext cx="8419419" cy="86177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Measuring Success </a:t>
            </a:r>
            <a:r>
              <a:rPr lang="en-US" sz="2500" b="1" i="1" dirty="0" smtClean="0">
                <a:latin typeface="Palatino Linotype" pitchFamily="18" charset="0"/>
              </a:rPr>
              <a:t>(and identifying areas for improvement)</a:t>
            </a:r>
          </a:p>
        </p:txBody>
      </p:sp>
      <p:graphicFrame>
        <p:nvGraphicFramePr>
          <p:cNvPr id="7" name="Chart 6"/>
          <p:cNvGraphicFramePr>
            <a:graphicFrameLocks/>
          </p:cNvGraphicFramePr>
          <p:nvPr>
            <p:extLst>
              <p:ext uri="{D42A27DB-BD31-4B8C-83A1-F6EECF244321}">
                <p14:modId xmlns:p14="http://schemas.microsoft.com/office/powerpoint/2010/main" val="1023844617"/>
              </p:ext>
            </p:extLst>
          </p:nvPr>
        </p:nvGraphicFramePr>
        <p:xfrm>
          <a:off x="343580" y="1495425"/>
          <a:ext cx="8419420" cy="3305175"/>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1075044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580" y="381000"/>
            <a:ext cx="8419419" cy="86177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Measuring Success </a:t>
            </a:r>
            <a:r>
              <a:rPr lang="en-US" sz="2500" b="1" i="1" dirty="0" smtClean="0">
                <a:latin typeface="Palatino Linotype" pitchFamily="18" charset="0"/>
              </a:rPr>
              <a:t>(and identifying areas for improvement)</a:t>
            </a:r>
          </a:p>
        </p:txBody>
      </p:sp>
      <p:pic>
        <p:nvPicPr>
          <p:cNvPr id="819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0907" t="33780" r="20732" b="12944"/>
          <a:stretch/>
        </p:blipFill>
        <p:spPr bwMode="auto">
          <a:xfrm>
            <a:off x="535707" y="1600200"/>
            <a:ext cx="8072587" cy="3352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535707" y="1371600"/>
            <a:ext cx="7084293" cy="381000"/>
          </a:xfrm>
          <a:prstGeom prst="rect">
            <a:avLst/>
          </a:prstGeom>
          <a:noFill/>
        </p:spPr>
        <p:txBody>
          <a:bodyPr wrap="square" rtlCol="0">
            <a:spAutoFit/>
          </a:bodyPr>
          <a:lstStyle/>
          <a:p>
            <a:pPr algn="ctr"/>
            <a:r>
              <a:rPr lang="en-US" b="1" dirty="0" smtClean="0"/>
              <a:t>Factors Related to CONTEXT.</a:t>
            </a:r>
            <a:endParaRPr lang="en-US" b="1" dirty="0"/>
          </a:p>
        </p:txBody>
      </p:sp>
    </p:spTree>
    <p:extLst>
      <p:ext uri="{BB962C8B-B14F-4D97-AF65-F5344CB8AC3E}">
        <p14:creationId xmlns:p14="http://schemas.microsoft.com/office/powerpoint/2010/main" val="356009051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47705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Dealing with Transitions</a:t>
            </a:r>
            <a:endParaRPr lang="en-US" sz="2500" b="1" i="1" dirty="0" smtClean="0">
              <a:latin typeface="Palatino Linotype" pitchFamily="18" charset="0"/>
            </a:endParaRPr>
          </a:p>
        </p:txBody>
      </p:sp>
      <p:pic>
        <p:nvPicPr>
          <p:cNvPr id="1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0969" t="16905" r="32129" b="35490"/>
          <a:stretch/>
        </p:blipFill>
        <p:spPr bwMode="auto">
          <a:xfrm>
            <a:off x="1295400" y="1066800"/>
            <a:ext cx="6291516" cy="43962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033239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47705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Dealing with Transitions</a:t>
            </a:r>
            <a:endParaRPr lang="en-US" sz="2500" b="1" i="1" dirty="0" smtClean="0">
              <a:latin typeface="Palatino Linotype" pitchFamily="18" charset="0"/>
            </a:endParaRPr>
          </a:p>
        </p:txBody>
      </p:sp>
      <p:pic>
        <p:nvPicPr>
          <p:cNvPr id="7" name="Picture 3"/>
          <p:cNvPicPr>
            <a:picLocks noChangeAspect="1" noChangeArrowheads="1"/>
          </p:cNvPicPr>
          <p:nvPr/>
        </p:nvPicPr>
        <p:blipFill rotWithShape="1">
          <a:blip r:embed="rId4">
            <a:extLst>
              <a:ext uri="{28A0092B-C50C-407E-A947-70E740481C1C}">
                <a14:useLocalDpi xmlns:a14="http://schemas.microsoft.com/office/drawing/2010/main" val="0"/>
              </a:ext>
            </a:extLst>
          </a:blip>
          <a:srcRect l="30833" t="15670" r="32258" b="43237"/>
          <a:stretch/>
        </p:blipFill>
        <p:spPr bwMode="auto">
          <a:xfrm>
            <a:off x="1221566" y="1295399"/>
            <a:ext cx="6700869" cy="40410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31560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47705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Dealing with Transitions</a:t>
            </a:r>
            <a:endParaRPr lang="en-US" sz="2500" b="1" i="1" dirty="0" smtClean="0">
              <a:latin typeface="Palatino Linotype" pitchFamily="18" charset="0"/>
            </a:endParaRPr>
          </a:p>
        </p:txBody>
      </p:sp>
      <p:pic>
        <p:nvPicPr>
          <p:cNvPr id="7"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36337" t="24741" r="25329" b="30563"/>
          <a:stretch/>
        </p:blipFill>
        <p:spPr bwMode="auto">
          <a:xfrm>
            <a:off x="1066800" y="1447800"/>
            <a:ext cx="7010400" cy="44275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533400" y="1447800"/>
            <a:ext cx="1447800" cy="369332"/>
          </a:xfrm>
          <a:prstGeom prst="rect">
            <a:avLst/>
          </a:prstGeom>
          <a:noFill/>
        </p:spPr>
        <p:txBody>
          <a:bodyPr wrap="square" rtlCol="0">
            <a:spAutoFit/>
          </a:bodyPr>
          <a:lstStyle/>
          <a:p>
            <a:r>
              <a:rPr lang="en-US" b="1" dirty="0" smtClean="0">
                <a:solidFill>
                  <a:schemeClr val="tx2">
                    <a:lumMod val="75000"/>
                  </a:schemeClr>
                </a:solidFill>
              </a:rPr>
              <a:t>EXAMPLE:</a:t>
            </a:r>
            <a:endParaRPr lang="en-US" b="1" dirty="0">
              <a:solidFill>
                <a:schemeClr val="tx2">
                  <a:lumMod val="75000"/>
                </a:schemeClr>
              </a:solidFill>
            </a:endParaRPr>
          </a:p>
        </p:txBody>
      </p:sp>
    </p:spTree>
    <p:extLst>
      <p:ext uri="{BB962C8B-B14F-4D97-AF65-F5344CB8AC3E}">
        <p14:creationId xmlns:p14="http://schemas.microsoft.com/office/powerpoint/2010/main" val="333676769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47705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Dealing with Transitions</a:t>
            </a:r>
            <a:endParaRPr lang="en-US" sz="2500" b="1" i="1" dirty="0" smtClean="0">
              <a:latin typeface="Palatino Linotype" pitchFamily="18" charset="0"/>
            </a:endParaRPr>
          </a:p>
        </p:txBody>
      </p:sp>
      <p:pic>
        <p:nvPicPr>
          <p:cNvPr id="10242" name="Picture 2" descr="C:\Users\eolsen\Desktop\Emily O Workshop folder\CatDoorGIF.gif"/>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1905000" y="1133247"/>
            <a:ext cx="5848350" cy="46328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7948867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47705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Building Credibility in Local Communities</a:t>
            </a:r>
            <a:endParaRPr lang="en-US" sz="2500" b="1" i="1" dirty="0" smtClean="0">
              <a:latin typeface="Palatino Linotype" pitchFamily="18" charset="0"/>
            </a:endParaRPr>
          </a:p>
        </p:txBody>
      </p:sp>
      <p:pic>
        <p:nvPicPr>
          <p:cNvPr id="1126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13288" t="20251" r="10712"/>
          <a:stretch/>
        </p:blipFill>
        <p:spPr bwMode="auto">
          <a:xfrm>
            <a:off x="530524" y="990599"/>
            <a:ext cx="8082952" cy="45201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7191967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47705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Building Credibility in Local Communities</a:t>
            </a:r>
            <a:endParaRPr lang="en-US" sz="2500" b="1" i="1" dirty="0" smtClean="0">
              <a:latin typeface="Palatino Linotype" pitchFamily="18" charset="0"/>
            </a:endParaRPr>
          </a:p>
        </p:txBody>
      </p:sp>
      <p:pic>
        <p:nvPicPr>
          <p:cNvPr id="1229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5745" t="17262" r="23523" b="5789"/>
          <a:stretch/>
        </p:blipFill>
        <p:spPr bwMode="auto">
          <a:xfrm>
            <a:off x="1891336" y="1295400"/>
            <a:ext cx="5361328" cy="4571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5149611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343580" y="381000"/>
            <a:ext cx="8419419" cy="86177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Collaborating Before, During, and After the </a:t>
            </a:r>
            <a:r>
              <a:rPr lang="en-US" sz="2500" b="1" dirty="0" smtClean="0">
                <a:latin typeface="Palatino Linotype" pitchFamily="18" charset="0"/>
              </a:rPr>
              <a:t>NEPA</a:t>
            </a:r>
            <a:r>
              <a:rPr lang="en-US" sz="2500" b="1" dirty="0" smtClean="0">
                <a:latin typeface="Palatino Linotype" pitchFamily="18" charset="0"/>
              </a:rPr>
              <a:t> Process</a:t>
            </a:r>
            <a:endParaRPr lang="en-US" sz="2500" b="1" i="1" dirty="0" smtClean="0">
              <a:latin typeface="Palatino Linotype" pitchFamily="18" charset="0"/>
            </a:endParaRPr>
          </a:p>
        </p:txBody>
      </p:sp>
      <p:pic>
        <p:nvPicPr>
          <p:cNvPr id="13314"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23008" t="17198" r="20828" b="1986"/>
          <a:stretch/>
        </p:blipFill>
        <p:spPr bwMode="auto">
          <a:xfrm>
            <a:off x="2057400" y="1262439"/>
            <a:ext cx="6094301" cy="46735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87137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p:cNvSpPr>
          <p:nvPr/>
        </p:nvSpPr>
        <p:spPr bwMode="auto">
          <a:xfrm>
            <a:off x="228600" y="222052"/>
            <a:ext cx="8661797" cy="6483548"/>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10"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1" name="Picture 3" descr="H:\My Documents\Design\NFF logos\NFF logo.jpg"/>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08945" y="4284048"/>
            <a:ext cx="4415455" cy="1600438"/>
          </a:xfrm>
          <a:prstGeom prst="rect">
            <a:avLst/>
          </a:prstGeom>
          <a:noFill/>
        </p:spPr>
        <p:txBody>
          <a:bodyPr wrap="square" rtlCol="0">
            <a:spAutoFit/>
          </a:bodyPr>
          <a:lstStyle/>
          <a:p>
            <a:r>
              <a:rPr lang="en-US" b="1" dirty="0" smtClean="0">
                <a:latin typeface="Palatino Linotype" pitchFamily="18" charset="0"/>
              </a:rPr>
              <a:t>Emily Olsen</a:t>
            </a:r>
          </a:p>
          <a:p>
            <a:r>
              <a:rPr lang="en-US" sz="1600" dirty="0" smtClean="0">
                <a:latin typeface="Palatino Linotype" pitchFamily="18" charset="0"/>
              </a:rPr>
              <a:t>Conservation Connect Associate</a:t>
            </a:r>
          </a:p>
          <a:p>
            <a:r>
              <a:rPr lang="en-US" sz="1600" dirty="0" smtClean="0">
                <a:latin typeface="Palatino Linotype" pitchFamily="18" charset="0"/>
              </a:rPr>
              <a:t>National Forest Foundation</a:t>
            </a:r>
          </a:p>
          <a:p>
            <a:r>
              <a:rPr lang="en-US" sz="1600" dirty="0" smtClean="0">
                <a:latin typeface="Palatino Linotype" pitchFamily="18" charset="0"/>
              </a:rPr>
              <a:t>Missoula, MT</a:t>
            </a:r>
          </a:p>
          <a:p>
            <a:r>
              <a:rPr lang="en-US" sz="1600" dirty="0" smtClean="0">
                <a:latin typeface="Palatino Linotype" pitchFamily="18" charset="0"/>
              </a:rPr>
              <a:t>406.830.3369</a:t>
            </a:r>
          </a:p>
          <a:p>
            <a:r>
              <a:rPr lang="en-US" sz="1600" dirty="0" smtClean="0">
                <a:latin typeface="Palatino Linotype" pitchFamily="18" charset="0"/>
                <a:hlinkClick r:id="rId3"/>
              </a:rPr>
              <a:t>eolsen@nationalforests.org</a:t>
            </a:r>
            <a:r>
              <a:rPr lang="en-US" sz="1600" dirty="0" smtClean="0">
                <a:latin typeface="Palatino Linotype" pitchFamily="18" charset="0"/>
              </a:rPr>
              <a:t> </a:t>
            </a:r>
          </a:p>
        </p:txBody>
      </p:sp>
      <p:sp>
        <p:nvSpPr>
          <p:cNvPr id="12" name="Rounded Rectangular Callout 6"/>
          <p:cNvSpPr/>
          <p:nvPr/>
        </p:nvSpPr>
        <p:spPr>
          <a:xfrm flipH="1">
            <a:off x="588692" y="609600"/>
            <a:ext cx="3970806" cy="2337061"/>
          </a:xfrm>
          <a:custGeom>
            <a:avLst/>
            <a:gdLst>
              <a:gd name="connsiteX0" fmla="*/ 0 w 2565401"/>
              <a:gd name="connsiteY0" fmla="*/ 330207 h 1981200"/>
              <a:gd name="connsiteX1" fmla="*/ 330207 w 2565401"/>
              <a:gd name="connsiteY1" fmla="*/ 0 h 1981200"/>
              <a:gd name="connsiteX2" fmla="*/ 427567 w 2565401"/>
              <a:gd name="connsiteY2" fmla="*/ 0 h 1981200"/>
              <a:gd name="connsiteX3" fmla="*/ 427567 w 2565401"/>
              <a:gd name="connsiteY3" fmla="*/ 0 h 1981200"/>
              <a:gd name="connsiteX4" fmla="*/ 1068917 w 2565401"/>
              <a:gd name="connsiteY4" fmla="*/ 0 h 1981200"/>
              <a:gd name="connsiteX5" fmla="*/ 2235194 w 2565401"/>
              <a:gd name="connsiteY5" fmla="*/ 0 h 1981200"/>
              <a:gd name="connsiteX6" fmla="*/ 2565401 w 2565401"/>
              <a:gd name="connsiteY6" fmla="*/ 330207 h 1981200"/>
              <a:gd name="connsiteX7" fmla="*/ 2565401 w 2565401"/>
              <a:gd name="connsiteY7" fmla="*/ 1155700 h 1981200"/>
              <a:gd name="connsiteX8" fmla="*/ 2565401 w 2565401"/>
              <a:gd name="connsiteY8" fmla="*/ 1155700 h 1981200"/>
              <a:gd name="connsiteX9" fmla="*/ 2565401 w 2565401"/>
              <a:gd name="connsiteY9" fmla="*/ 1651000 h 1981200"/>
              <a:gd name="connsiteX10" fmla="*/ 2565401 w 2565401"/>
              <a:gd name="connsiteY10" fmla="*/ 1650993 h 1981200"/>
              <a:gd name="connsiteX11" fmla="*/ 2235194 w 2565401"/>
              <a:gd name="connsiteY11" fmla="*/ 1981200 h 1981200"/>
              <a:gd name="connsiteX12" fmla="*/ 1068917 w 2565401"/>
              <a:gd name="connsiteY12" fmla="*/ 1981200 h 1981200"/>
              <a:gd name="connsiteX13" fmla="*/ 426626 w 2565401"/>
              <a:gd name="connsiteY13" fmla="*/ 2305047 h 1981200"/>
              <a:gd name="connsiteX14" fmla="*/ 427567 w 2565401"/>
              <a:gd name="connsiteY14" fmla="*/ 1981200 h 1981200"/>
              <a:gd name="connsiteX15" fmla="*/ 330207 w 2565401"/>
              <a:gd name="connsiteY15" fmla="*/ 1981200 h 1981200"/>
              <a:gd name="connsiteX16" fmla="*/ 0 w 2565401"/>
              <a:gd name="connsiteY16" fmla="*/ 1650993 h 1981200"/>
              <a:gd name="connsiteX17" fmla="*/ 0 w 2565401"/>
              <a:gd name="connsiteY17" fmla="*/ 1651000 h 1981200"/>
              <a:gd name="connsiteX18" fmla="*/ 0 w 2565401"/>
              <a:gd name="connsiteY18" fmla="*/ 1155700 h 1981200"/>
              <a:gd name="connsiteX19" fmla="*/ 0 w 2565401"/>
              <a:gd name="connsiteY19" fmla="*/ 1155700 h 1981200"/>
              <a:gd name="connsiteX20" fmla="*/ 0 w 2565401"/>
              <a:gd name="connsiteY20" fmla="*/ 330207 h 1981200"/>
              <a:gd name="connsiteX0" fmla="*/ 0 w 2565401"/>
              <a:gd name="connsiteY0" fmla="*/ 330207 h 2305047"/>
              <a:gd name="connsiteX1" fmla="*/ 330207 w 2565401"/>
              <a:gd name="connsiteY1" fmla="*/ 0 h 2305047"/>
              <a:gd name="connsiteX2" fmla="*/ 427567 w 2565401"/>
              <a:gd name="connsiteY2" fmla="*/ 0 h 2305047"/>
              <a:gd name="connsiteX3" fmla="*/ 427567 w 2565401"/>
              <a:gd name="connsiteY3" fmla="*/ 0 h 2305047"/>
              <a:gd name="connsiteX4" fmla="*/ 1068917 w 2565401"/>
              <a:gd name="connsiteY4" fmla="*/ 0 h 2305047"/>
              <a:gd name="connsiteX5" fmla="*/ 2235194 w 2565401"/>
              <a:gd name="connsiteY5" fmla="*/ 0 h 2305047"/>
              <a:gd name="connsiteX6" fmla="*/ 2565401 w 2565401"/>
              <a:gd name="connsiteY6" fmla="*/ 330207 h 2305047"/>
              <a:gd name="connsiteX7" fmla="*/ 2565401 w 2565401"/>
              <a:gd name="connsiteY7" fmla="*/ 1155700 h 2305047"/>
              <a:gd name="connsiteX8" fmla="*/ 2565401 w 2565401"/>
              <a:gd name="connsiteY8" fmla="*/ 1155700 h 2305047"/>
              <a:gd name="connsiteX9" fmla="*/ 2565401 w 2565401"/>
              <a:gd name="connsiteY9" fmla="*/ 1651000 h 2305047"/>
              <a:gd name="connsiteX10" fmla="*/ 2565401 w 2565401"/>
              <a:gd name="connsiteY10" fmla="*/ 1650993 h 2305047"/>
              <a:gd name="connsiteX11" fmla="*/ 2235194 w 2565401"/>
              <a:gd name="connsiteY11" fmla="*/ 1981200 h 2305047"/>
              <a:gd name="connsiteX12" fmla="*/ 797983 w 2565401"/>
              <a:gd name="connsiteY12" fmla="*/ 1981200 h 2305047"/>
              <a:gd name="connsiteX13" fmla="*/ 426626 w 2565401"/>
              <a:gd name="connsiteY13" fmla="*/ 2305047 h 2305047"/>
              <a:gd name="connsiteX14" fmla="*/ 427567 w 2565401"/>
              <a:gd name="connsiteY14" fmla="*/ 1981200 h 2305047"/>
              <a:gd name="connsiteX15" fmla="*/ 330207 w 2565401"/>
              <a:gd name="connsiteY15" fmla="*/ 1981200 h 2305047"/>
              <a:gd name="connsiteX16" fmla="*/ 0 w 2565401"/>
              <a:gd name="connsiteY16" fmla="*/ 1650993 h 2305047"/>
              <a:gd name="connsiteX17" fmla="*/ 0 w 2565401"/>
              <a:gd name="connsiteY17" fmla="*/ 1651000 h 2305047"/>
              <a:gd name="connsiteX18" fmla="*/ 0 w 2565401"/>
              <a:gd name="connsiteY18" fmla="*/ 1155700 h 2305047"/>
              <a:gd name="connsiteX19" fmla="*/ 0 w 2565401"/>
              <a:gd name="connsiteY19" fmla="*/ 1155700 h 2305047"/>
              <a:gd name="connsiteX20" fmla="*/ 0 w 2565401"/>
              <a:gd name="connsiteY20" fmla="*/ 330207 h 2305047"/>
              <a:gd name="connsiteX0" fmla="*/ 0 w 2565401"/>
              <a:gd name="connsiteY0" fmla="*/ 330207 h 2305047"/>
              <a:gd name="connsiteX1" fmla="*/ 330207 w 2565401"/>
              <a:gd name="connsiteY1" fmla="*/ 0 h 2305047"/>
              <a:gd name="connsiteX2" fmla="*/ 427567 w 2565401"/>
              <a:gd name="connsiteY2" fmla="*/ 0 h 2305047"/>
              <a:gd name="connsiteX3" fmla="*/ 427567 w 2565401"/>
              <a:gd name="connsiteY3" fmla="*/ 0 h 2305047"/>
              <a:gd name="connsiteX4" fmla="*/ 1068917 w 2565401"/>
              <a:gd name="connsiteY4" fmla="*/ 0 h 2305047"/>
              <a:gd name="connsiteX5" fmla="*/ 2235194 w 2565401"/>
              <a:gd name="connsiteY5" fmla="*/ 0 h 2305047"/>
              <a:gd name="connsiteX6" fmla="*/ 2565401 w 2565401"/>
              <a:gd name="connsiteY6" fmla="*/ 330207 h 2305047"/>
              <a:gd name="connsiteX7" fmla="*/ 2565401 w 2565401"/>
              <a:gd name="connsiteY7" fmla="*/ 1155700 h 2305047"/>
              <a:gd name="connsiteX8" fmla="*/ 2565401 w 2565401"/>
              <a:gd name="connsiteY8" fmla="*/ 1155700 h 2305047"/>
              <a:gd name="connsiteX9" fmla="*/ 2565401 w 2565401"/>
              <a:gd name="connsiteY9" fmla="*/ 1651000 h 2305047"/>
              <a:gd name="connsiteX10" fmla="*/ 2565401 w 2565401"/>
              <a:gd name="connsiteY10" fmla="*/ 1650993 h 2305047"/>
              <a:gd name="connsiteX11" fmla="*/ 2235194 w 2565401"/>
              <a:gd name="connsiteY11" fmla="*/ 1981200 h 2305047"/>
              <a:gd name="connsiteX12" fmla="*/ 797983 w 2565401"/>
              <a:gd name="connsiteY12" fmla="*/ 1981200 h 2305047"/>
              <a:gd name="connsiteX13" fmla="*/ 426626 w 2565401"/>
              <a:gd name="connsiteY13" fmla="*/ 2305047 h 2305047"/>
              <a:gd name="connsiteX14" fmla="*/ 427567 w 2565401"/>
              <a:gd name="connsiteY14" fmla="*/ 1981200 h 2305047"/>
              <a:gd name="connsiteX15" fmla="*/ 330207 w 2565401"/>
              <a:gd name="connsiteY15" fmla="*/ 1981200 h 2305047"/>
              <a:gd name="connsiteX16" fmla="*/ 0 w 2565401"/>
              <a:gd name="connsiteY16" fmla="*/ 1650993 h 2305047"/>
              <a:gd name="connsiteX17" fmla="*/ 0 w 2565401"/>
              <a:gd name="connsiteY17" fmla="*/ 1651000 h 2305047"/>
              <a:gd name="connsiteX18" fmla="*/ 0 w 2565401"/>
              <a:gd name="connsiteY18" fmla="*/ 1155700 h 2305047"/>
              <a:gd name="connsiteX19" fmla="*/ 0 w 2565401"/>
              <a:gd name="connsiteY19" fmla="*/ 1155700 h 2305047"/>
              <a:gd name="connsiteX20" fmla="*/ 0 w 2565401"/>
              <a:gd name="connsiteY20" fmla="*/ 330207 h 2305047"/>
              <a:gd name="connsiteX0" fmla="*/ 0 w 2565401"/>
              <a:gd name="connsiteY0" fmla="*/ 330207 h 2305047"/>
              <a:gd name="connsiteX1" fmla="*/ 330207 w 2565401"/>
              <a:gd name="connsiteY1" fmla="*/ 0 h 2305047"/>
              <a:gd name="connsiteX2" fmla="*/ 427567 w 2565401"/>
              <a:gd name="connsiteY2" fmla="*/ 0 h 2305047"/>
              <a:gd name="connsiteX3" fmla="*/ 427567 w 2565401"/>
              <a:gd name="connsiteY3" fmla="*/ 0 h 2305047"/>
              <a:gd name="connsiteX4" fmla="*/ 1068917 w 2565401"/>
              <a:gd name="connsiteY4" fmla="*/ 0 h 2305047"/>
              <a:gd name="connsiteX5" fmla="*/ 2235194 w 2565401"/>
              <a:gd name="connsiteY5" fmla="*/ 0 h 2305047"/>
              <a:gd name="connsiteX6" fmla="*/ 2565401 w 2565401"/>
              <a:gd name="connsiteY6" fmla="*/ 330207 h 2305047"/>
              <a:gd name="connsiteX7" fmla="*/ 2565401 w 2565401"/>
              <a:gd name="connsiteY7" fmla="*/ 1155700 h 2305047"/>
              <a:gd name="connsiteX8" fmla="*/ 2565401 w 2565401"/>
              <a:gd name="connsiteY8" fmla="*/ 1155700 h 2305047"/>
              <a:gd name="connsiteX9" fmla="*/ 2565401 w 2565401"/>
              <a:gd name="connsiteY9" fmla="*/ 1651000 h 2305047"/>
              <a:gd name="connsiteX10" fmla="*/ 2565401 w 2565401"/>
              <a:gd name="connsiteY10" fmla="*/ 1650993 h 2305047"/>
              <a:gd name="connsiteX11" fmla="*/ 2235194 w 2565401"/>
              <a:gd name="connsiteY11" fmla="*/ 1981200 h 2305047"/>
              <a:gd name="connsiteX12" fmla="*/ 797983 w 2565401"/>
              <a:gd name="connsiteY12" fmla="*/ 1981200 h 2305047"/>
              <a:gd name="connsiteX13" fmla="*/ 426626 w 2565401"/>
              <a:gd name="connsiteY13" fmla="*/ 2305047 h 2305047"/>
              <a:gd name="connsiteX14" fmla="*/ 427567 w 2565401"/>
              <a:gd name="connsiteY14" fmla="*/ 1981200 h 2305047"/>
              <a:gd name="connsiteX15" fmla="*/ 330207 w 2565401"/>
              <a:gd name="connsiteY15" fmla="*/ 1981200 h 2305047"/>
              <a:gd name="connsiteX16" fmla="*/ 0 w 2565401"/>
              <a:gd name="connsiteY16" fmla="*/ 1650993 h 2305047"/>
              <a:gd name="connsiteX17" fmla="*/ 0 w 2565401"/>
              <a:gd name="connsiteY17" fmla="*/ 1651000 h 2305047"/>
              <a:gd name="connsiteX18" fmla="*/ 0 w 2565401"/>
              <a:gd name="connsiteY18" fmla="*/ 1155700 h 2305047"/>
              <a:gd name="connsiteX19" fmla="*/ 0 w 2565401"/>
              <a:gd name="connsiteY19" fmla="*/ 1155700 h 2305047"/>
              <a:gd name="connsiteX20" fmla="*/ 0 w 2565401"/>
              <a:gd name="connsiteY20" fmla="*/ 330207 h 2305047"/>
              <a:gd name="connsiteX0" fmla="*/ 0 w 2565401"/>
              <a:gd name="connsiteY0" fmla="*/ 330207 h 2305047"/>
              <a:gd name="connsiteX1" fmla="*/ 330207 w 2565401"/>
              <a:gd name="connsiteY1" fmla="*/ 0 h 2305047"/>
              <a:gd name="connsiteX2" fmla="*/ 427567 w 2565401"/>
              <a:gd name="connsiteY2" fmla="*/ 0 h 2305047"/>
              <a:gd name="connsiteX3" fmla="*/ 427567 w 2565401"/>
              <a:gd name="connsiteY3" fmla="*/ 0 h 2305047"/>
              <a:gd name="connsiteX4" fmla="*/ 1068917 w 2565401"/>
              <a:gd name="connsiteY4" fmla="*/ 0 h 2305047"/>
              <a:gd name="connsiteX5" fmla="*/ 2235194 w 2565401"/>
              <a:gd name="connsiteY5" fmla="*/ 0 h 2305047"/>
              <a:gd name="connsiteX6" fmla="*/ 2565401 w 2565401"/>
              <a:gd name="connsiteY6" fmla="*/ 330207 h 2305047"/>
              <a:gd name="connsiteX7" fmla="*/ 2565401 w 2565401"/>
              <a:gd name="connsiteY7" fmla="*/ 1155700 h 2305047"/>
              <a:gd name="connsiteX8" fmla="*/ 2565401 w 2565401"/>
              <a:gd name="connsiteY8" fmla="*/ 1155700 h 2305047"/>
              <a:gd name="connsiteX9" fmla="*/ 2565401 w 2565401"/>
              <a:gd name="connsiteY9" fmla="*/ 1651000 h 2305047"/>
              <a:gd name="connsiteX10" fmla="*/ 2565401 w 2565401"/>
              <a:gd name="connsiteY10" fmla="*/ 1650993 h 2305047"/>
              <a:gd name="connsiteX11" fmla="*/ 2235194 w 2565401"/>
              <a:gd name="connsiteY11" fmla="*/ 1981200 h 2305047"/>
              <a:gd name="connsiteX12" fmla="*/ 797983 w 2565401"/>
              <a:gd name="connsiteY12" fmla="*/ 1981200 h 2305047"/>
              <a:gd name="connsiteX13" fmla="*/ 426626 w 2565401"/>
              <a:gd name="connsiteY13" fmla="*/ 2305047 h 2305047"/>
              <a:gd name="connsiteX14" fmla="*/ 427567 w 2565401"/>
              <a:gd name="connsiteY14" fmla="*/ 1981200 h 2305047"/>
              <a:gd name="connsiteX15" fmla="*/ 330207 w 2565401"/>
              <a:gd name="connsiteY15" fmla="*/ 1981200 h 2305047"/>
              <a:gd name="connsiteX16" fmla="*/ 0 w 2565401"/>
              <a:gd name="connsiteY16" fmla="*/ 1650993 h 2305047"/>
              <a:gd name="connsiteX17" fmla="*/ 0 w 2565401"/>
              <a:gd name="connsiteY17" fmla="*/ 1651000 h 2305047"/>
              <a:gd name="connsiteX18" fmla="*/ 0 w 2565401"/>
              <a:gd name="connsiteY18" fmla="*/ 1155700 h 2305047"/>
              <a:gd name="connsiteX19" fmla="*/ 0 w 2565401"/>
              <a:gd name="connsiteY19" fmla="*/ 1155700 h 2305047"/>
              <a:gd name="connsiteX20" fmla="*/ 0 w 2565401"/>
              <a:gd name="connsiteY20" fmla="*/ 330207 h 2305047"/>
              <a:gd name="connsiteX0" fmla="*/ 0 w 2565401"/>
              <a:gd name="connsiteY0" fmla="*/ 330207 h 2305047"/>
              <a:gd name="connsiteX1" fmla="*/ 330207 w 2565401"/>
              <a:gd name="connsiteY1" fmla="*/ 0 h 2305047"/>
              <a:gd name="connsiteX2" fmla="*/ 427567 w 2565401"/>
              <a:gd name="connsiteY2" fmla="*/ 0 h 2305047"/>
              <a:gd name="connsiteX3" fmla="*/ 427567 w 2565401"/>
              <a:gd name="connsiteY3" fmla="*/ 0 h 2305047"/>
              <a:gd name="connsiteX4" fmla="*/ 1068917 w 2565401"/>
              <a:gd name="connsiteY4" fmla="*/ 0 h 2305047"/>
              <a:gd name="connsiteX5" fmla="*/ 2235194 w 2565401"/>
              <a:gd name="connsiteY5" fmla="*/ 0 h 2305047"/>
              <a:gd name="connsiteX6" fmla="*/ 2565401 w 2565401"/>
              <a:gd name="connsiteY6" fmla="*/ 330207 h 2305047"/>
              <a:gd name="connsiteX7" fmla="*/ 2565401 w 2565401"/>
              <a:gd name="connsiteY7" fmla="*/ 1155700 h 2305047"/>
              <a:gd name="connsiteX8" fmla="*/ 2565401 w 2565401"/>
              <a:gd name="connsiteY8" fmla="*/ 1155700 h 2305047"/>
              <a:gd name="connsiteX9" fmla="*/ 2565401 w 2565401"/>
              <a:gd name="connsiteY9" fmla="*/ 1651000 h 2305047"/>
              <a:gd name="connsiteX10" fmla="*/ 2565401 w 2565401"/>
              <a:gd name="connsiteY10" fmla="*/ 1650993 h 2305047"/>
              <a:gd name="connsiteX11" fmla="*/ 2235194 w 2565401"/>
              <a:gd name="connsiteY11" fmla="*/ 1981200 h 2305047"/>
              <a:gd name="connsiteX12" fmla="*/ 797983 w 2565401"/>
              <a:gd name="connsiteY12" fmla="*/ 1981200 h 2305047"/>
              <a:gd name="connsiteX13" fmla="*/ 426626 w 2565401"/>
              <a:gd name="connsiteY13" fmla="*/ 2305047 h 2305047"/>
              <a:gd name="connsiteX14" fmla="*/ 427567 w 2565401"/>
              <a:gd name="connsiteY14" fmla="*/ 1981200 h 2305047"/>
              <a:gd name="connsiteX15" fmla="*/ 330207 w 2565401"/>
              <a:gd name="connsiteY15" fmla="*/ 1981200 h 2305047"/>
              <a:gd name="connsiteX16" fmla="*/ 0 w 2565401"/>
              <a:gd name="connsiteY16" fmla="*/ 1650993 h 2305047"/>
              <a:gd name="connsiteX17" fmla="*/ 0 w 2565401"/>
              <a:gd name="connsiteY17" fmla="*/ 1651000 h 2305047"/>
              <a:gd name="connsiteX18" fmla="*/ 0 w 2565401"/>
              <a:gd name="connsiteY18" fmla="*/ 1155700 h 2305047"/>
              <a:gd name="connsiteX19" fmla="*/ 0 w 2565401"/>
              <a:gd name="connsiteY19" fmla="*/ 1155700 h 2305047"/>
              <a:gd name="connsiteX20" fmla="*/ 0 w 2565401"/>
              <a:gd name="connsiteY20" fmla="*/ 330207 h 23050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565401" h="2305047">
                <a:moveTo>
                  <a:pt x="0" y="330207"/>
                </a:moveTo>
                <a:cubicBezTo>
                  <a:pt x="0" y="147839"/>
                  <a:pt x="147839" y="0"/>
                  <a:pt x="330207" y="0"/>
                </a:cubicBezTo>
                <a:lnTo>
                  <a:pt x="427567" y="0"/>
                </a:lnTo>
                <a:lnTo>
                  <a:pt x="427567" y="0"/>
                </a:lnTo>
                <a:lnTo>
                  <a:pt x="1068917" y="0"/>
                </a:lnTo>
                <a:lnTo>
                  <a:pt x="2235194" y="0"/>
                </a:lnTo>
                <a:cubicBezTo>
                  <a:pt x="2417562" y="0"/>
                  <a:pt x="2565401" y="147839"/>
                  <a:pt x="2565401" y="330207"/>
                </a:cubicBezTo>
                <a:lnTo>
                  <a:pt x="2565401" y="1155700"/>
                </a:lnTo>
                <a:lnTo>
                  <a:pt x="2565401" y="1155700"/>
                </a:lnTo>
                <a:lnTo>
                  <a:pt x="2565401" y="1651000"/>
                </a:lnTo>
                <a:lnTo>
                  <a:pt x="2565401" y="1650993"/>
                </a:lnTo>
                <a:cubicBezTo>
                  <a:pt x="2565401" y="1833361"/>
                  <a:pt x="2417562" y="1981200"/>
                  <a:pt x="2235194" y="1981200"/>
                </a:cubicBezTo>
                <a:lnTo>
                  <a:pt x="797983" y="1981200"/>
                </a:lnTo>
                <a:cubicBezTo>
                  <a:pt x="576478" y="2172757"/>
                  <a:pt x="619556" y="2133598"/>
                  <a:pt x="426626" y="2305047"/>
                </a:cubicBezTo>
                <a:cubicBezTo>
                  <a:pt x="426940" y="2197098"/>
                  <a:pt x="427253" y="2089149"/>
                  <a:pt x="427567" y="1981200"/>
                </a:cubicBezTo>
                <a:lnTo>
                  <a:pt x="330207" y="1981200"/>
                </a:lnTo>
                <a:cubicBezTo>
                  <a:pt x="147839" y="1981200"/>
                  <a:pt x="0" y="1833361"/>
                  <a:pt x="0" y="1650993"/>
                </a:cubicBezTo>
                <a:lnTo>
                  <a:pt x="0" y="1651000"/>
                </a:lnTo>
                <a:lnTo>
                  <a:pt x="0" y="1155700"/>
                </a:lnTo>
                <a:lnTo>
                  <a:pt x="0" y="1155700"/>
                </a:lnTo>
                <a:lnTo>
                  <a:pt x="0" y="330207"/>
                </a:lnTo>
                <a:close/>
              </a:path>
            </a:pathLst>
          </a:cu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latin typeface="Palatino Linotype" pitchFamily="18" charset="0"/>
              </a:rPr>
              <a:t>We can also help with technology, communications, and distance-based learning!</a:t>
            </a:r>
            <a:endParaRPr lang="en-US" sz="2000" b="1" dirty="0">
              <a:latin typeface="Palatino Linotype" pitchFamily="18" charset="0"/>
            </a:endParaRPr>
          </a:p>
        </p:txBody>
      </p:sp>
      <p:sp>
        <p:nvSpPr>
          <p:cNvPr id="13" name="Oval Callout 12"/>
          <p:cNvSpPr/>
          <p:nvPr/>
        </p:nvSpPr>
        <p:spPr>
          <a:xfrm>
            <a:off x="3886200" y="3276600"/>
            <a:ext cx="2933700" cy="2380721"/>
          </a:xfrm>
          <a:prstGeom prst="wedgeEllipseCallout">
            <a:avLst/>
          </a:prstGeom>
          <a:solidFill>
            <a:schemeClr val="accent4">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latin typeface="Palatino Linotype" pitchFamily="18" charset="0"/>
              </a:rPr>
              <a:t>What would most help you or your group?</a:t>
            </a:r>
            <a:endParaRPr lang="en-US" sz="2000" b="1" dirty="0">
              <a:latin typeface="Palatino Linotype" pitchFamily="18" charset="0"/>
            </a:endParaRPr>
          </a:p>
        </p:txBody>
      </p:sp>
      <p:sp>
        <p:nvSpPr>
          <p:cNvPr id="14" name="Oval Callout 13"/>
          <p:cNvSpPr/>
          <p:nvPr/>
        </p:nvSpPr>
        <p:spPr>
          <a:xfrm flipH="1">
            <a:off x="4876800" y="516327"/>
            <a:ext cx="3506259" cy="2523606"/>
          </a:xfrm>
          <a:prstGeom prst="wedgeEllipseCallout">
            <a:avLst/>
          </a:prstGeom>
          <a:solidFill>
            <a:schemeClr val="accent6">
              <a:alpha val="80000"/>
            </a:schemeClr>
          </a:solidFill>
          <a:ln>
            <a:no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en-US" sz="2000" b="1" dirty="0" smtClean="0">
                <a:solidFill>
                  <a:schemeClr val="tx1"/>
                </a:solidFill>
                <a:latin typeface="Palatino Linotype" pitchFamily="18" charset="0"/>
              </a:rPr>
              <a:t>Has your group developed a resource, strategy, or tool that we could share?</a:t>
            </a:r>
            <a:endParaRPr lang="en-US" sz="2000" b="1" dirty="0">
              <a:solidFill>
                <a:schemeClr val="tx1"/>
              </a:solidFill>
              <a:latin typeface="Palatino Linotype" pitchFamily="18" charset="0"/>
            </a:endParaRPr>
          </a:p>
        </p:txBody>
      </p:sp>
    </p:spTree>
    <p:extLst>
      <p:ext uri="{BB962C8B-B14F-4D97-AF65-F5344CB8AC3E}">
        <p14:creationId xmlns:p14="http://schemas.microsoft.com/office/powerpoint/2010/main" val="29204436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0031" y="381000"/>
            <a:ext cx="866179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smtClean="0">
                <a:solidFill>
                  <a:srgbClr val="006350"/>
                </a:solidFill>
                <a:latin typeface="Gotham-Book"/>
              </a:rPr>
              <a:t>The </a:t>
            </a:r>
            <a:r>
              <a:rPr lang="en-US" sz="3400" b="1" dirty="0" smtClean="0">
                <a:solidFill>
                  <a:srgbClr val="006350"/>
                </a:solidFill>
                <a:latin typeface="Gotham-Book"/>
              </a:rPr>
              <a:t>NFF’s</a:t>
            </a:r>
            <a:r>
              <a:rPr lang="en-US" sz="3400" b="1" dirty="0" smtClean="0">
                <a:solidFill>
                  <a:srgbClr val="006350"/>
                </a:solidFill>
                <a:latin typeface="Gotham-Book"/>
              </a:rPr>
              <a:t> Values</a:t>
            </a:r>
            <a:endParaRPr lang="en-US" sz="3400" b="1" dirty="0">
              <a:solidFill>
                <a:srgbClr val="006350"/>
              </a:solidFill>
              <a:latin typeface="Gotham-Book"/>
            </a:endParaRPr>
          </a:p>
        </p:txBody>
      </p:sp>
      <p:sp>
        <p:nvSpPr>
          <p:cNvPr id="4100" name="Rectangle 3"/>
          <p:cNvSpPr>
            <a:spLocks noChangeArrowheads="1"/>
          </p:cNvSpPr>
          <p:nvPr/>
        </p:nvSpPr>
        <p:spPr bwMode="auto">
          <a:xfrm>
            <a:off x="457200" y="1219198"/>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defRPr/>
            </a:pPr>
            <a:r>
              <a:rPr lang="en-US" sz="1600" b="1" dirty="0" smtClean="0">
                <a:latin typeface="Palatino Linotype" pitchFamily="18" charset="0"/>
                <a:cs typeface="Arial" panose="020B0604020202020204" pitchFamily="34" charset="0"/>
              </a:rPr>
              <a:t>Unite</a:t>
            </a:r>
            <a:r>
              <a:rPr lang="en-US" sz="1600" dirty="0" smtClean="0">
                <a:latin typeface="Palatino Linotype" pitchFamily="18" charset="0"/>
                <a:cs typeface="Arial" panose="020B0604020202020204" pitchFamily="34" charset="0"/>
              </a:rPr>
              <a:t> </a:t>
            </a:r>
            <a:r>
              <a:rPr lang="en-US" sz="1600" dirty="0">
                <a:latin typeface="Palatino Linotype" pitchFamily="18" charset="0"/>
                <a:cs typeface="Arial" panose="020B0604020202020204" pitchFamily="34" charset="0"/>
              </a:rPr>
              <a:t>the power of diverse interests and communities in collaborative stewardship;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Restore</a:t>
            </a:r>
            <a:r>
              <a:rPr lang="en-US" sz="1600" dirty="0">
                <a:latin typeface="Palatino Linotype" pitchFamily="18" charset="0"/>
                <a:cs typeface="Arial" panose="020B0604020202020204" pitchFamily="34" charset="0"/>
              </a:rPr>
              <a:t> ecosystems to their natural resiliency and functions through on-the-ground conservation;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Engage</a:t>
            </a:r>
            <a:r>
              <a:rPr lang="en-US" sz="1600" dirty="0">
                <a:latin typeface="Palatino Linotype" pitchFamily="18" charset="0"/>
                <a:cs typeface="Arial" panose="020B0604020202020204" pitchFamily="34" charset="0"/>
              </a:rPr>
              <a:t> Americans, young and old, in recognizing the gifts of our National Forests and Grasslands and in caring for them;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Sustain</a:t>
            </a:r>
            <a:r>
              <a:rPr lang="en-US" sz="1600" dirty="0">
                <a:latin typeface="Palatino Linotype" pitchFamily="18" charset="0"/>
                <a:cs typeface="Arial" panose="020B0604020202020204" pitchFamily="34" charset="0"/>
              </a:rPr>
              <a:t> the commitment and ability of communities to serve as stewards by building the capacity of collaborative organizations; and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Add value </a:t>
            </a:r>
            <a:r>
              <a:rPr lang="en-US" sz="1600" dirty="0">
                <a:latin typeface="Palatino Linotype" pitchFamily="18" charset="0"/>
                <a:cs typeface="Arial" panose="020B0604020202020204" pitchFamily="34" charset="0"/>
              </a:rPr>
              <a:t>where action would not otherwise be taken. </a:t>
            </a:r>
          </a:p>
          <a:p>
            <a:pPr eaLnBrk="0" hangingPunct="0">
              <a:spcBef>
                <a:spcPct val="20000"/>
              </a:spcBef>
            </a:pPr>
            <a:endParaRPr lang="en-US" sz="1400" dirty="0">
              <a:latin typeface="Palatino Linotype" pitchFamily="18" charset="0"/>
            </a:endParaRPr>
          </a:p>
        </p:txBody>
      </p:sp>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29200" y="1371600"/>
            <a:ext cx="3531726" cy="1986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696830"/>
            <a:ext cx="3531726" cy="236031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196194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0031" y="381000"/>
            <a:ext cx="866179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smtClean="0">
                <a:solidFill>
                  <a:srgbClr val="006350"/>
                </a:solidFill>
                <a:latin typeface="Gotham-Book"/>
              </a:rPr>
              <a:t>The </a:t>
            </a:r>
            <a:r>
              <a:rPr lang="en-US" sz="3400" b="1" dirty="0" smtClean="0">
                <a:solidFill>
                  <a:srgbClr val="006350"/>
                </a:solidFill>
                <a:latin typeface="Gotham-Book"/>
              </a:rPr>
              <a:t>NFF’s</a:t>
            </a:r>
            <a:r>
              <a:rPr lang="en-US" sz="3400" b="1" dirty="0" smtClean="0">
                <a:solidFill>
                  <a:srgbClr val="006350"/>
                </a:solidFill>
                <a:latin typeface="Gotham-Book"/>
              </a:rPr>
              <a:t> Values</a:t>
            </a:r>
            <a:endParaRPr lang="en-US" sz="3400" b="1" dirty="0">
              <a:solidFill>
                <a:srgbClr val="006350"/>
              </a:solidFill>
              <a:latin typeface="Gotham-Book"/>
            </a:endParaRPr>
          </a:p>
        </p:txBody>
      </p:sp>
      <p:sp>
        <p:nvSpPr>
          <p:cNvPr id="4100" name="Rectangle 3"/>
          <p:cNvSpPr>
            <a:spLocks noChangeArrowheads="1"/>
          </p:cNvSpPr>
          <p:nvPr/>
        </p:nvSpPr>
        <p:spPr bwMode="auto">
          <a:xfrm>
            <a:off x="457200" y="1219198"/>
            <a:ext cx="43434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285750" indent="-285750">
              <a:buFont typeface="Arial" panose="020B0604020202020204" pitchFamily="34" charset="0"/>
              <a:buChar char="•"/>
              <a:defRPr/>
            </a:pPr>
            <a:r>
              <a:rPr lang="en-US" sz="1600" b="1" dirty="0" smtClean="0">
                <a:latin typeface="Palatino Linotype" pitchFamily="18" charset="0"/>
                <a:cs typeface="Arial" panose="020B0604020202020204" pitchFamily="34" charset="0"/>
              </a:rPr>
              <a:t>Unite</a:t>
            </a:r>
            <a:r>
              <a:rPr lang="en-US" sz="1600" dirty="0" smtClean="0">
                <a:latin typeface="Palatino Linotype" pitchFamily="18" charset="0"/>
                <a:cs typeface="Arial" panose="020B0604020202020204" pitchFamily="34" charset="0"/>
              </a:rPr>
              <a:t> </a:t>
            </a:r>
            <a:r>
              <a:rPr lang="en-US" sz="1600" dirty="0">
                <a:latin typeface="Palatino Linotype" pitchFamily="18" charset="0"/>
                <a:cs typeface="Arial" panose="020B0604020202020204" pitchFamily="34" charset="0"/>
              </a:rPr>
              <a:t>the power of diverse interests and communities in collaborative stewardship;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Restore</a:t>
            </a:r>
            <a:r>
              <a:rPr lang="en-US" sz="1600" dirty="0">
                <a:latin typeface="Palatino Linotype" pitchFamily="18" charset="0"/>
                <a:cs typeface="Arial" panose="020B0604020202020204" pitchFamily="34" charset="0"/>
              </a:rPr>
              <a:t> ecosystems to their natural resiliency and functions through on-the-ground conservation;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Engage</a:t>
            </a:r>
            <a:r>
              <a:rPr lang="en-US" sz="1600" dirty="0">
                <a:latin typeface="Palatino Linotype" pitchFamily="18" charset="0"/>
                <a:cs typeface="Arial" panose="020B0604020202020204" pitchFamily="34" charset="0"/>
              </a:rPr>
              <a:t> Americans, young and old, in recognizing the gifts of our National Forests and Grasslands and in caring for them;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Sustain</a:t>
            </a:r>
            <a:r>
              <a:rPr lang="en-US" sz="1600" dirty="0">
                <a:latin typeface="Palatino Linotype" pitchFamily="18" charset="0"/>
                <a:cs typeface="Arial" panose="020B0604020202020204" pitchFamily="34" charset="0"/>
              </a:rPr>
              <a:t> the commitment and ability of communities to serve as stewards by building the capacity of collaborative organizations; and </a:t>
            </a:r>
          </a:p>
          <a:p>
            <a:pPr>
              <a:defRPr/>
            </a:pPr>
            <a:endParaRPr lang="en-US" sz="1600" dirty="0">
              <a:latin typeface="Palatino Linotype" pitchFamily="18" charset="0"/>
              <a:cs typeface="Arial" panose="020B0604020202020204" pitchFamily="34" charset="0"/>
            </a:endParaRPr>
          </a:p>
          <a:p>
            <a:pPr marL="285750" indent="-285750">
              <a:buFont typeface="Arial" panose="020B0604020202020204" pitchFamily="34" charset="0"/>
              <a:buChar char="•"/>
              <a:defRPr/>
            </a:pPr>
            <a:r>
              <a:rPr lang="en-US" sz="1600" b="1" dirty="0">
                <a:latin typeface="Palatino Linotype" pitchFamily="18" charset="0"/>
                <a:cs typeface="Arial" panose="020B0604020202020204" pitchFamily="34" charset="0"/>
              </a:rPr>
              <a:t>Add value </a:t>
            </a:r>
            <a:r>
              <a:rPr lang="en-US" sz="1600" dirty="0">
                <a:latin typeface="Palatino Linotype" pitchFamily="18" charset="0"/>
                <a:cs typeface="Arial" panose="020B0604020202020204" pitchFamily="34" charset="0"/>
              </a:rPr>
              <a:t>where action would not otherwise be taken. </a:t>
            </a:r>
          </a:p>
          <a:p>
            <a:pPr eaLnBrk="0" hangingPunct="0">
              <a:spcBef>
                <a:spcPct val="20000"/>
              </a:spcBef>
            </a:pPr>
            <a:endParaRPr lang="en-US" sz="1400" dirty="0">
              <a:latin typeface="Palatino Linotype" pitchFamily="18" charset="0"/>
            </a:endParaRPr>
          </a:p>
        </p:txBody>
      </p:sp>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5029200" y="1371600"/>
            <a:ext cx="3531726" cy="1986596"/>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029200" y="3696830"/>
            <a:ext cx="3531726" cy="2360312"/>
          </a:xfrm>
          <a:prstGeom prst="rect">
            <a:avLst/>
          </a:prstGeom>
          <a:ln>
            <a:noFill/>
          </a:ln>
          <a:effectLst>
            <a:outerShdw blurRad="292100" dist="139700" dir="2700000" algn="tl" rotWithShape="0">
              <a:srgbClr val="333333">
                <a:alpha val="65000"/>
              </a:srgbClr>
            </a:outerShdw>
          </a:effectLst>
        </p:spPr>
      </p:pic>
      <p:sp>
        <p:nvSpPr>
          <p:cNvPr id="11" name="Oval 10"/>
          <p:cNvSpPr/>
          <p:nvPr/>
        </p:nvSpPr>
        <p:spPr>
          <a:xfrm>
            <a:off x="262896" y="1042060"/>
            <a:ext cx="5177455" cy="914400"/>
          </a:xfrm>
          <a:prstGeom prst="ellipse">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944783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l="16849" t="16310" b="5421"/>
          <a:stretch/>
        </p:blipFill>
        <p:spPr bwMode="auto">
          <a:xfrm>
            <a:off x="484568" y="1676400"/>
            <a:ext cx="4002914" cy="2008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4722409" y="407277"/>
            <a:ext cx="3898701" cy="6324808"/>
          </a:xfrm>
          <a:prstGeom prst="rect">
            <a:avLst/>
          </a:prstGeom>
          <a:noFill/>
        </p:spPr>
        <p:txBody>
          <a:bodyPr wrap="square" rtlCol="0">
            <a:spAutoFit/>
          </a:bodyPr>
          <a:lstStyle/>
          <a:p>
            <a:pPr marL="285750" lvl="0" indent="-285750">
              <a:buFont typeface="Arial" pitchFamily="34" charset="0"/>
              <a:buChar char="•"/>
            </a:pPr>
            <a:r>
              <a:rPr lang="en-US" sz="2000" b="1" dirty="0">
                <a:latin typeface="Palatino Linotype" pitchFamily="18" charset="0"/>
              </a:rPr>
              <a:t>Assessments, collaborative process design, facilitation and </a:t>
            </a:r>
            <a:r>
              <a:rPr lang="en-US" sz="2000" b="1" dirty="0" smtClean="0">
                <a:latin typeface="Palatino Linotype" pitchFamily="18" charset="0"/>
              </a:rPr>
              <a:t>coordination</a:t>
            </a:r>
          </a:p>
          <a:p>
            <a:pPr lvl="0"/>
            <a:endParaRPr lang="en-US" sz="500" b="1" dirty="0">
              <a:latin typeface="Palatino Linotype" pitchFamily="18" charset="0"/>
            </a:endParaRPr>
          </a:p>
          <a:p>
            <a:pPr marL="285750" lvl="0" indent="-285750">
              <a:buFont typeface="Arial" pitchFamily="34" charset="0"/>
              <a:buChar char="•"/>
            </a:pPr>
            <a:r>
              <a:rPr lang="en-US" sz="2000" b="1" dirty="0" smtClean="0">
                <a:latin typeface="Palatino Linotype" pitchFamily="18" charset="0"/>
              </a:rPr>
              <a:t>Peer </a:t>
            </a:r>
            <a:r>
              <a:rPr lang="en-US" sz="2000" b="1" dirty="0">
                <a:latin typeface="Palatino Linotype" pitchFamily="18" charset="0"/>
              </a:rPr>
              <a:t>learning sessions </a:t>
            </a:r>
            <a:endParaRPr lang="en-US" sz="2000" b="1" dirty="0" smtClean="0">
              <a:latin typeface="Palatino Linotype" pitchFamily="18" charset="0"/>
            </a:endParaRPr>
          </a:p>
          <a:p>
            <a:pPr lvl="0"/>
            <a:endParaRPr lang="en-US" sz="500" b="1" dirty="0">
              <a:latin typeface="Palatino Linotype" pitchFamily="18" charset="0"/>
            </a:endParaRPr>
          </a:p>
          <a:p>
            <a:pPr marL="285750" lvl="0" indent="-285750">
              <a:buFont typeface="Arial" pitchFamily="34" charset="0"/>
              <a:buChar char="•"/>
            </a:pPr>
            <a:r>
              <a:rPr lang="en-US" sz="2000" dirty="0">
                <a:latin typeface="Palatino Linotype" pitchFamily="18" charset="0"/>
              </a:rPr>
              <a:t>Fostering of </a:t>
            </a:r>
            <a:r>
              <a:rPr lang="en-US" sz="2000" b="1" dirty="0">
                <a:latin typeface="Palatino Linotype" pitchFamily="18" charset="0"/>
              </a:rPr>
              <a:t>peer-to-peer and community-to-agency </a:t>
            </a:r>
            <a:r>
              <a:rPr lang="en-US" sz="2000" b="1" dirty="0" smtClean="0">
                <a:latin typeface="Palatino Linotype" pitchFamily="18" charset="0"/>
              </a:rPr>
              <a:t>connections</a:t>
            </a:r>
          </a:p>
          <a:p>
            <a:pPr lvl="0"/>
            <a:endParaRPr lang="en-US" sz="500" b="1" dirty="0">
              <a:latin typeface="Palatino Linotype" pitchFamily="18" charset="0"/>
            </a:endParaRPr>
          </a:p>
          <a:p>
            <a:pPr marL="285750" lvl="0" indent="-285750">
              <a:buFont typeface="Arial" pitchFamily="34" charset="0"/>
              <a:buChar char="•"/>
            </a:pPr>
            <a:r>
              <a:rPr lang="en-US" sz="2000" dirty="0">
                <a:latin typeface="Palatino Linotype" pitchFamily="18" charset="0"/>
              </a:rPr>
              <a:t>Development of </a:t>
            </a:r>
            <a:r>
              <a:rPr lang="en-US" sz="2000" b="1" dirty="0">
                <a:latin typeface="Palatino Linotype" pitchFamily="18" charset="0"/>
              </a:rPr>
              <a:t>best practices and </a:t>
            </a:r>
            <a:r>
              <a:rPr lang="en-US" sz="2000" b="1" dirty="0" smtClean="0">
                <a:latin typeface="Palatino Linotype" pitchFamily="18" charset="0"/>
              </a:rPr>
              <a:t>tools</a:t>
            </a:r>
          </a:p>
          <a:p>
            <a:pPr marL="285750" lvl="0" indent="-285750">
              <a:buFont typeface="Arial" pitchFamily="34" charset="0"/>
              <a:buChar char="•"/>
            </a:pPr>
            <a:endParaRPr lang="en-US" sz="500" dirty="0">
              <a:latin typeface="Palatino Linotype" pitchFamily="18" charset="0"/>
            </a:endParaRPr>
          </a:p>
          <a:p>
            <a:pPr marL="285750" lvl="0" indent="-285750">
              <a:buFont typeface="Arial" pitchFamily="34" charset="0"/>
              <a:buChar char="•"/>
            </a:pPr>
            <a:r>
              <a:rPr lang="en-US" sz="2000" b="1" dirty="0">
                <a:latin typeface="Palatino Linotype" pitchFamily="18" charset="0"/>
              </a:rPr>
              <a:t>Partnering with research and academic institutions</a:t>
            </a:r>
            <a:r>
              <a:rPr lang="en-US" sz="2000" dirty="0">
                <a:latin typeface="Palatino Linotype" pitchFamily="18" charset="0"/>
              </a:rPr>
              <a:t> to support applied learning and advance the </a:t>
            </a:r>
            <a:r>
              <a:rPr lang="en-US" sz="2000" dirty="0" smtClean="0">
                <a:latin typeface="Palatino Linotype" pitchFamily="18" charset="0"/>
              </a:rPr>
              <a:t>field</a:t>
            </a:r>
          </a:p>
          <a:p>
            <a:pPr lvl="0"/>
            <a:endParaRPr lang="en-US" sz="500" dirty="0">
              <a:latin typeface="Palatino Linotype" pitchFamily="18" charset="0"/>
            </a:endParaRPr>
          </a:p>
          <a:p>
            <a:pPr marL="285750" lvl="0" indent="-285750">
              <a:buFont typeface="Arial" pitchFamily="34" charset="0"/>
              <a:buChar char="•"/>
            </a:pPr>
            <a:r>
              <a:rPr lang="en-US" sz="2000" dirty="0">
                <a:latin typeface="Palatino Linotype" pitchFamily="18" charset="0"/>
              </a:rPr>
              <a:t>Convening of </a:t>
            </a:r>
            <a:r>
              <a:rPr lang="en-US" sz="2000" b="1" dirty="0">
                <a:latin typeface="Palatino Linotype" pitchFamily="18" charset="0"/>
              </a:rPr>
              <a:t>face-to-face workshops</a:t>
            </a:r>
            <a:r>
              <a:rPr lang="en-US" sz="2000" dirty="0">
                <a:latin typeface="Palatino Linotype" pitchFamily="18" charset="0"/>
              </a:rPr>
              <a:t> </a:t>
            </a:r>
            <a:endParaRPr lang="en-US" sz="2000" dirty="0" smtClean="0">
              <a:latin typeface="Palatino Linotype" pitchFamily="18" charset="0"/>
            </a:endParaRPr>
          </a:p>
          <a:p>
            <a:pPr lvl="0"/>
            <a:endParaRPr lang="en-US" sz="500" dirty="0" smtClean="0">
              <a:latin typeface="Palatino Linotype" pitchFamily="18" charset="0"/>
            </a:endParaRPr>
          </a:p>
          <a:p>
            <a:pPr marL="285750" lvl="0" indent="-285750">
              <a:buFont typeface="Arial" pitchFamily="34" charset="0"/>
              <a:buChar char="•"/>
            </a:pPr>
            <a:r>
              <a:rPr lang="en-US" sz="2000" b="1" dirty="0" smtClean="0">
                <a:latin typeface="Palatino Linotype" pitchFamily="18" charset="0"/>
              </a:rPr>
              <a:t>Building the </a:t>
            </a:r>
            <a:r>
              <a:rPr lang="en-US" sz="2000" b="1" dirty="0">
                <a:latin typeface="Palatino Linotype" pitchFamily="18" charset="0"/>
              </a:rPr>
              <a:t>organizational capacity</a:t>
            </a:r>
            <a:r>
              <a:rPr lang="en-US" sz="2000" dirty="0">
                <a:latin typeface="Palatino Linotype" pitchFamily="18" charset="0"/>
              </a:rPr>
              <a:t> of collaborative </a:t>
            </a:r>
            <a:r>
              <a:rPr lang="en-US" sz="2000" dirty="0" smtClean="0">
                <a:latin typeface="Palatino Linotype" pitchFamily="18" charset="0"/>
              </a:rPr>
              <a:t>groups</a:t>
            </a:r>
            <a:endParaRPr lang="en-US" sz="2000" dirty="0">
              <a:latin typeface="Palatino Linotype" pitchFamily="18" charset="0"/>
            </a:endParaRPr>
          </a:p>
        </p:txBody>
      </p:sp>
      <p:pic>
        <p:nvPicPr>
          <p:cNvPr id="11" name="Picture 3" descr="S:\Conservation\Conservation Connect\Con Con Communications\Conservation Connect Branding\Conservation.Connect.gif"/>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8945" y="381001"/>
            <a:ext cx="2815255" cy="10319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958692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 calcmode="lin" valueType="num">
                                      <p:cBhvr additive="base">
                                        <p:cTn id="7" dur="500" fill="hold"/>
                                        <p:tgtEl>
                                          <p:spTgt spid="2">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2">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 calcmode="lin" valueType="num">
                                      <p:cBhvr additive="base">
                                        <p:cTn id="13" dur="500" fill="hold"/>
                                        <p:tgtEl>
                                          <p:spTgt spid="2">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2">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 calcmode="lin" valueType="num">
                                      <p:cBhvr additive="base">
                                        <p:cTn id="19" dur="500" fill="hold"/>
                                        <p:tgtEl>
                                          <p:spTgt spid="2">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2">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 calcmode="lin" valueType="num">
                                      <p:cBhvr additive="base">
                                        <p:cTn id="25" dur="500" fill="hold"/>
                                        <p:tgtEl>
                                          <p:spTgt spid="2">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2">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 calcmode="lin" valueType="num">
                                      <p:cBhvr additive="base">
                                        <p:cTn id="31" dur="500" fill="hold"/>
                                        <p:tgtEl>
                                          <p:spTgt spid="2">
                                            <p:txEl>
                                              <p:pRg st="8" end="8"/>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2">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 calcmode="lin" valueType="num">
                                      <p:cBhvr additive="base">
                                        <p:cTn id="37" dur="500" fill="hold"/>
                                        <p:tgtEl>
                                          <p:spTgt spid="2">
                                            <p:txEl>
                                              <p:pRg st="10" end="10"/>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2">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 calcmode="lin" valueType="num">
                                      <p:cBhvr additive="base">
                                        <p:cTn id="43" dur="500" fill="hold"/>
                                        <p:tgtEl>
                                          <p:spTgt spid="2">
                                            <p:txEl>
                                              <p:pRg st="12" end="12"/>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2">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3" descr="S:\Conservation\Conservation Connect\Con Con Communications\Conservation Connect Branding\Conservation.Connect.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8945" y="381001"/>
            <a:ext cx="2815255" cy="1031972"/>
          </a:xfrm>
          <a:prstGeom prst="rect">
            <a:avLst/>
          </a:prstGeom>
          <a:noFill/>
          <a:extLst>
            <a:ext uri="{909E8E84-426E-40DD-AFC4-6F175D3DCCD1}">
              <a14:hiddenFill xmlns:a14="http://schemas.microsoft.com/office/drawing/2010/main">
                <a:solidFill>
                  <a:srgbClr val="FFFFFF"/>
                </a:solidFill>
              </a14:hiddenFill>
            </a:ext>
          </a:extLst>
        </p:spPr>
      </p:pic>
      <p:sp>
        <p:nvSpPr>
          <p:cNvPr id="12" name="Hexagon 11"/>
          <p:cNvSpPr/>
          <p:nvPr/>
        </p:nvSpPr>
        <p:spPr>
          <a:xfrm>
            <a:off x="1295401" y="1828800"/>
            <a:ext cx="2441960" cy="1858527"/>
          </a:xfrm>
          <a:prstGeom prst="hexagon">
            <a:avLst/>
          </a:prstGeom>
          <a:solidFill>
            <a:schemeClr val="accent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r>
              <a:rPr lang="en-US" b="1" dirty="0" smtClean="0">
                <a:latin typeface="Palatino Linotype" pitchFamily="18" charset="0"/>
              </a:rPr>
              <a:t>Direct work with collaborative groups</a:t>
            </a:r>
            <a:endParaRPr lang="en-US" b="1" dirty="0">
              <a:latin typeface="Palatino Linotype" pitchFamily="18" charset="0"/>
            </a:endParaRPr>
          </a:p>
        </p:txBody>
      </p:sp>
      <p:sp>
        <p:nvSpPr>
          <p:cNvPr id="13" name="Hexagon 12"/>
          <p:cNvSpPr/>
          <p:nvPr/>
        </p:nvSpPr>
        <p:spPr>
          <a:xfrm>
            <a:off x="3351021" y="2832738"/>
            <a:ext cx="2441960" cy="1858527"/>
          </a:xfrm>
          <a:prstGeom prst="hexagon">
            <a:avLst/>
          </a:prstGeom>
          <a:solidFill>
            <a:srgbClr val="EC44B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2000" b="1" dirty="0" smtClean="0">
                <a:latin typeface="Palatino Linotype" pitchFamily="18" charset="0"/>
              </a:rPr>
              <a:t>IDEAS FROM YOU!</a:t>
            </a:r>
            <a:endParaRPr lang="en-US" sz="2000" b="1" dirty="0">
              <a:latin typeface="Palatino Linotype" pitchFamily="18" charset="0"/>
            </a:endParaRPr>
          </a:p>
        </p:txBody>
      </p:sp>
      <p:sp>
        <p:nvSpPr>
          <p:cNvPr id="14" name="Hexagon 13"/>
          <p:cNvSpPr/>
          <p:nvPr/>
        </p:nvSpPr>
        <p:spPr>
          <a:xfrm>
            <a:off x="1295400" y="3843790"/>
            <a:ext cx="2441960" cy="1858527"/>
          </a:xfrm>
          <a:prstGeom prst="hexagon">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b="1" dirty="0" smtClean="0">
                <a:latin typeface="Palatino Linotype" pitchFamily="18" charset="0"/>
              </a:rPr>
              <a:t>Requests from collaborators, the Forest Service, others</a:t>
            </a:r>
            <a:endParaRPr lang="en-US" b="1" dirty="0">
              <a:latin typeface="Palatino Linotype" pitchFamily="18" charset="0"/>
            </a:endParaRPr>
          </a:p>
        </p:txBody>
      </p:sp>
      <p:sp>
        <p:nvSpPr>
          <p:cNvPr id="15" name="Hexagon 14"/>
          <p:cNvSpPr/>
          <p:nvPr/>
        </p:nvSpPr>
        <p:spPr>
          <a:xfrm>
            <a:off x="5406641" y="1828800"/>
            <a:ext cx="2441960" cy="1858527"/>
          </a:xfrm>
          <a:prstGeom prst="hexagon">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2000" b="1" dirty="0" smtClean="0">
                <a:latin typeface="Palatino Linotype" pitchFamily="18" charset="0"/>
              </a:rPr>
              <a:t>Proposals from the field</a:t>
            </a:r>
            <a:endParaRPr lang="en-US" sz="2000" b="1" dirty="0">
              <a:latin typeface="Palatino Linotype" pitchFamily="18" charset="0"/>
            </a:endParaRPr>
          </a:p>
        </p:txBody>
      </p:sp>
      <p:sp>
        <p:nvSpPr>
          <p:cNvPr id="16" name="Hexagon 15"/>
          <p:cNvSpPr/>
          <p:nvPr/>
        </p:nvSpPr>
        <p:spPr>
          <a:xfrm>
            <a:off x="5406641" y="3843789"/>
            <a:ext cx="2441960" cy="1858527"/>
          </a:xfrm>
          <a:prstGeom prst="hexagon">
            <a:avLst/>
          </a:prstGeom>
          <a:solidFill>
            <a:schemeClr val="accent6">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1" spcCol="0" rtlCol="0" fromWordArt="0" anchor="t" anchorCtr="0" forceAA="0" compatLnSpc="1">
            <a:prstTxWarp prst="textNoShape">
              <a:avLst/>
            </a:prstTxWarp>
            <a:noAutofit/>
          </a:bodyPr>
          <a:lstStyle/>
          <a:p>
            <a:pPr algn="ctr"/>
            <a:r>
              <a:rPr lang="en-US" sz="2000" b="1" dirty="0" smtClean="0">
                <a:latin typeface="Palatino Linotype" pitchFamily="18" charset="0"/>
              </a:rPr>
              <a:t>NFF staff ideas</a:t>
            </a:r>
            <a:endParaRPr lang="en-US" sz="2000" b="1" dirty="0">
              <a:latin typeface="Palatino Linotype" pitchFamily="18" charset="0"/>
            </a:endParaRPr>
          </a:p>
        </p:txBody>
      </p:sp>
    </p:spTree>
    <p:extLst>
      <p:ext uri="{BB962C8B-B14F-4D97-AF65-F5344CB8AC3E}">
        <p14:creationId xmlns:p14="http://schemas.microsoft.com/office/powerpoint/2010/main" val="1444635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6"/>
                                        </p:tgtEl>
                                        <p:attrNameLst>
                                          <p:attrName>style.visibility</p:attrName>
                                        </p:attrNameLst>
                                      </p:cBhvr>
                                      <p:to>
                                        <p:strVal val="visible"/>
                                      </p:to>
                                    </p:set>
                                    <p:animEffect transition="in" filter="fade">
                                      <p:cBhvr>
                                        <p:cTn id="22" dur="500"/>
                                        <p:tgtEl>
                                          <p:spTgt spid="16"/>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0031" y="381000"/>
            <a:ext cx="866179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smtClean="0">
                <a:solidFill>
                  <a:srgbClr val="006350"/>
                </a:solidFill>
                <a:latin typeface="Gotham-Book"/>
              </a:rPr>
              <a:t>Website: Collaboration Tools Search</a:t>
            </a:r>
            <a:endParaRPr lang="en-US" sz="3400" b="1" dirty="0">
              <a:solidFill>
                <a:srgbClr val="006350"/>
              </a:solidFill>
              <a:latin typeface="Gotham-Book"/>
            </a:endParaRPr>
          </a:p>
        </p:txBody>
      </p:sp>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pic>
        <p:nvPicPr>
          <p:cNvPr id="5122"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498" t="12251" r="12429" b="4112"/>
          <a:stretch/>
        </p:blipFill>
        <p:spPr bwMode="auto">
          <a:xfrm>
            <a:off x="381000" y="1066800"/>
            <a:ext cx="7848600" cy="448094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10200" y="6114654"/>
            <a:ext cx="3276600" cy="369332"/>
          </a:xfrm>
          <a:prstGeom prst="rect">
            <a:avLst/>
          </a:prstGeom>
          <a:noFill/>
        </p:spPr>
        <p:txBody>
          <a:bodyPr wrap="square" rtlCol="0">
            <a:spAutoFit/>
          </a:bodyPr>
          <a:lstStyle/>
          <a:p>
            <a:pPr algn="r"/>
            <a:r>
              <a:rPr lang="en-US" b="1" dirty="0" smtClean="0">
                <a:latin typeface="Palatino Linotype" pitchFamily="18" charset="0"/>
              </a:rPr>
              <a:t>www.nationalforests.org</a:t>
            </a:r>
            <a:r>
              <a:rPr lang="en-US" dirty="0" smtClean="0"/>
              <a:t> </a:t>
            </a:r>
            <a:endParaRPr lang="en-US" dirty="0"/>
          </a:p>
        </p:txBody>
      </p:sp>
    </p:spTree>
    <p:extLst>
      <p:ext uri="{BB962C8B-B14F-4D97-AF65-F5344CB8AC3E}">
        <p14:creationId xmlns:p14="http://schemas.microsoft.com/office/powerpoint/2010/main" val="42051788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0031" y="381000"/>
            <a:ext cx="866179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smtClean="0">
                <a:solidFill>
                  <a:srgbClr val="006350"/>
                </a:solidFill>
                <a:latin typeface="Gotham-Book"/>
              </a:rPr>
              <a:t>Website: Collaboration Tools Search</a:t>
            </a:r>
            <a:endParaRPr lang="en-US" sz="3400" b="1" dirty="0">
              <a:solidFill>
                <a:srgbClr val="006350"/>
              </a:solidFill>
              <a:latin typeface="Gotham-Book"/>
            </a:endParaRPr>
          </a:p>
        </p:txBody>
      </p:sp>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pic>
        <p:nvPicPr>
          <p:cNvPr id="6146"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9956" t="14258" r="9742" b="3400"/>
          <a:stretch/>
        </p:blipFill>
        <p:spPr bwMode="auto">
          <a:xfrm>
            <a:off x="609599" y="1078675"/>
            <a:ext cx="8205087" cy="4483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extBox 10"/>
          <p:cNvSpPr txBox="1"/>
          <p:nvPr/>
        </p:nvSpPr>
        <p:spPr>
          <a:xfrm>
            <a:off x="5410200" y="6114654"/>
            <a:ext cx="3276600" cy="369332"/>
          </a:xfrm>
          <a:prstGeom prst="rect">
            <a:avLst/>
          </a:prstGeom>
          <a:noFill/>
        </p:spPr>
        <p:txBody>
          <a:bodyPr wrap="square" rtlCol="0">
            <a:spAutoFit/>
          </a:bodyPr>
          <a:lstStyle/>
          <a:p>
            <a:pPr algn="r"/>
            <a:r>
              <a:rPr lang="en-US" b="1" dirty="0" smtClean="0">
                <a:latin typeface="Palatino Linotype" pitchFamily="18" charset="0"/>
              </a:rPr>
              <a:t>www.nationalforests.org</a:t>
            </a:r>
            <a:r>
              <a:rPr lang="en-US" dirty="0" smtClean="0"/>
              <a:t> </a:t>
            </a:r>
            <a:endParaRPr lang="en-US" dirty="0"/>
          </a:p>
        </p:txBody>
      </p:sp>
    </p:spTree>
    <p:extLst>
      <p:ext uri="{BB962C8B-B14F-4D97-AF65-F5344CB8AC3E}">
        <p14:creationId xmlns:p14="http://schemas.microsoft.com/office/powerpoint/2010/main" val="296887927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ChangeArrowheads="1"/>
          </p:cNvSpPr>
          <p:nvPr/>
        </p:nvSpPr>
        <p:spPr bwMode="auto">
          <a:xfrm>
            <a:off x="250031" y="381000"/>
            <a:ext cx="8661797"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p>
            <a:pPr algn="ctr"/>
            <a:r>
              <a:rPr lang="en-US" sz="3400" b="1" dirty="0" smtClean="0">
                <a:solidFill>
                  <a:srgbClr val="006350"/>
                </a:solidFill>
                <a:latin typeface="Gotham-Book"/>
              </a:rPr>
              <a:t>We’ve All Been There: Common Hurdles</a:t>
            </a:r>
            <a:endParaRPr lang="en-US" sz="3400" b="1" dirty="0">
              <a:solidFill>
                <a:srgbClr val="006350"/>
              </a:solidFill>
              <a:latin typeface="Gotham-Book"/>
            </a:endParaRPr>
          </a:p>
        </p:txBody>
      </p:sp>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2" name="TextBox 1"/>
          <p:cNvSpPr txBox="1"/>
          <p:nvPr/>
        </p:nvSpPr>
        <p:spPr>
          <a:xfrm>
            <a:off x="581024" y="1160166"/>
            <a:ext cx="8181976" cy="1446550"/>
          </a:xfrm>
          <a:prstGeom prst="rect">
            <a:avLst/>
          </a:prstGeom>
          <a:noFill/>
        </p:spPr>
        <p:txBody>
          <a:bodyPr wrap="square" rtlCol="0">
            <a:spAutoFit/>
          </a:bodyPr>
          <a:lstStyle/>
          <a:p>
            <a:pPr marL="285750" indent="-285750">
              <a:buFont typeface="Wingdings" pitchFamily="2" charset="2"/>
              <a:buChar char="ü"/>
            </a:pPr>
            <a:r>
              <a:rPr lang="en-US" sz="2200" dirty="0" smtClean="0">
                <a:latin typeface="Palatino Linotype" pitchFamily="18" charset="0"/>
              </a:rPr>
              <a:t>Measuring Success (and identifying areas for improvement)</a:t>
            </a:r>
          </a:p>
          <a:p>
            <a:pPr marL="285750" indent="-285750">
              <a:buFont typeface="Wingdings" pitchFamily="2" charset="2"/>
              <a:buChar char="ü"/>
            </a:pPr>
            <a:r>
              <a:rPr lang="en-US" sz="2200" b="1" dirty="0" smtClean="0">
                <a:solidFill>
                  <a:schemeClr val="accent1">
                    <a:lumMod val="75000"/>
                  </a:schemeClr>
                </a:solidFill>
                <a:latin typeface="Palatino Linotype" pitchFamily="18" charset="0"/>
              </a:rPr>
              <a:t>Dealing with Transitions</a:t>
            </a:r>
          </a:p>
          <a:p>
            <a:pPr marL="285750" indent="-285750">
              <a:buFont typeface="Wingdings" pitchFamily="2" charset="2"/>
              <a:buChar char="ü"/>
            </a:pPr>
            <a:r>
              <a:rPr lang="en-US" sz="2200" dirty="0" smtClean="0">
                <a:latin typeface="Palatino Linotype" pitchFamily="18" charset="0"/>
              </a:rPr>
              <a:t>Building Credibility in Local Communities</a:t>
            </a:r>
          </a:p>
          <a:p>
            <a:pPr marL="285750" indent="-285750">
              <a:buFont typeface="Wingdings" pitchFamily="2" charset="2"/>
              <a:buChar char="ü"/>
            </a:pPr>
            <a:r>
              <a:rPr lang="en-US" sz="2200" b="1" dirty="0" smtClean="0">
                <a:solidFill>
                  <a:schemeClr val="accent1">
                    <a:lumMod val="75000"/>
                  </a:schemeClr>
                </a:solidFill>
                <a:latin typeface="Palatino Linotype" pitchFamily="18" charset="0"/>
              </a:rPr>
              <a:t>Collaborating Before, During, and After the </a:t>
            </a:r>
            <a:r>
              <a:rPr lang="en-US" sz="2200" b="1" dirty="0" smtClean="0">
                <a:solidFill>
                  <a:schemeClr val="accent1">
                    <a:lumMod val="75000"/>
                  </a:schemeClr>
                </a:solidFill>
                <a:latin typeface="Palatino Linotype" pitchFamily="18" charset="0"/>
              </a:rPr>
              <a:t>NEPA</a:t>
            </a:r>
            <a:r>
              <a:rPr lang="en-US" sz="2200" b="1" dirty="0" smtClean="0">
                <a:solidFill>
                  <a:schemeClr val="accent1">
                    <a:lumMod val="75000"/>
                  </a:schemeClr>
                </a:solidFill>
                <a:latin typeface="Palatino Linotype" pitchFamily="18" charset="0"/>
              </a:rPr>
              <a:t> Process</a:t>
            </a:r>
            <a:endParaRPr lang="en-US" sz="2200" b="1" dirty="0">
              <a:solidFill>
                <a:schemeClr val="accent1">
                  <a:lumMod val="75000"/>
                </a:schemeClr>
              </a:solidFill>
              <a:latin typeface="Palatino Linotype" pitchFamily="18" charset="0"/>
            </a:endParaRPr>
          </a:p>
        </p:txBody>
      </p:sp>
      <p:pic>
        <p:nvPicPr>
          <p:cNvPr id="1026" name="Picture 2" descr="\\nff-sbs\Users Shares\eolsen\My Documents\My Pictures\collaboration h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8844" y="2660587"/>
            <a:ext cx="4786313" cy="385407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52007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3"/>
          <p:cNvSpPr>
            <a:spLocks/>
          </p:cNvSpPr>
          <p:nvPr/>
        </p:nvSpPr>
        <p:spPr bwMode="auto">
          <a:xfrm>
            <a:off x="236176" y="228600"/>
            <a:ext cx="8661797" cy="6442174"/>
          </a:xfrm>
          <a:prstGeom prst="rect">
            <a:avLst/>
          </a:prstGeom>
          <a:noFill/>
          <a:ln w="19050">
            <a:solidFill>
              <a:srgbClr val="22574F"/>
            </a:solidFill>
            <a:miter lim="800000"/>
            <a:headEnd/>
            <a:tailEnd/>
          </a:ln>
          <a:extLst>
            <a:ext uri="{909E8E84-426E-40DD-AFC4-6F175D3DCCD1}">
              <a14:hiddenFill xmlns:a14="http://schemas.microsoft.com/office/drawing/2010/main">
                <a:solidFill>
                  <a:srgbClr val="FFFFFF"/>
                </a:solidFill>
              </a14:hiddenFill>
            </a:ext>
          </a:extLst>
        </p:spPr>
        <p:txBody>
          <a:bodyPr lIns="0" tIns="0" rIns="0" bIns="0"/>
          <a:lstStyle/>
          <a:p>
            <a:endParaRPr lang="en-US" dirty="0"/>
          </a:p>
        </p:txBody>
      </p:sp>
      <p:sp>
        <p:nvSpPr>
          <p:cNvPr id="9" name="TextBox 1"/>
          <p:cNvSpPr txBox="1">
            <a:spLocks noChangeArrowheads="1"/>
          </p:cNvSpPr>
          <p:nvPr/>
        </p:nvSpPr>
        <p:spPr bwMode="auto">
          <a:xfrm>
            <a:off x="1543050" y="6253798"/>
            <a:ext cx="1885950" cy="230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3600">
                <a:solidFill>
                  <a:schemeClr val="tx1"/>
                </a:solidFill>
                <a:latin typeface="Palatino Linotype" pitchFamily="18" charset="0"/>
              </a:defRPr>
            </a:lvl1pPr>
            <a:lvl2pPr marL="742950" indent="-285750" eaLnBrk="0" hangingPunct="0">
              <a:defRPr sz="3600">
                <a:solidFill>
                  <a:schemeClr val="tx1"/>
                </a:solidFill>
                <a:latin typeface="Palatino Linotype" pitchFamily="18" charset="0"/>
              </a:defRPr>
            </a:lvl2pPr>
            <a:lvl3pPr marL="1143000" indent="-228600" eaLnBrk="0" hangingPunct="0">
              <a:defRPr sz="3600">
                <a:solidFill>
                  <a:schemeClr val="tx1"/>
                </a:solidFill>
                <a:latin typeface="Palatino Linotype" pitchFamily="18" charset="0"/>
              </a:defRPr>
            </a:lvl3pPr>
            <a:lvl4pPr marL="1600200" indent="-228600" eaLnBrk="0" hangingPunct="0">
              <a:defRPr sz="3600">
                <a:solidFill>
                  <a:schemeClr val="tx1"/>
                </a:solidFill>
                <a:latin typeface="Palatino Linotype" pitchFamily="18" charset="0"/>
              </a:defRPr>
            </a:lvl4pPr>
            <a:lvl5pPr marL="2057400" indent="-228600" eaLnBrk="0" hangingPunct="0">
              <a:defRPr sz="3600">
                <a:solidFill>
                  <a:schemeClr val="tx1"/>
                </a:solidFill>
                <a:latin typeface="Palatino Linotype" pitchFamily="18" charset="0"/>
              </a:defRPr>
            </a:lvl5pPr>
            <a:lvl6pPr marL="2514600" indent="-228600" eaLnBrk="0" fontAlgn="base" hangingPunct="0">
              <a:spcBef>
                <a:spcPct val="0"/>
              </a:spcBef>
              <a:spcAft>
                <a:spcPct val="0"/>
              </a:spcAft>
              <a:defRPr sz="3600">
                <a:solidFill>
                  <a:schemeClr val="tx1"/>
                </a:solidFill>
                <a:latin typeface="Palatino Linotype" pitchFamily="18" charset="0"/>
              </a:defRPr>
            </a:lvl6pPr>
            <a:lvl7pPr marL="2971800" indent="-228600" eaLnBrk="0" fontAlgn="base" hangingPunct="0">
              <a:spcBef>
                <a:spcPct val="0"/>
              </a:spcBef>
              <a:spcAft>
                <a:spcPct val="0"/>
              </a:spcAft>
              <a:defRPr sz="3600">
                <a:solidFill>
                  <a:schemeClr val="tx1"/>
                </a:solidFill>
                <a:latin typeface="Palatino Linotype" pitchFamily="18" charset="0"/>
              </a:defRPr>
            </a:lvl7pPr>
            <a:lvl8pPr marL="3429000" indent="-228600" eaLnBrk="0" fontAlgn="base" hangingPunct="0">
              <a:spcBef>
                <a:spcPct val="0"/>
              </a:spcBef>
              <a:spcAft>
                <a:spcPct val="0"/>
              </a:spcAft>
              <a:defRPr sz="3600">
                <a:solidFill>
                  <a:schemeClr val="tx1"/>
                </a:solidFill>
                <a:latin typeface="Palatino Linotype" pitchFamily="18" charset="0"/>
              </a:defRPr>
            </a:lvl8pPr>
            <a:lvl9pPr marL="3886200" indent="-228600" eaLnBrk="0" fontAlgn="base" hangingPunct="0">
              <a:spcBef>
                <a:spcPct val="0"/>
              </a:spcBef>
              <a:spcAft>
                <a:spcPct val="0"/>
              </a:spcAft>
              <a:defRPr sz="3600">
                <a:solidFill>
                  <a:schemeClr val="tx1"/>
                </a:solidFill>
                <a:latin typeface="Palatino Linotype" pitchFamily="18" charset="0"/>
              </a:defRPr>
            </a:lvl9pPr>
          </a:lstStyle>
          <a:p>
            <a:pPr eaLnBrk="1" hangingPunct="1"/>
            <a:r>
              <a:rPr lang="en-US" sz="900" b="1" i="1" dirty="0"/>
              <a:t>Protecting America’s Backyard</a:t>
            </a:r>
          </a:p>
        </p:txBody>
      </p:sp>
      <p:pic>
        <p:nvPicPr>
          <p:cNvPr id="10" name="Picture 3" descr="H:\My Documents\Design\NFF logos\NFF logo.jpg"/>
          <p:cNvPicPr>
            <a:picLocks noChangeAspect="1" noChangeArrowheads="1"/>
          </p:cNvPicPr>
          <p:nvPr/>
        </p:nvPicPr>
        <p:blipFill>
          <a:blip r:embed="rId3" cstate="print">
            <a:extLst>
              <a:ext uri="{28A0092B-C50C-407E-A947-70E740481C1C}">
                <a14:useLocalDpi xmlns:a14="http://schemas.microsoft.com/office/drawing/2010/main"/>
              </a:ext>
            </a:extLst>
          </a:blip>
          <a:srcRect/>
          <a:stretch>
            <a:fillRect/>
          </a:stretch>
        </p:blipFill>
        <p:spPr bwMode="auto">
          <a:xfrm>
            <a:off x="308945" y="5929018"/>
            <a:ext cx="1291255" cy="613346"/>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343580" y="381000"/>
            <a:ext cx="8419419" cy="861774"/>
          </a:xfrm>
          <a:prstGeom prst="rect">
            <a:avLst/>
          </a:prstGeom>
          <a:noFill/>
        </p:spPr>
        <p:txBody>
          <a:bodyPr wrap="square" rtlCol="0">
            <a:spAutoFit/>
          </a:bodyPr>
          <a:lstStyle/>
          <a:p>
            <a:pPr marL="285750" indent="-285750">
              <a:buFont typeface="Wingdings" pitchFamily="2" charset="2"/>
              <a:buChar char="ü"/>
            </a:pPr>
            <a:r>
              <a:rPr lang="en-US" sz="2500" b="1" dirty="0" smtClean="0">
                <a:latin typeface="Palatino Linotype" pitchFamily="18" charset="0"/>
              </a:rPr>
              <a:t>Measuring Success </a:t>
            </a:r>
            <a:r>
              <a:rPr lang="en-US" sz="2500" b="1" i="1" dirty="0" smtClean="0">
                <a:latin typeface="Palatino Linotype" pitchFamily="18" charset="0"/>
              </a:rPr>
              <a:t>(and identifying areas for improvement)</a:t>
            </a:r>
          </a:p>
        </p:txBody>
      </p:sp>
      <p:pic>
        <p:nvPicPr>
          <p:cNvPr id="7170"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8414" t="7508" r="10533" b="12326"/>
          <a:stretch/>
        </p:blipFill>
        <p:spPr bwMode="auto">
          <a:xfrm>
            <a:off x="685800" y="1447800"/>
            <a:ext cx="7848600" cy="41370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2159363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4578</TotalTime>
  <Words>1002</Words>
  <Application>Microsoft Office PowerPoint</Application>
  <PresentationFormat>On-screen Show (4:3)</PresentationFormat>
  <Paragraphs>92</Paragraphs>
  <Slides>19</Slides>
  <Notes>17</Notes>
  <HiddenSlides>0</HiddenSlides>
  <MMClips>0</MMClips>
  <ScaleCrop>false</ScaleCrop>
  <HeadingPairs>
    <vt:vector size="4" baseType="variant">
      <vt:variant>
        <vt:lpstr>Theme</vt:lpstr>
      </vt:variant>
      <vt:variant>
        <vt:i4>1</vt:i4>
      </vt:variant>
      <vt:variant>
        <vt:lpstr>Slide Titles</vt:lpstr>
      </vt:variant>
      <vt:variant>
        <vt:i4>19</vt:i4>
      </vt:variant>
    </vt:vector>
  </HeadingPairs>
  <TitlesOfParts>
    <vt:vector size="20"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Hannah Ettema</dc:creator>
  <cp:lastModifiedBy>Emily Olsen</cp:lastModifiedBy>
  <cp:revision>183</cp:revision>
  <cp:lastPrinted>2012-02-03T14:30:00Z</cp:lastPrinted>
  <dcterms:created xsi:type="dcterms:W3CDTF">2012-01-11T21:39:46Z</dcterms:created>
  <dcterms:modified xsi:type="dcterms:W3CDTF">2016-04-23T19:26:53Z</dcterms:modified>
</cp:coreProperties>
</file>