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58" r:id="rId6"/>
    <p:sldId id="256" r:id="rId7"/>
    <p:sldId id="262" r:id="rId8"/>
    <p:sldId id="263" r:id="rId9"/>
    <p:sldId id="266" r:id="rId10"/>
    <p:sldId id="264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B14F-0C15-49C3-A97D-49E765B5D90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E29C5-18DF-4DD6-BF10-EA3B53235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4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This presentation differs from the draft that Michelle and Sheryl saw at the FWCC meeting earlier this week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 previous version did not fully convey my message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 not misunderstand my requests in this presentation. I still fully support the counties who have passed resolutions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 ask the FS to fully consider the counties requests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9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Map Committee: Hugh Irwin (TWS), Gordon Warburton (NCWRC), Greg Peters (NWTF – South Carolina), Josh Kelly (Mountain True)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With significant, highly skilled support from Carly Lewis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Did I miss anybody?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Where is anybody from Timber, Hunting, Hiking, Biking, Fishing, Horse Riding,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8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Credit to Mac McConnell for these graphs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Red line is Habitat Created – drastic declines since 1990, leveling out in 2003</a:t>
            </a:r>
            <a:br>
              <a:rPr lang="en-US" dirty="0" smtClean="0"/>
            </a:br>
            <a:r>
              <a:rPr lang="en-US" dirty="0" smtClean="0"/>
              <a:t>Grouse population declines in parallel with the decline in creation of habitat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Fractional increase in grouse population post 2010 happens with wildlife populations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Robust “WHAMA’s” are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39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 the Nantahala/Pisgah support more timber harvest?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Trees are dying at a rate far in excess of what is being harvested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Dale Remington said basically the same thing as shown on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1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Ruffed Grouse are at the Southern extreme of their range – with small populations in northern Georgia and South Carolina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USFWS is sensitive to species contracting from their historical range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Continued decline in grouse population could lead to elimination of grouse as a game bird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USFS will bear a great deal of responsibility if grouse are severely restricted due to population decline related to loss of habitat.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4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These are EXAMPLES of areas that are included in the NAP layer and 3 are on the list as potential Wilderness Areas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This is NOT my entire request at all – only examples of what is contained in the NAP layers across the entire forest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These are EXAMPLES of areas I know well. FSU example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 will show why these areas should be WHAMA not NAP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4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6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41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E29C5-18DF-4DD6-BF10-EA3B53235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6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83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8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33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52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4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4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6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9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5F95D-CE13-455C-B8DD-FD6CF9C88259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77363E-819D-4206-AA23-922F942BB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2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98" y="762000"/>
            <a:ext cx="9144000" cy="4064000"/>
          </a:xfr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ntagenet Cherokee" panose="02020602070100000000" pitchFamily="18" charset="0"/>
              </a:rPr>
              <a:t>THE CASE FOR RECONSIDERATION OF INFORMATION FURNISHED</a:t>
            </a:r>
            <a:b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ntagenet Cherokee" panose="02020602070100000000" pitchFamily="18" charset="0"/>
              </a:rPr>
            </a:br>
            <a: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ntagenet Cherokee" panose="02020602070100000000" pitchFamily="18" charset="0"/>
              </a:rPr>
              <a:t>BY THE NANTAHALA/PISGAH STAKEHOLDERS FORUM</a:t>
            </a:r>
            <a:b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ntagenet Cherokee" panose="02020602070100000000" pitchFamily="18" charset="0"/>
              </a:rPr>
            </a:br>
            <a:r>
              <a:rPr lang="en-US" sz="440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lantagenet Cherokee" panose="02020602070100000000" pitchFamily="18" charset="0"/>
              </a:rPr>
              <a:t>MAP COMMITTEE</a:t>
            </a:r>
            <a:endParaRPr lang="en-US" sz="440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lantagenet Cherokee" panose="020206020701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560" y="5727700"/>
            <a:ext cx="2462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Jim Gray</a:t>
            </a:r>
          </a:p>
          <a:p>
            <a:pPr algn="ctr"/>
            <a:r>
              <a:rPr lang="en-US" dirty="0" smtClean="0"/>
              <a:t>Ruffed Grouse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519"/>
            <a:ext cx="995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lantagenet Cherokee" panose="02020602070100000000" pitchFamily="18" charset="0"/>
              </a:rPr>
              <a:t>CONSIDERATIONS &amp; RECOMMENDATIONS</a:t>
            </a:r>
            <a:endParaRPr lang="en-US" sz="32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183" y="916860"/>
            <a:ext cx="973247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Plantagenet Cherokee" panose="02020602070100000000" pitchFamily="18" charset="0"/>
              </a:rPr>
              <a:t>Reconsider “NAP” Map Layer: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Map Committee Not Representative of Forum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Forum Never Reviewed Details in Maps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Forum Never Voted On or Approved Maps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“NAP” Layer Not Scientifically Justified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lantagenet Cherokee" panose="02020602070100000000" pitchFamily="18" charset="0"/>
              </a:rPr>
              <a:t>Treat “NAP” Layer as Organization Input </a:t>
            </a:r>
            <a:r>
              <a:rPr lang="en-US" sz="2000" dirty="0" smtClean="0">
                <a:latin typeface="Plantagenet Cherokee" panose="02020602070100000000" pitchFamily="18" charset="0"/>
              </a:rPr>
              <a:t>Only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latin typeface="Plantagenet Cherokee" panose="02020602070100000000" pitchFamily="18" charset="0"/>
              </a:rPr>
              <a:t>Recommended Next Steps: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Get </a:t>
            </a:r>
            <a:r>
              <a:rPr lang="en-US" sz="2000" u="sng" dirty="0" smtClean="0">
                <a:latin typeface="Plantagenet Cherokee" panose="02020602070100000000" pitchFamily="18" charset="0"/>
              </a:rPr>
              <a:t>Detailed</a:t>
            </a:r>
            <a:r>
              <a:rPr lang="en-US" sz="2000" dirty="0" smtClean="0">
                <a:latin typeface="Plantagenet Cherokee" panose="02020602070100000000" pitchFamily="18" charset="0"/>
              </a:rPr>
              <a:t> Map Input Across Entire Forest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High Priority to Wildlife Habitat Creation (“WHAMA’s”, Front/Mid Country, </a:t>
            </a:r>
            <a:br>
              <a:rPr lang="en-US" sz="2000" dirty="0" smtClean="0">
                <a:latin typeface="Plantagenet Cherokee" panose="02020602070100000000" pitchFamily="18" charset="0"/>
              </a:rPr>
            </a:br>
            <a:r>
              <a:rPr lang="en-US" sz="2000" dirty="0" smtClean="0">
                <a:latin typeface="Plantagenet Cherokee" panose="02020602070100000000" pitchFamily="18" charset="0"/>
              </a:rPr>
              <a:t>Half Mile Border on Linear Wildlife Openings)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lantagenet Cherokee" panose="02020602070100000000" pitchFamily="18" charset="0"/>
              </a:rPr>
              <a:t>Strong Consideration </a:t>
            </a:r>
            <a:r>
              <a:rPr lang="en-US" sz="2000" dirty="0" smtClean="0">
                <a:latin typeface="Plantagenet Cherokee" panose="02020602070100000000" pitchFamily="18" charset="0"/>
              </a:rPr>
              <a:t>for </a:t>
            </a:r>
            <a:r>
              <a:rPr lang="en-US" sz="2000" dirty="0">
                <a:latin typeface="Plantagenet Cherokee" panose="02020602070100000000" pitchFamily="18" charset="0"/>
              </a:rPr>
              <a:t>Local Economies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Listen </a:t>
            </a:r>
            <a:r>
              <a:rPr lang="en-US" sz="2000" dirty="0">
                <a:latin typeface="Plantagenet Cherokee" panose="02020602070100000000" pitchFamily="18" charset="0"/>
              </a:rPr>
              <a:t>to the Counties &amp; </a:t>
            </a:r>
            <a:r>
              <a:rPr lang="en-US" sz="2000" dirty="0" smtClean="0">
                <a:latin typeface="Plantagenet Cherokee" panose="02020602070100000000" pitchFamily="18" charset="0"/>
              </a:rPr>
              <a:t>Citizens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Plantagenet Cherokee" panose="02020602070100000000" pitchFamily="18" charset="0"/>
              </a:rPr>
              <a:t>Maintain Access – Habitat Management, Hunting, Hiking, Timber, Foraging!</a:t>
            </a:r>
            <a:endParaRPr lang="en-US" sz="2000" dirty="0"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66100" y="6298194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(Mac McConnell)</a:t>
            </a:r>
            <a:endParaRPr lang="en-US" sz="1000" dirty="0"/>
          </a:p>
        </p:txBody>
      </p:sp>
      <p:pic>
        <p:nvPicPr>
          <p:cNvPr id="1026" name="Picture 2" descr="18690e87b3422b3aef50fdc9d4e46fe0a88b7198@zim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1" y="394228"/>
            <a:ext cx="5765800" cy="61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5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42a06420add674fd8fcd9d95a49ab7f2ca699a1@zimb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347663"/>
            <a:ext cx="4884738" cy="609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32700" y="6200223"/>
            <a:ext cx="10711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(Mac McConnell)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965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520" y="584200"/>
            <a:ext cx="6005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 panose="02020602070100000000" pitchFamily="18" charset="0"/>
              </a:rPr>
              <a:t>WILDLIFE CONSIDERATIONS: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ntagenet Cherokee" panose="020206020701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974" y="1409700"/>
            <a:ext cx="84453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Managed Habitat is Low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Plantagenet Cherokee" panose="02020602070100000000" pitchFamily="18" charset="0"/>
              </a:rPr>
              <a:t>Wildlife Abundance </a:t>
            </a:r>
            <a:r>
              <a:rPr lang="en-US" sz="2800" dirty="0" smtClean="0">
                <a:latin typeface="Plantagenet Cherokee" panose="02020602070100000000" pitchFamily="18" charset="0"/>
              </a:rPr>
              <a:t>Declining For Many Years</a:t>
            </a:r>
            <a:endParaRPr lang="en-US" sz="2800" dirty="0">
              <a:latin typeface="Plantagenet Cherokee" panose="02020602070100000000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Possible </a:t>
            </a:r>
            <a:r>
              <a:rPr lang="en-US" sz="2800" dirty="0">
                <a:latin typeface="Plantagenet Cherokee" panose="02020602070100000000" pitchFamily="18" charset="0"/>
              </a:rPr>
              <a:t>Results </a:t>
            </a:r>
            <a:r>
              <a:rPr lang="en-US" sz="2800" dirty="0" smtClean="0">
                <a:latin typeface="Plantagenet Cherokee" panose="02020602070100000000" pitchFamily="18" charset="0"/>
              </a:rPr>
              <a:t>of Continued Grouse Decline: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Reduction of Hunting Season/Bag Limit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Listing by USFWS as Species of Concern </a:t>
            </a:r>
            <a:br>
              <a:rPr lang="en-US" sz="2800" dirty="0" smtClean="0">
                <a:latin typeface="Plantagenet Cherokee" panose="02020602070100000000" pitchFamily="18" charset="0"/>
              </a:rPr>
            </a:br>
            <a:r>
              <a:rPr lang="en-US" sz="2800" dirty="0" smtClean="0">
                <a:latin typeface="Plantagenet Cherokee" panose="02020602070100000000" pitchFamily="18" charset="0"/>
              </a:rPr>
              <a:t>(or other classification)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Elimination as Game Bird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Who Will Be Responsible?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Increasing “Natural Areas” Decreases Ideal Habitat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Plantagenet Cherokee" panose="02020602070100000000" pitchFamily="18" charset="0"/>
              </a:rPr>
              <a:t>Are Increased “Natural Areas” Justified?</a:t>
            </a:r>
            <a:endParaRPr lang="en-US" sz="2800" u="sng" dirty="0"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03300"/>
            <a:ext cx="873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Plantagenet Cherokee" panose="02020602070100000000" pitchFamily="18" charset="0"/>
              </a:rPr>
              <a:t>EXAMPLES OF AREAS INCLUDED IN “NAP” MAP LAYER</a:t>
            </a:r>
            <a:endParaRPr lang="en-US" sz="3200" b="1" u="sng" dirty="0">
              <a:solidFill>
                <a:schemeClr val="accent6">
                  <a:lumMod val="75000"/>
                </a:schemeClr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4668" y="3111500"/>
            <a:ext cx="780566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SILER BALD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TELLICO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CHUNKY GAL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COWEE MOUNTAIN/BIG LAUREL</a:t>
            </a:r>
          </a:p>
        </p:txBody>
      </p:sp>
    </p:spTree>
    <p:extLst>
      <p:ext uri="{BB962C8B-B14F-4D97-AF65-F5344CB8AC3E}">
        <p14:creationId xmlns:p14="http://schemas.microsoft.com/office/powerpoint/2010/main" val="31080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1524"/>
            <a:ext cx="5181600" cy="65857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5638800" y="520700"/>
            <a:ext cx="4953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SILER BALD CHARACTERISTICS</a:t>
            </a:r>
          </a:p>
          <a:p>
            <a:endParaRPr lang="en-US" b="1" u="sng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23+ Miles Linear Wildlife Openings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12 Maintained Wildlife Plots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11 Timber Cuts &lt; 20 Years 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3 Approved Burn Units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3 Current Timber Sale Units (TBV)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Appalachian Trail Corridor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Prime Ruffed Grouse Habitat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Popular Grouse/Deer Hunting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Golden Winged Warbler Priority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Potential Bald Restoration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Audible Gunshots from Dirty John Gun Range (northern section)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Audible Traffic Noise from US 64 </a:t>
            </a:r>
            <a:br>
              <a:rPr lang="en-US" b="1" dirty="0" smtClean="0"/>
            </a:br>
            <a:r>
              <a:rPr lang="en-US" b="1" dirty="0" smtClean="0"/>
              <a:t>(southern section)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60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257838"/>
            <a:ext cx="5004477" cy="63842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75976" y="728092"/>
            <a:ext cx="6096000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TELLICO BALD CHARACTERISTICS</a:t>
            </a:r>
            <a:endParaRPr lang="en-US" b="1" u="sng" dirty="0"/>
          </a:p>
          <a:p>
            <a:pPr algn="ctr"/>
            <a:endParaRPr lang="en-US" b="1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10.7 (28.6) Miles </a:t>
            </a:r>
            <a:r>
              <a:rPr lang="en-US" b="1" dirty="0"/>
              <a:t>Linear Wildlife Openings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3 Acres </a:t>
            </a:r>
            <a:r>
              <a:rPr lang="en-US" b="1" dirty="0"/>
              <a:t>Maintained Wildlife </a:t>
            </a:r>
            <a:r>
              <a:rPr lang="en-US" b="1" dirty="0" smtClean="0"/>
              <a:t>Plots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14 </a:t>
            </a:r>
            <a:r>
              <a:rPr lang="en-US" b="1" dirty="0"/>
              <a:t>Timber Cuts &lt; 20 </a:t>
            </a:r>
            <a:r>
              <a:rPr lang="en-US" b="1" dirty="0" smtClean="0"/>
              <a:t>Years 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5 Adjacent Timber Cuts &lt; 20 Years Old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Appalachian </a:t>
            </a:r>
            <a:r>
              <a:rPr lang="en-US" b="1" dirty="0"/>
              <a:t>Trail Corridor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Ruffed </a:t>
            </a:r>
            <a:r>
              <a:rPr lang="en-US" b="1" dirty="0"/>
              <a:t>Grouse </a:t>
            </a:r>
            <a:r>
              <a:rPr lang="en-US" b="1" dirty="0" smtClean="0"/>
              <a:t>Research Project Area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Golden Winged Warbler Priority </a:t>
            </a:r>
            <a:r>
              <a:rPr lang="en-US" b="1" dirty="0" smtClean="0"/>
              <a:t>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Grouse/Deer Focal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Popular Ruffed Grouse Hunting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21 FS Roads Within/Bordering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Potential to Restore 5 </a:t>
            </a:r>
            <a:r>
              <a:rPr lang="en-US" b="1" dirty="0" err="1" smtClean="0"/>
              <a:t>Balds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45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5" y="266700"/>
            <a:ext cx="4986615" cy="63614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881393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CHUNKY GAL CHARACTERISTICS</a:t>
            </a:r>
            <a:endParaRPr lang="en-US" b="1" u="sng" dirty="0"/>
          </a:p>
          <a:p>
            <a:pPr algn="ctr"/>
            <a:endParaRPr lang="en-US" b="1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4.88 </a:t>
            </a:r>
            <a:r>
              <a:rPr lang="en-US" b="1" dirty="0"/>
              <a:t>Miles Linear Wildlife Openings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2 </a:t>
            </a:r>
            <a:r>
              <a:rPr lang="en-US" b="1" dirty="0"/>
              <a:t>Acres Maintained Wildlife </a:t>
            </a:r>
            <a:r>
              <a:rPr lang="en-US" b="1" dirty="0" smtClean="0"/>
              <a:t>Plots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Excellent High Elevation ESH Potential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Golden </a:t>
            </a:r>
            <a:r>
              <a:rPr lang="en-US" b="1" dirty="0"/>
              <a:t>Winged Warbler Priority </a:t>
            </a:r>
            <a:r>
              <a:rPr lang="en-US" b="1" dirty="0" smtClean="0"/>
              <a:t>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Prime Ruffed Grouse Habitat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Popular Ruffed Grouse Hunting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Audible Traffic Noise from US 64 </a:t>
            </a:r>
            <a:br>
              <a:rPr lang="en-US" b="1" dirty="0" smtClean="0"/>
            </a:br>
            <a:r>
              <a:rPr lang="en-US" b="1" dirty="0" smtClean="0"/>
              <a:t>(NW section)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11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5891" t="12675" r="802" b="6943"/>
          <a:stretch/>
        </p:blipFill>
        <p:spPr>
          <a:xfrm>
            <a:off x="249803" y="1530350"/>
            <a:ext cx="7066123" cy="43561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315926" y="1668026"/>
            <a:ext cx="4953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15+ Timber Cuts &lt; 18 Years 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41 Miles Linear Wildlife Openings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7.31 Acres Wildlife Plots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4 USFS Burn Units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Excellent High Elevation ESH Potential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Golden </a:t>
            </a:r>
            <a:r>
              <a:rPr lang="en-US" b="1" dirty="0"/>
              <a:t>Winged Warbler Priority </a:t>
            </a:r>
            <a:r>
              <a:rPr lang="en-US" b="1" dirty="0" smtClean="0"/>
              <a:t>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Prime Ruffed Grouse Habitat &amp; Potential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Popular Ruffed Grouse Hunting Area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Ruffed Grouse Layer Not Complete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8500" y="647700"/>
            <a:ext cx="429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COWEE/BIG LAUREL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2783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DBF28"/>
      </a:accent1>
      <a:accent2>
        <a:srgbClr val="EDF7D9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674</Words>
  <Application>Microsoft Office PowerPoint</Application>
  <PresentationFormat>Widescreen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Plantagenet Cherokee</vt:lpstr>
      <vt:lpstr>Trebuchet MS</vt:lpstr>
      <vt:lpstr>Wingdings 3</vt:lpstr>
      <vt:lpstr>Facet</vt:lpstr>
      <vt:lpstr>THE CASE FOR RECONSIDERATION OF INFORMATION FURNISHED BY THE NANTAHALA/PISGAH STAKEHOLDERS FORUM MAP 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Gray</dc:creator>
  <cp:lastModifiedBy>Jim Gray</cp:lastModifiedBy>
  <cp:revision>53</cp:revision>
  <cp:lastPrinted>2016-06-10T01:48:39Z</cp:lastPrinted>
  <dcterms:created xsi:type="dcterms:W3CDTF">2016-05-27T11:52:15Z</dcterms:created>
  <dcterms:modified xsi:type="dcterms:W3CDTF">2016-06-10T01:54:11Z</dcterms:modified>
</cp:coreProperties>
</file>